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handoutMasterIdLst>
    <p:handoutMasterId r:id="rId66"/>
  </p:handoutMasterIdLst>
  <p:sldIdLst>
    <p:sldId id="339" r:id="rId3"/>
    <p:sldId id="340" r:id="rId4"/>
    <p:sldId id="370" r:id="rId5"/>
    <p:sldId id="360" r:id="rId6"/>
    <p:sldId id="361" r:id="rId7"/>
    <p:sldId id="362" r:id="rId8"/>
    <p:sldId id="363" r:id="rId9"/>
    <p:sldId id="364" r:id="rId10"/>
    <p:sldId id="365" r:id="rId11"/>
    <p:sldId id="366" r:id="rId12"/>
    <p:sldId id="367" r:id="rId13"/>
    <p:sldId id="368" r:id="rId14"/>
    <p:sldId id="369" r:id="rId15"/>
    <p:sldId id="261"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41" r:id="rId44"/>
    <p:sldId id="371" r:id="rId45"/>
    <p:sldId id="328" r:id="rId46"/>
    <p:sldId id="329" r:id="rId47"/>
    <p:sldId id="330" r:id="rId48"/>
    <p:sldId id="331" r:id="rId49"/>
    <p:sldId id="332" r:id="rId50"/>
    <p:sldId id="333" r:id="rId51"/>
    <p:sldId id="334" r:id="rId52"/>
    <p:sldId id="335" r:id="rId53"/>
    <p:sldId id="336" r:id="rId54"/>
    <p:sldId id="344" r:id="rId55"/>
    <p:sldId id="345" r:id="rId56"/>
    <p:sldId id="346" r:id="rId57"/>
    <p:sldId id="347" r:id="rId58"/>
    <p:sldId id="348" r:id="rId59"/>
    <p:sldId id="349" r:id="rId60"/>
    <p:sldId id="372" r:id="rId61"/>
    <p:sldId id="343" r:id="rId62"/>
    <p:sldId id="337" r:id="rId63"/>
    <p:sldId id="338" r:id="rId64"/>
  </p:sldIdLst>
  <p:sldSz cx="12192000" cy="6858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name%" initials="%" lastIdx="27" clrIdx="0">
    <p:extLst>
      <p:ext uri="{19B8F6BF-5375-455C-9EA6-DF929625EA0E}">
        <p15:presenceInfo xmlns:p15="http://schemas.microsoft.com/office/powerpoint/2012/main" userId="%userna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6408" autoAdjust="0"/>
  </p:normalViewPr>
  <p:slideViewPr>
    <p:cSldViewPr snapToGrid="0">
      <p:cViewPr varScale="1">
        <p:scale>
          <a:sx n="112" d="100"/>
          <a:sy n="112" d="100"/>
        </p:scale>
        <p:origin x="8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5918319237873045"/>
          <c:y val="5.1152428775931222E-2"/>
          <c:w val="0.45626130067074944"/>
          <c:h val="0.75756868998970062"/>
        </c:manualLayout>
      </c:layout>
      <c:barChart>
        <c:barDir val="bar"/>
        <c:grouping val="clustered"/>
        <c:varyColors val="0"/>
        <c:ser>
          <c:idx val="0"/>
          <c:order val="0"/>
          <c:tx>
            <c:strRef>
              <c:f>'Default Report'!$B$253</c:f>
              <c:strCache>
                <c:ptCount val="1"/>
                <c:pt idx="0">
                  <c:v>%</c:v>
                </c:pt>
              </c:strCache>
            </c:strRef>
          </c:tx>
          <c:invertIfNegative val="0"/>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'Default Report'!$A$254:$A$261</c:f>
              <c:strCache>
                <c:ptCount val="8"/>
                <c:pt idx="0">
                  <c:v>People who are working in low-wage, unstable jobs</c:v>
                </c:pt>
                <c:pt idx="1">
                  <c:v>People without work history</c:v>
                </c:pt>
                <c:pt idx="2">
                  <c:v>People re-entering from incarceration</c:v>
                </c:pt>
                <c:pt idx="3">
                  <c:v>Non-native English speakers</c:v>
                </c:pt>
                <c:pt idx="4">
                  <c:v>People testing at low-reading levels</c:v>
                </c:pt>
                <c:pt idx="5">
                  <c:v>People with young children</c:v>
                </c:pt>
                <c:pt idx="6">
                  <c:v>People preparing for college</c:v>
                </c:pt>
                <c:pt idx="7">
                  <c:v>Other </c:v>
                </c:pt>
              </c:strCache>
            </c:strRef>
          </c:cat>
          <c:val>
            <c:numRef>
              <c:f>'Default Report'!$B$254:$B$261</c:f>
              <c:numCache>
                <c:formatCode>0%</c:formatCode>
                <c:ptCount val="8"/>
                <c:pt idx="0">
                  <c:v>0.66920000000000002</c:v>
                </c:pt>
                <c:pt idx="1">
                  <c:v>0.53380000000000005</c:v>
                </c:pt>
                <c:pt idx="2">
                  <c:v>0.45860000000000001</c:v>
                </c:pt>
                <c:pt idx="3">
                  <c:v>0.38350000000000001</c:v>
                </c:pt>
                <c:pt idx="4">
                  <c:v>0.3609</c:v>
                </c:pt>
                <c:pt idx="5">
                  <c:v>0.3609</c:v>
                </c:pt>
                <c:pt idx="6">
                  <c:v>8.2699999999999996E-2</c:v>
                </c:pt>
                <c:pt idx="7">
                  <c:v>6.0199999999999997E-2</c:v>
                </c:pt>
              </c:numCache>
            </c:numRef>
          </c:val>
          <c:extLst>
            <c:ext xmlns:c16="http://schemas.microsoft.com/office/drawing/2014/chart" uri="{C3380CC4-5D6E-409C-BE32-E72D297353CC}">
              <c16:uniqueId val="{00000000-F515-442E-86D1-0BDA7D423E66}"/>
            </c:ext>
          </c:extLst>
        </c:ser>
        <c:dLbls>
          <c:showLegendKey val="0"/>
          <c:showVal val="0"/>
          <c:showCatName val="0"/>
          <c:showSerName val="0"/>
          <c:showPercent val="0"/>
          <c:showBubbleSize val="0"/>
        </c:dLbls>
        <c:gapWidth val="150"/>
        <c:axId val="137250688"/>
        <c:axId val="137252224"/>
      </c:barChart>
      <c:catAx>
        <c:axId val="137250688"/>
        <c:scaling>
          <c:orientation val="maxMin"/>
        </c:scaling>
        <c:delete val="0"/>
        <c:axPos val="l"/>
        <c:numFmt formatCode="General" sourceLinked="0"/>
        <c:majorTickMark val="out"/>
        <c:minorTickMark val="none"/>
        <c:tickLblPos val="nextTo"/>
        <c:txPr>
          <a:bodyPr/>
          <a:lstStyle/>
          <a:p>
            <a:pPr>
              <a:defRPr sz="1600"/>
            </a:pPr>
            <a:endParaRPr lang="en-US"/>
          </a:p>
        </c:txPr>
        <c:crossAx val="137252224"/>
        <c:crosses val="autoZero"/>
        <c:auto val="1"/>
        <c:lblAlgn val="ctr"/>
        <c:lblOffset val="100"/>
        <c:noMultiLvlLbl val="0"/>
      </c:catAx>
      <c:valAx>
        <c:axId val="137252224"/>
        <c:scaling>
          <c:orientation val="minMax"/>
        </c:scaling>
        <c:delete val="1"/>
        <c:axPos val="t"/>
        <c:numFmt formatCode="0%" sourceLinked="1"/>
        <c:majorTickMark val="out"/>
        <c:minorTickMark val="none"/>
        <c:tickLblPos val="nextTo"/>
        <c:crossAx val="137250688"/>
        <c:crosses val="autoZero"/>
        <c:crossBetween val="between"/>
      </c:valAx>
    </c:plotArea>
    <c:plotVisOnly val="1"/>
    <c:dispBlanksAs val="gap"/>
    <c:showDLblsOverMax val="0"/>
  </c:chart>
  <c:spPr>
    <a:ln>
      <a:noFill/>
    </a:ln>
  </c:spPr>
  <c:txPr>
    <a:bodyPr/>
    <a:lstStyle/>
    <a:p>
      <a:pPr>
        <a:defRPr sz="1200" baseline="0">
          <a:latin typeface="Calibri" panose="020F0502020204030204"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0.11837</cdr:x>
      <cdr:y>0.81557</cdr:y>
    </cdr:from>
    <cdr:to>
      <cdr:x>0.88163</cdr:x>
      <cdr:y>0.95706</cdr:y>
    </cdr:to>
    <cdr:sp macro="" textlink="">
      <cdr:nvSpPr>
        <cdr:cNvPr id="2" name="Text Box 2"/>
        <cdr:cNvSpPr txBox="1">
          <a:spLocks xmlns:a="http://schemas.openxmlformats.org/drawingml/2006/main" noChangeArrowheads="1"/>
        </cdr:cNvSpPr>
      </cdr:nvSpPr>
      <cdr:spPr bwMode="auto">
        <a:xfrm xmlns:a="http://schemas.openxmlformats.org/drawingml/2006/main">
          <a:off x="1161973" y="4586038"/>
          <a:ext cx="7492916" cy="795613"/>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marL="0" marR="0">
            <a:spcBef>
              <a:spcPts val="0"/>
            </a:spcBef>
            <a:spcAft>
              <a:spcPts val="900"/>
            </a:spcAft>
          </a:pPr>
          <a:r>
            <a:rPr lang="en-GB" sz="1600" dirty="0">
              <a:solidFill>
                <a:srgbClr val="000000"/>
              </a:solidFill>
              <a:effectLst/>
              <a:ea typeface="MS PGothic"/>
              <a:cs typeface="TimesNewRomanPSMT"/>
            </a:rPr>
            <a:t>”Other” responses included: People with mental health issues, people without family support system, people living in poverty, people without a high school education or GED, people with background challenges, dislocated workers, people with low educational attainment. </a:t>
          </a:r>
          <a:endParaRPr lang="en-US" sz="1600" dirty="0">
            <a:solidFill>
              <a:srgbClr val="000000"/>
            </a:solidFill>
            <a:effectLst/>
            <a:ea typeface="MS PGothic"/>
            <a:cs typeface="TimesNewRomanPSM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5285"/>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5265810" y="0"/>
            <a:ext cx="4028440" cy="345285"/>
          </a:xfrm>
          <a:prstGeom prst="rect">
            <a:avLst/>
          </a:prstGeom>
        </p:spPr>
        <p:txBody>
          <a:bodyPr vert="horz" lIns="92446" tIns="46223" rIns="92446" bIns="46223" rtlCol="0"/>
          <a:lstStyle>
            <a:lvl1pPr algn="r">
              <a:defRPr sz="1200"/>
            </a:lvl1pPr>
          </a:lstStyle>
          <a:p>
            <a:fld id="{7B8E691F-8BE1-44BC-93BB-BA2797B7EF29}" type="datetimeFigureOut">
              <a:rPr lang="en-US" smtClean="0"/>
              <a:t>3/27/2017</a:t>
            </a:fld>
            <a:endParaRPr lang="en-US" dirty="0"/>
          </a:p>
        </p:txBody>
      </p:sp>
      <p:sp>
        <p:nvSpPr>
          <p:cNvPr id="4" name="Footer Placeholder 3"/>
          <p:cNvSpPr>
            <a:spLocks noGrp="1"/>
          </p:cNvSpPr>
          <p:nvPr>
            <p:ph type="ftr" sz="quarter" idx="2"/>
          </p:nvPr>
        </p:nvSpPr>
        <p:spPr>
          <a:xfrm>
            <a:off x="1" y="6536529"/>
            <a:ext cx="4028440" cy="345285"/>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0" y="6536529"/>
            <a:ext cx="4028440" cy="345285"/>
          </a:xfrm>
          <a:prstGeom prst="rect">
            <a:avLst/>
          </a:prstGeom>
        </p:spPr>
        <p:txBody>
          <a:bodyPr vert="horz" lIns="92446" tIns="46223" rIns="92446" bIns="46223" rtlCol="0" anchor="b"/>
          <a:lstStyle>
            <a:lvl1pPr algn="r">
              <a:defRPr sz="1200"/>
            </a:lvl1pPr>
          </a:lstStyle>
          <a:p>
            <a:fld id="{2D85ACA9-FC82-42F5-A3D2-83F03C8DA4AC}" type="slidenum">
              <a:rPr lang="en-US" smtClean="0"/>
              <a:t>‹#›</a:t>
            </a:fld>
            <a:endParaRPr lang="en-US" dirty="0"/>
          </a:p>
        </p:txBody>
      </p:sp>
    </p:spTree>
    <p:extLst>
      <p:ext uri="{BB962C8B-B14F-4D97-AF65-F5344CB8AC3E}">
        <p14:creationId xmlns:p14="http://schemas.microsoft.com/office/powerpoint/2010/main" val="3819912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513" cy="34550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4744" y="0"/>
            <a:ext cx="4029511" cy="345501"/>
          </a:xfrm>
          <a:prstGeom prst="rect">
            <a:avLst/>
          </a:prstGeom>
        </p:spPr>
        <p:txBody>
          <a:bodyPr vert="horz" lIns="91440" tIns="45720" rIns="91440" bIns="45720" rtlCol="0"/>
          <a:lstStyle>
            <a:lvl1pPr algn="r">
              <a:defRPr sz="1200"/>
            </a:lvl1pPr>
          </a:lstStyle>
          <a:p>
            <a:fld id="{6BFA9EEB-2F0D-4250-87A7-99487680B2B2}" type="datetimeFigureOut">
              <a:rPr lang="en-US" smtClean="0"/>
              <a:t>3/27/2017</a:t>
            </a:fld>
            <a:endParaRPr lang="en-US" dirty="0"/>
          </a:p>
        </p:txBody>
      </p:sp>
      <p:sp>
        <p:nvSpPr>
          <p:cNvPr id="4" name="Slide Image Placeholder 3"/>
          <p:cNvSpPr>
            <a:spLocks noGrp="1" noRot="1" noChangeAspect="1"/>
          </p:cNvSpPr>
          <p:nvPr>
            <p:ph type="sldImg" idx="2"/>
          </p:nvPr>
        </p:nvSpPr>
        <p:spPr>
          <a:xfrm>
            <a:off x="2586038" y="860425"/>
            <a:ext cx="4127500" cy="23225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712" y="3311638"/>
            <a:ext cx="7437119" cy="270994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312"/>
            <a:ext cx="4029513" cy="34550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4744" y="6536312"/>
            <a:ext cx="4029511" cy="345501"/>
          </a:xfrm>
          <a:prstGeom prst="rect">
            <a:avLst/>
          </a:prstGeom>
        </p:spPr>
        <p:txBody>
          <a:bodyPr vert="horz" lIns="91440" tIns="45720" rIns="91440" bIns="45720" rtlCol="0" anchor="b"/>
          <a:lstStyle>
            <a:lvl1pPr algn="r">
              <a:defRPr sz="1200"/>
            </a:lvl1pPr>
          </a:lstStyle>
          <a:p>
            <a:fld id="{5BC1A95E-2F59-43E2-98EB-B83FE23483AE}" type="slidenum">
              <a:rPr lang="en-US" smtClean="0"/>
              <a:t>‹#›</a:t>
            </a:fld>
            <a:endParaRPr lang="en-US" dirty="0"/>
          </a:p>
        </p:txBody>
      </p:sp>
    </p:spTree>
    <p:extLst>
      <p:ext uri="{BB962C8B-B14F-4D97-AF65-F5344CB8AC3E}">
        <p14:creationId xmlns:p14="http://schemas.microsoft.com/office/powerpoint/2010/main" val="342715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a:t>
            </a:fld>
            <a:endParaRPr lang="en-US" dirty="0"/>
          </a:p>
        </p:txBody>
      </p:sp>
    </p:spTree>
    <p:extLst>
      <p:ext uri="{BB962C8B-B14F-4D97-AF65-F5344CB8AC3E}">
        <p14:creationId xmlns:p14="http://schemas.microsoft.com/office/powerpoint/2010/main" val="422568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15</a:t>
            </a:fld>
            <a:endParaRPr lang="en-US" dirty="0"/>
          </a:p>
        </p:txBody>
      </p:sp>
    </p:spTree>
    <p:extLst>
      <p:ext uri="{BB962C8B-B14F-4D97-AF65-F5344CB8AC3E}">
        <p14:creationId xmlns:p14="http://schemas.microsoft.com/office/powerpoint/2010/main" val="2427471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16</a:t>
            </a:fld>
            <a:endParaRPr lang="en-US" dirty="0"/>
          </a:p>
        </p:txBody>
      </p:sp>
    </p:spTree>
    <p:extLst>
      <p:ext uri="{BB962C8B-B14F-4D97-AF65-F5344CB8AC3E}">
        <p14:creationId xmlns:p14="http://schemas.microsoft.com/office/powerpoint/2010/main" val="3812562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17</a:t>
            </a:fld>
            <a:endParaRPr lang="en-US" dirty="0"/>
          </a:p>
        </p:txBody>
      </p:sp>
    </p:spTree>
    <p:extLst>
      <p:ext uri="{BB962C8B-B14F-4D97-AF65-F5344CB8AC3E}">
        <p14:creationId xmlns:p14="http://schemas.microsoft.com/office/powerpoint/2010/main" val="2579869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18</a:t>
            </a:fld>
            <a:endParaRPr lang="en-US" dirty="0"/>
          </a:p>
        </p:txBody>
      </p:sp>
    </p:spTree>
    <p:extLst>
      <p:ext uri="{BB962C8B-B14F-4D97-AF65-F5344CB8AC3E}">
        <p14:creationId xmlns:p14="http://schemas.microsoft.com/office/powerpoint/2010/main" val="201164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19</a:t>
            </a:fld>
            <a:endParaRPr lang="en-US" dirty="0"/>
          </a:p>
        </p:txBody>
      </p:sp>
    </p:spTree>
    <p:extLst>
      <p:ext uri="{BB962C8B-B14F-4D97-AF65-F5344CB8AC3E}">
        <p14:creationId xmlns:p14="http://schemas.microsoft.com/office/powerpoint/2010/main" val="3594247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20</a:t>
            </a:fld>
            <a:endParaRPr lang="en-US" dirty="0"/>
          </a:p>
        </p:txBody>
      </p:sp>
    </p:spTree>
    <p:extLst>
      <p:ext uri="{BB962C8B-B14F-4D97-AF65-F5344CB8AC3E}">
        <p14:creationId xmlns:p14="http://schemas.microsoft.com/office/powerpoint/2010/main" val="3754697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21</a:t>
            </a:fld>
            <a:endParaRPr lang="en-US" dirty="0"/>
          </a:p>
        </p:txBody>
      </p:sp>
    </p:spTree>
    <p:extLst>
      <p:ext uri="{BB962C8B-B14F-4D97-AF65-F5344CB8AC3E}">
        <p14:creationId xmlns:p14="http://schemas.microsoft.com/office/powerpoint/2010/main" val="4287517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22</a:t>
            </a:fld>
            <a:endParaRPr lang="en-US" dirty="0"/>
          </a:p>
        </p:txBody>
      </p:sp>
    </p:spTree>
    <p:extLst>
      <p:ext uri="{BB962C8B-B14F-4D97-AF65-F5344CB8AC3E}">
        <p14:creationId xmlns:p14="http://schemas.microsoft.com/office/powerpoint/2010/main" val="573665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23</a:t>
            </a:fld>
            <a:endParaRPr lang="en-US" dirty="0"/>
          </a:p>
        </p:txBody>
      </p:sp>
    </p:spTree>
    <p:extLst>
      <p:ext uri="{BB962C8B-B14F-4D97-AF65-F5344CB8AC3E}">
        <p14:creationId xmlns:p14="http://schemas.microsoft.com/office/powerpoint/2010/main" val="1958012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24</a:t>
            </a:fld>
            <a:endParaRPr lang="en-US" dirty="0"/>
          </a:p>
        </p:txBody>
      </p:sp>
    </p:spTree>
    <p:extLst>
      <p:ext uri="{BB962C8B-B14F-4D97-AF65-F5344CB8AC3E}">
        <p14:creationId xmlns:p14="http://schemas.microsoft.com/office/powerpoint/2010/main" val="197547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a:t>
            </a:fld>
            <a:endParaRPr lang="en-US" dirty="0"/>
          </a:p>
        </p:txBody>
      </p:sp>
    </p:spTree>
    <p:extLst>
      <p:ext uri="{BB962C8B-B14F-4D97-AF65-F5344CB8AC3E}">
        <p14:creationId xmlns:p14="http://schemas.microsoft.com/office/powerpoint/2010/main" val="1135844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25</a:t>
            </a:fld>
            <a:endParaRPr lang="en-US" dirty="0"/>
          </a:p>
        </p:txBody>
      </p:sp>
    </p:spTree>
    <p:extLst>
      <p:ext uri="{BB962C8B-B14F-4D97-AF65-F5344CB8AC3E}">
        <p14:creationId xmlns:p14="http://schemas.microsoft.com/office/powerpoint/2010/main" val="3550776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26</a:t>
            </a:fld>
            <a:endParaRPr lang="en-US" dirty="0"/>
          </a:p>
        </p:txBody>
      </p:sp>
    </p:spTree>
    <p:extLst>
      <p:ext uri="{BB962C8B-B14F-4D97-AF65-F5344CB8AC3E}">
        <p14:creationId xmlns:p14="http://schemas.microsoft.com/office/powerpoint/2010/main" val="2321306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27</a:t>
            </a:fld>
            <a:endParaRPr lang="en-US" dirty="0"/>
          </a:p>
        </p:txBody>
      </p:sp>
    </p:spTree>
    <p:extLst>
      <p:ext uri="{BB962C8B-B14F-4D97-AF65-F5344CB8AC3E}">
        <p14:creationId xmlns:p14="http://schemas.microsoft.com/office/powerpoint/2010/main" val="2678713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28</a:t>
            </a:fld>
            <a:endParaRPr lang="en-US" dirty="0"/>
          </a:p>
        </p:txBody>
      </p:sp>
    </p:spTree>
    <p:extLst>
      <p:ext uri="{BB962C8B-B14F-4D97-AF65-F5344CB8AC3E}">
        <p14:creationId xmlns:p14="http://schemas.microsoft.com/office/powerpoint/2010/main" val="1735054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29</a:t>
            </a:fld>
            <a:endParaRPr lang="en-US" dirty="0"/>
          </a:p>
        </p:txBody>
      </p:sp>
    </p:spTree>
    <p:extLst>
      <p:ext uri="{BB962C8B-B14F-4D97-AF65-F5344CB8AC3E}">
        <p14:creationId xmlns:p14="http://schemas.microsoft.com/office/powerpoint/2010/main" val="116373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30</a:t>
            </a:fld>
            <a:endParaRPr lang="en-US" dirty="0"/>
          </a:p>
        </p:txBody>
      </p:sp>
    </p:spTree>
    <p:extLst>
      <p:ext uri="{BB962C8B-B14F-4D97-AF65-F5344CB8AC3E}">
        <p14:creationId xmlns:p14="http://schemas.microsoft.com/office/powerpoint/2010/main" val="2510573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31</a:t>
            </a:fld>
            <a:endParaRPr lang="en-US" dirty="0"/>
          </a:p>
        </p:txBody>
      </p:sp>
    </p:spTree>
    <p:extLst>
      <p:ext uri="{BB962C8B-B14F-4D97-AF65-F5344CB8AC3E}">
        <p14:creationId xmlns:p14="http://schemas.microsoft.com/office/powerpoint/2010/main" val="20592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32</a:t>
            </a:fld>
            <a:endParaRPr lang="en-US" dirty="0"/>
          </a:p>
        </p:txBody>
      </p:sp>
    </p:spTree>
    <p:extLst>
      <p:ext uri="{BB962C8B-B14F-4D97-AF65-F5344CB8AC3E}">
        <p14:creationId xmlns:p14="http://schemas.microsoft.com/office/powerpoint/2010/main" val="74857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33</a:t>
            </a:fld>
            <a:endParaRPr lang="en-US" dirty="0"/>
          </a:p>
        </p:txBody>
      </p:sp>
    </p:spTree>
    <p:extLst>
      <p:ext uri="{BB962C8B-B14F-4D97-AF65-F5344CB8AC3E}">
        <p14:creationId xmlns:p14="http://schemas.microsoft.com/office/powerpoint/2010/main" val="2332806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34</a:t>
            </a:fld>
            <a:endParaRPr lang="en-US" dirty="0"/>
          </a:p>
        </p:txBody>
      </p:sp>
    </p:spTree>
    <p:extLst>
      <p:ext uri="{BB962C8B-B14F-4D97-AF65-F5344CB8AC3E}">
        <p14:creationId xmlns:p14="http://schemas.microsoft.com/office/powerpoint/2010/main" val="23927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a:t>
            </a:fld>
            <a:endParaRPr lang="en-US" dirty="0"/>
          </a:p>
        </p:txBody>
      </p:sp>
    </p:spTree>
    <p:extLst>
      <p:ext uri="{BB962C8B-B14F-4D97-AF65-F5344CB8AC3E}">
        <p14:creationId xmlns:p14="http://schemas.microsoft.com/office/powerpoint/2010/main" val="710845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35</a:t>
            </a:fld>
            <a:endParaRPr lang="en-US" dirty="0"/>
          </a:p>
        </p:txBody>
      </p:sp>
    </p:spTree>
    <p:extLst>
      <p:ext uri="{BB962C8B-B14F-4D97-AF65-F5344CB8AC3E}">
        <p14:creationId xmlns:p14="http://schemas.microsoft.com/office/powerpoint/2010/main" val="49119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36</a:t>
            </a:fld>
            <a:endParaRPr lang="en-US" dirty="0"/>
          </a:p>
        </p:txBody>
      </p:sp>
    </p:spTree>
    <p:extLst>
      <p:ext uri="{BB962C8B-B14F-4D97-AF65-F5344CB8AC3E}">
        <p14:creationId xmlns:p14="http://schemas.microsoft.com/office/powerpoint/2010/main" val="889833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37</a:t>
            </a:fld>
            <a:endParaRPr lang="en-US" dirty="0"/>
          </a:p>
        </p:txBody>
      </p:sp>
    </p:spTree>
    <p:extLst>
      <p:ext uri="{BB962C8B-B14F-4D97-AF65-F5344CB8AC3E}">
        <p14:creationId xmlns:p14="http://schemas.microsoft.com/office/powerpoint/2010/main" val="1248840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38</a:t>
            </a:fld>
            <a:endParaRPr lang="en-US" dirty="0"/>
          </a:p>
        </p:txBody>
      </p:sp>
    </p:spTree>
    <p:extLst>
      <p:ext uri="{BB962C8B-B14F-4D97-AF65-F5344CB8AC3E}">
        <p14:creationId xmlns:p14="http://schemas.microsoft.com/office/powerpoint/2010/main" val="1052247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39</a:t>
            </a:fld>
            <a:endParaRPr lang="en-US" dirty="0"/>
          </a:p>
        </p:txBody>
      </p:sp>
    </p:spTree>
    <p:extLst>
      <p:ext uri="{BB962C8B-B14F-4D97-AF65-F5344CB8AC3E}">
        <p14:creationId xmlns:p14="http://schemas.microsoft.com/office/powerpoint/2010/main" val="946427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40</a:t>
            </a:fld>
            <a:endParaRPr lang="en-US" dirty="0"/>
          </a:p>
        </p:txBody>
      </p:sp>
    </p:spTree>
    <p:extLst>
      <p:ext uri="{BB962C8B-B14F-4D97-AF65-F5344CB8AC3E}">
        <p14:creationId xmlns:p14="http://schemas.microsoft.com/office/powerpoint/2010/main" val="92350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41</a:t>
            </a:fld>
            <a:endParaRPr lang="en-US" dirty="0"/>
          </a:p>
        </p:txBody>
      </p:sp>
    </p:spTree>
    <p:extLst>
      <p:ext uri="{BB962C8B-B14F-4D97-AF65-F5344CB8AC3E}">
        <p14:creationId xmlns:p14="http://schemas.microsoft.com/office/powerpoint/2010/main" val="801450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42</a:t>
            </a:fld>
            <a:endParaRPr lang="en-US" dirty="0"/>
          </a:p>
        </p:txBody>
      </p:sp>
    </p:spTree>
    <p:extLst>
      <p:ext uri="{BB962C8B-B14F-4D97-AF65-F5344CB8AC3E}">
        <p14:creationId xmlns:p14="http://schemas.microsoft.com/office/powerpoint/2010/main" val="475919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43</a:t>
            </a:fld>
            <a:endParaRPr lang="en-US" dirty="0"/>
          </a:p>
        </p:txBody>
      </p:sp>
    </p:spTree>
    <p:extLst>
      <p:ext uri="{BB962C8B-B14F-4D97-AF65-F5344CB8AC3E}">
        <p14:creationId xmlns:p14="http://schemas.microsoft.com/office/powerpoint/2010/main" val="380421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44</a:t>
            </a:fld>
            <a:endParaRPr lang="en-US" dirty="0"/>
          </a:p>
        </p:txBody>
      </p:sp>
    </p:spTree>
    <p:extLst>
      <p:ext uri="{BB962C8B-B14F-4D97-AF65-F5344CB8AC3E}">
        <p14:creationId xmlns:p14="http://schemas.microsoft.com/office/powerpoint/2010/main" val="220282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696913"/>
            <a:ext cx="3889375" cy="2189162"/>
          </a:xfrm>
        </p:spPr>
      </p:sp>
      <p:sp>
        <p:nvSpPr>
          <p:cNvPr id="3" name="Notes Placeholder 2"/>
          <p:cNvSpPr>
            <a:spLocks noGrp="1"/>
          </p:cNvSpPr>
          <p:nvPr>
            <p:ph type="body" idx="1"/>
          </p:nvPr>
        </p:nvSpPr>
        <p:spPr>
          <a:xfrm>
            <a:off x="520825" y="3058129"/>
            <a:ext cx="5978614" cy="5942245"/>
          </a:xfrm>
        </p:spPr>
        <p:txBody>
          <a:bodyPr/>
          <a:lstStyle/>
          <a:p>
            <a:r>
              <a:rPr lang="en-US" sz="1100" dirty="0" smtClean="0"/>
              <a:t>Federal</a:t>
            </a:r>
            <a:r>
              <a:rPr lang="en-US" sz="1100" baseline="0" dirty="0" smtClean="0"/>
              <a:t> definitions of CP: WIOA and HEA</a:t>
            </a:r>
          </a:p>
          <a:p>
            <a:endParaRPr lang="en-US" sz="1100" baseline="0" dirty="0" smtClean="0"/>
          </a:p>
          <a:p>
            <a:r>
              <a:rPr lang="en-US" sz="1100" baseline="0" dirty="0" smtClean="0"/>
              <a:t>Interplay with POS/CP</a:t>
            </a:r>
          </a:p>
          <a:p>
            <a:endParaRPr lang="en-US" sz="1100" baseline="0" dirty="0" smtClean="0"/>
          </a:p>
          <a:p>
            <a:r>
              <a:rPr lang="en-US" sz="1100" baseline="0" dirty="0" smtClean="0"/>
              <a:t>Case study from MN</a:t>
            </a:r>
          </a:p>
          <a:p>
            <a:endParaRPr lang="en-US" sz="1100" baseline="0" dirty="0" smtClean="0"/>
          </a:p>
          <a:p>
            <a:r>
              <a:rPr lang="en-US" sz="1100" baseline="0" dirty="0" smtClean="0"/>
              <a:t>Share some models</a:t>
            </a:r>
            <a:endParaRPr lang="en-US" sz="1100" dirty="0"/>
          </a:p>
        </p:txBody>
      </p:sp>
      <p:sp>
        <p:nvSpPr>
          <p:cNvPr id="4" name="Slide Number Placeholder 3"/>
          <p:cNvSpPr>
            <a:spLocks noGrp="1"/>
          </p:cNvSpPr>
          <p:nvPr>
            <p:ph type="sldNum" sz="quarter" idx="10"/>
          </p:nvPr>
        </p:nvSpPr>
        <p:spPr>
          <a:xfrm>
            <a:off x="4008706" y="8893297"/>
            <a:ext cx="3066732" cy="468154"/>
          </a:xfrm>
          <a:prstGeom prst="rect">
            <a:avLst/>
          </a:prstGeom>
        </p:spPr>
        <p:txBody>
          <a:bodyPr lIns="93933" tIns="46966" rIns="93933" bIns="46966"/>
          <a:lstStyle/>
          <a:p>
            <a:pPr marL="0" marR="0" lvl="0" indent="0" algn="r" defTabSz="457200" rtl="0" eaLnBrk="1" fontAlgn="auto" latinLnBrk="0" hangingPunct="1">
              <a:lnSpc>
                <a:spcPct val="100000"/>
              </a:lnSpc>
              <a:spcBef>
                <a:spcPts val="0"/>
              </a:spcBef>
              <a:spcAft>
                <a:spcPts val="0"/>
              </a:spcAft>
              <a:buClrTx/>
              <a:buSzTx/>
              <a:buFontTx/>
              <a:buNone/>
              <a:tabLst/>
              <a:defRPr/>
            </a:pPr>
            <a:fld id="{2353FF0A-4D54-4F56-A761-0F6F2425624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83517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45</a:t>
            </a:fld>
            <a:endParaRPr lang="en-US" dirty="0"/>
          </a:p>
        </p:txBody>
      </p:sp>
    </p:spTree>
    <p:extLst>
      <p:ext uri="{BB962C8B-B14F-4D97-AF65-F5344CB8AC3E}">
        <p14:creationId xmlns:p14="http://schemas.microsoft.com/office/powerpoint/2010/main" val="3163655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46</a:t>
            </a:fld>
            <a:endParaRPr lang="en-US" dirty="0"/>
          </a:p>
        </p:txBody>
      </p:sp>
    </p:spTree>
    <p:extLst>
      <p:ext uri="{BB962C8B-B14F-4D97-AF65-F5344CB8AC3E}">
        <p14:creationId xmlns:p14="http://schemas.microsoft.com/office/powerpoint/2010/main" val="3793561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47</a:t>
            </a:fld>
            <a:endParaRPr lang="en-US" dirty="0"/>
          </a:p>
        </p:txBody>
      </p:sp>
    </p:spTree>
    <p:extLst>
      <p:ext uri="{BB962C8B-B14F-4D97-AF65-F5344CB8AC3E}">
        <p14:creationId xmlns:p14="http://schemas.microsoft.com/office/powerpoint/2010/main" val="2562835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48</a:t>
            </a:fld>
            <a:endParaRPr lang="en-US" dirty="0"/>
          </a:p>
        </p:txBody>
      </p:sp>
    </p:spTree>
    <p:extLst>
      <p:ext uri="{BB962C8B-B14F-4D97-AF65-F5344CB8AC3E}">
        <p14:creationId xmlns:p14="http://schemas.microsoft.com/office/powerpoint/2010/main" val="1576282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49</a:t>
            </a:fld>
            <a:endParaRPr lang="en-US" dirty="0"/>
          </a:p>
        </p:txBody>
      </p:sp>
    </p:spTree>
    <p:extLst>
      <p:ext uri="{BB962C8B-B14F-4D97-AF65-F5344CB8AC3E}">
        <p14:creationId xmlns:p14="http://schemas.microsoft.com/office/powerpoint/2010/main" val="4107723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50</a:t>
            </a:fld>
            <a:endParaRPr lang="en-US" dirty="0"/>
          </a:p>
        </p:txBody>
      </p:sp>
    </p:spTree>
    <p:extLst>
      <p:ext uri="{BB962C8B-B14F-4D97-AF65-F5344CB8AC3E}">
        <p14:creationId xmlns:p14="http://schemas.microsoft.com/office/powerpoint/2010/main" val="1423870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51</a:t>
            </a:fld>
            <a:endParaRPr lang="en-US" dirty="0"/>
          </a:p>
        </p:txBody>
      </p:sp>
    </p:spTree>
    <p:extLst>
      <p:ext uri="{BB962C8B-B14F-4D97-AF65-F5344CB8AC3E}">
        <p14:creationId xmlns:p14="http://schemas.microsoft.com/office/powerpoint/2010/main" val="1697028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52</a:t>
            </a:fld>
            <a:endParaRPr lang="en-US" dirty="0"/>
          </a:p>
        </p:txBody>
      </p:sp>
    </p:spTree>
    <p:extLst>
      <p:ext uri="{BB962C8B-B14F-4D97-AF65-F5344CB8AC3E}">
        <p14:creationId xmlns:p14="http://schemas.microsoft.com/office/powerpoint/2010/main" val="22268657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53</a:t>
            </a:fld>
            <a:endParaRPr lang="en-US" dirty="0"/>
          </a:p>
        </p:txBody>
      </p:sp>
    </p:spTree>
    <p:extLst>
      <p:ext uri="{BB962C8B-B14F-4D97-AF65-F5344CB8AC3E}">
        <p14:creationId xmlns:p14="http://schemas.microsoft.com/office/powerpoint/2010/main" val="8385569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54</a:t>
            </a:fld>
            <a:endParaRPr lang="en-US" dirty="0"/>
          </a:p>
        </p:txBody>
      </p:sp>
    </p:spTree>
    <p:extLst>
      <p:ext uri="{BB962C8B-B14F-4D97-AF65-F5344CB8AC3E}">
        <p14:creationId xmlns:p14="http://schemas.microsoft.com/office/powerpoint/2010/main" val="54983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state of MN work under</a:t>
            </a:r>
            <a:r>
              <a:rPr lang="en-US" baseline="0" dirty="0" smtClean="0"/>
              <a:t> WIOA – </a:t>
            </a:r>
          </a:p>
          <a:p>
            <a:endParaRPr lang="en-US" baseline="0" dirty="0" smtClean="0"/>
          </a:p>
          <a:p>
            <a:r>
              <a:rPr lang="en-US" baseline="0" dirty="0" smtClean="0"/>
              <a:t>Still confusion for some and still a lot of concern in the community that the model isn’t working for everyone.</a:t>
            </a:r>
          </a:p>
          <a:p>
            <a:endParaRPr lang="en-US" baseline="0" dirty="0" smtClean="0"/>
          </a:p>
          <a:p>
            <a:r>
              <a:rPr lang="en-US" baseline="0" dirty="0" smtClean="0"/>
              <a:t>MSPWin – workforce collaborative – convening community of practice (Equity Works!), advocating for co-investment of state and federal funds for career pathways, driving the equity agenda</a:t>
            </a:r>
          </a:p>
          <a:p>
            <a:endParaRPr lang="en-US" baseline="0" dirty="0" smtClean="0"/>
          </a:p>
          <a:p>
            <a:r>
              <a:rPr lang="en-US" baseline="0" dirty="0" smtClean="0"/>
              <a:t>Survey, focus groups, interviews, written report – here’s some of the basics from that research: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BF081-5C4B-CB44-B9D7-E294E4AE99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76080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55</a:t>
            </a:fld>
            <a:endParaRPr lang="en-US" dirty="0"/>
          </a:p>
        </p:txBody>
      </p:sp>
    </p:spTree>
    <p:extLst>
      <p:ext uri="{BB962C8B-B14F-4D97-AF65-F5344CB8AC3E}">
        <p14:creationId xmlns:p14="http://schemas.microsoft.com/office/powerpoint/2010/main" val="3373883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56</a:t>
            </a:fld>
            <a:endParaRPr lang="en-US" dirty="0"/>
          </a:p>
        </p:txBody>
      </p:sp>
    </p:spTree>
    <p:extLst>
      <p:ext uri="{BB962C8B-B14F-4D97-AF65-F5344CB8AC3E}">
        <p14:creationId xmlns:p14="http://schemas.microsoft.com/office/powerpoint/2010/main" val="22333945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57</a:t>
            </a:fld>
            <a:endParaRPr lang="en-US" dirty="0"/>
          </a:p>
        </p:txBody>
      </p:sp>
    </p:spTree>
    <p:extLst>
      <p:ext uri="{BB962C8B-B14F-4D97-AF65-F5344CB8AC3E}">
        <p14:creationId xmlns:p14="http://schemas.microsoft.com/office/powerpoint/2010/main" val="1717246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58</a:t>
            </a:fld>
            <a:endParaRPr lang="en-US" dirty="0"/>
          </a:p>
        </p:txBody>
      </p:sp>
    </p:spTree>
    <p:extLst>
      <p:ext uri="{BB962C8B-B14F-4D97-AF65-F5344CB8AC3E}">
        <p14:creationId xmlns:p14="http://schemas.microsoft.com/office/powerpoint/2010/main" val="1480543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59</a:t>
            </a:fld>
            <a:endParaRPr lang="en-US" dirty="0"/>
          </a:p>
        </p:txBody>
      </p:sp>
    </p:spTree>
    <p:extLst>
      <p:ext uri="{BB962C8B-B14F-4D97-AF65-F5344CB8AC3E}">
        <p14:creationId xmlns:p14="http://schemas.microsoft.com/office/powerpoint/2010/main" val="2706525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60</a:t>
            </a:fld>
            <a:endParaRPr lang="en-US" dirty="0"/>
          </a:p>
        </p:txBody>
      </p:sp>
    </p:spTree>
    <p:extLst>
      <p:ext uri="{BB962C8B-B14F-4D97-AF65-F5344CB8AC3E}">
        <p14:creationId xmlns:p14="http://schemas.microsoft.com/office/powerpoint/2010/main" val="903860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61</a:t>
            </a:fld>
            <a:endParaRPr lang="en-US" dirty="0"/>
          </a:p>
        </p:txBody>
      </p:sp>
    </p:spTree>
    <p:extLst>
      <p:ext uri="{BB962C8B-B14F-4D97-AF65-F5344CB8AC3E}">
        <p14:creationId xmlns:p14="http://schemas.microsoft.com/office/powerpoint/2010/main" val="9953802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62</a:t>
            </a:fld>
            <a:endParaRPr lang="en-US" dirty="0"/>
          </a:p>
        </p:txBody>
      </p:sp>
    </p:spTree>
    <p:extLst>
      <p:ext uri="{BB962C8B-B14F-4D97-AF65-F5344CB8AC3E}">
        <p14:creationId xmlns:p14="http://schemas.microsoft.com/office/powerpoint/2010/main" val="315006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On-ramps report</a:t>
            </a:r>
          </a:p>
          <a:p>
            <a:endParaRPr lang="en-US" dirty="0" smtClean="0"/>
          </a:p>
          <a:p>
            <a:r>
              <a:rPr lang="en-US" dirty="0" smtClean="0"/>
              <a:t>Survey</a:t>
            </a:r>
          </a:p>
          <a:p>
            <a:r>
              <a:rPr lang="en-US" dirty="0" smtClean="0"/>
              <a:t>Focus groups</a:t>
            </a:r>
          </a:p>
          <a:p>
            <a:r>
              <a:rPr lang="en-US" dirty="0" smtClean="0"/>
              <a:t>F</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BF081-5C4B-CB44-B9D7-E294E4AE99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382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400" dirty="0" smtClean="0">
                <a:latin typeface="+mn-lt"/>
              </a:rPr>
              <a:t>International Institute of Minnesota has helped immigrants and refugees resettle in Minnesota for nearly 100 years.  Well-known medical</a:t>
            </a:r>
            <a:r>
              <a:rPr lang="en-GB" sz="1400" baseline="0" dirty="0" smtClean="0">
                <a:latin typeface="+mn-lt"/>
              </a:rPr>
              <a:t> career pathways program:  CNA, phlebotomist, LPN, RN, now has one of their graduates as nursing instructor with the St Paul Community College</a:t>
            </a:r>
          </a:p>
          <a:p>
            <a:pPr fontAlgn="base"/>
            <a:endParaRPr lang="en-GB" sz="1400" baseline="0" dirty="0" smtClean="0">
              <a:latin typeface="+mn-lt"/>
            </a:endParaRPr>
          </a:p>
          <a:p>
            <a:pPr fontAlgn="base"/>
            <a:r>
              <a:rPr lang="en-GB" sz="1400" baseline="0" dirty="0" smtClean="0">
                <a:latin typeface="+mn-lt"/>
              </a:rPr>
              <a:t>Looking for solution for low-literate Somali refugees.  Needed employment and benefits – houskeeping partnership with several large hotel chains.  Negotiated job quality factors for their students. </a:t>
            </a:r>
            <a:endParaRPr lang="en-GB" sz="1400" dirty="0" smtClean="0">
              <a:latin typeface="+mn-lt"/>
            </a:endParaRPr>
          </a:p>
          <a:p>
            <a:pPr marL="0" indent="0">
              <a:buNone/>
            </a:pPr>
            <a:r>
              <a:rPr lang="en-GB" sz="1400" b="1" dirty="0" smtClean="0">
                <a:latin typeface="+mn-lt"/>
              </a:rPr>
              <a:t>I. Stabilization &amp; Supportive Services</a:t>
            </a:r>
            <a:endParaRPr lang="en-US" sz="1400" b="1" dirty="0" smtClean="0">
              <a:latin typeface="+mn-lt"/>
            </a:endParaRPr>
          </a:p>
          <a:p>
            <a:pPr marL="0" indent="0">
              <a:buNone/>
            </a:pPr>
            <a:r>
              <a:rPr lang="en-GB" sz="1200" dirty="0" smtClean="0">
                <a:latin typeface="+mn-lt"/>
              </a:rPr>
              <a:t>Refugee resettlement includes full family supports in community services including furnishing an apartment, enrolling children in school, connecting to health services, learning transportation systems and immigration and citizenship services. IIMN is also a WIOA Adult Basic Education provider and an employment trainer. </a:t>
            </a:r>
            <a:endParaRPr lang="en-US" sz="1200" dirty="0" smtClean="0">
              <a:latin typeface="+mn-lt"/>
            </a:endParaRPr>
          </a:p>
          <a:p>
            <a:pPr marL="0" indent="0">
              <a:buNone/>
            </a:pPr>
            <a:r>
              <a:rPr lang="en-GB" sz="1400" b="1" dirty="0" smtClean="0">
                <a:latin typeface="+mn-lt"/>
              </a:rPr>
              <a:t>II. Integrated Education and Training (IET)</a:t>
            </a:r>
            <a:endParaRPr lang="en-US" sz="1400" b="1" dirty="0" smtClean="0">
              <a:latin typeface="+mn-lt"/>
            </a:endParaRPr>
          </a:p>
          <a:p>
            <a:pPr marL="0" indent="0">
              <a:buNone/>
            </a:pPr>
            <a:r>
              <a:rPr lang="en-GB" sz="1200" dirty="0" smtClean="0">
                <a:latin typeface="+mn-lt"/>
              </a:rPr>
              <a:t>While well-known for their medical career pathways, this IET program was started in response to participants' needs for attaching to full-time work with benefits without high levels of academic preparation.</a:t>
            </a:r>
            <a:endParaRPr lang="en-US" sz="1200" dirty="0" smtClean="0">
              <a:latin typeface="+mn-lt"/>
            </a:endParaRPr>
          </a:p>
          <a:p>
            <a:pPr marL="400050" lvl="1" indent="0" fontAlgn="base">
              <a:buNone/>
            </a:pPr>
            <a:r>
              <a:rPr lang="en-US" sz="1050" b="1" dirty="0" smtClean="0">
                <a:latin typeface="+mn-lt"/>
              </a:rPr>
              <a:t>Hotel Housekeeping Class</a:t>
            </a:r>
            <a:br>
              <a:rPr lang="en-US" sz="1050" b="1" dirty="0" smtClean="0">
                <a:latin typeface="+mn-lt"/>
              </a:rPr>
            </a:br>
            <a:r>
              <a:rPr lang="en-US" sz="1050" dirty="0" smtClean="0">
                <a:latin typeface="+mn-lt"/>
              </a:rPr>
              <a:t>6-week, 100-hour class trains prospective hotel housekeepers in customer service, industry-specific English, housekeeping skills, and soft skills. Students receive workers’ safety and speed training.</a:t>
            </a:r>
          </a:p>
          <a:p>
            <a:pPr marL="0" indent="0" fontAlgn="base">
              <a:buNone/>
            </a:pPr>
            <a:r>
              <a:rPr lang="en-US" sz="1400" b="1" dirty="0" smtClean="0">
                <a:latin typeface="+mn-lt"/>
              </a:rPr>
              <a:t> </a:t>
            </a:r>
            <a:r>
              <a:rPr lang="en-GB" sz="1400" b="1" dirty="0" smtClean="0">
                <a:latin typeface="+mn-lt"/>
              </a:rPr>
              <a:t>III. Employment, Retention, and Re-engagement</a:t>
            </a:r>
            <a:endParaRPr lang="en-US" sz="1400" b="1" dirty="0" smtClean="0">
              <a:latin typeface="+mn-lt"/>
            </a:endParaRPr>
          </a:p>
          <a:p>
            <a:pPr marL="0" indent="0" fontAlgn="base">
              <a:buNone/>
            </a:pPr>
            <a:r>
              <a:rPr lang="en-GB" sz="1200" dirty="0" smtClean="0">
                <a:latin typeface="+mn-lt"/>
              </a:rPr>
              <a:t>IIMN actively works with employers, advocating for livable wages for program completers, and both helping employers take advantage of tax incentives for hiring their participants and improve employers’ abilities to work well with these new hires through courses tailored to employers: Communication with ESL employees; Working with Diversity.</a:t>
            </a:r>
            <a:endParaRPr lang="en-US" sz="1200" dirty="0" smtClean="0">
              <a:latin typeface="+mn-lt"/>
            </a:endParaRPr>
          </a:p>
          <a:p>
            <a:pPr marL="0" indent="0" fontAlgn="base">
              <a:buNone/>
            </a:pPr>
            <a:r>
              <a:rPr lang="en-US" sz="1200" b="1" dirty="0" smtClean="0">
                <a:latin typeface="+mn-lt"/>
              </a:rPr>
              <a:t>Housekeeping Supervisor Training</a:t>
            </a:r>
            <a:br>
              <a:rPr lang="en-US" sz="1200" b="1" dirty="0" smtClean="0">
                <a:latin typeface="+mn-lt"/>
              </a:rPr>
            </a:br>
            <a:r>
              <a:rPr lang="en-US" sz="1200" dirty="0" smtClean="0">
                <a:latin typeface="+mn-lt"/>
              </a:rPr>
              <a:t>We help experienced, working housekeepers gain the skills needed to move into a supervisory or training position. Through classes and collaborative workshops with our Hotel Housekeeping class, students will learn positive feedback and teaching techniques as well as develop supervisory skills.</a:t>
            </a:r>
          </a:p>
          <a:p>
            <a:pPr marL="0" indent="0" fontAlgn="base">
              <a:buNone/>
            </a:pPr>
            <a:r>
              <a:rPr lang="en-US" sz="1200" b="1" dirty="0" smtClean="0">
                <a:latin typeface="+mn-lt"/>
              </a:rPr>
              <a:t> Hotel Management Bridge and Support Course</a:t>
            </a:r>
            <a:br>
              <a:rPr lang="en-US" sz="1200" b="1" dirty="0" smtClean="0">
                <a:latin typeface="+mn-lt"/>
              </a:rPr>
            </a:br>
            <a:r>
              <a:rPr lang="en-US" sz="1200" dirty="0" smtClean="0">
                <a:latin typeface="+mn-lt"/>
              </a:rPr>
              <a:t>3-week class and ongoing support during first college semester</a:t>
            </a:r>
            <a:br>
              <a:rPr lang="en-US" sz="1200" dirty="0" smtClean="0">
                <a:latin typeface="+mn-lt"/>
              </a:rPr>
            </a:br>
            <a:r>
              <a:rPr lang="en-US" sz="1200" dirty="0" smtClean="0">
                <a:latin typeface="+mn-lt"/>
              </a:rPr>
              <a:t>For clients who want to pursue a degree in hospitality management at Normandale Community College</a:t>
            </a:r>
            <a:br>
              <a:rPr lang="en-US" sz="1200" dirty="0" smtClean="0">
                <a:latin typeface="+mn-lt"/>
              </a:rPr>
            </a:br>
            <a:r>
              <a:rPr lang="en-US" sz="1200" dirty="0" smtClean="0">
                <a:latin typeface="+mn-lt"/>
              </a:rPr>
              <a:t>This course is designed to prepare students currently working in the hospitality industry for college-level courses in hotel department management. Students will gain industry-specific skills such as critical thinking, college writing, and technological fluency to support them in pursuing a college degree in hospitality management.</a:t>
            </a:r>
            <a:endParaRPr lang="en-US" sz="1050" dirty="0" smtClean="0">
              <a:latin typeface="+mn-l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BF081-5C4B-CB44-B9D7-E294E4AE99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848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9BF081-5C4B-CB44-B9D7-E294E4AE99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764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1A95E-2F59-43E2-98EB-B83FE23483AE}" type="slidenum">
              <a:rPr lang="en-US" smtClean="0"/>
              <a:t>14</a:t>
            </a:fld>
            <a:endParaRPr lang="en-US" dirty="0"/>
          </a:p>
        </p:txBody>
      </p:sp>
    </p:spTree>
    <p:extLst>
      <p:ext uri="{BB962C8B-B14F-4D97-AF65-F5344CB8AC3E}">
        <p14:creationId xmlns:p14="http://schemas.microsoft.com/office/powerpoint/2010/main" val="361494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93957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402902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7113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4381" y="2130426"/>
            <a:ext cx="10213219" cy="1470025"/>
          </a:xfrm>
        </p:spPr>
        <p:txBody>
          <a:bodyPr>
            <a:normAutofit/>
          </a:bodyPr>
          <a:lstStyle>
            <a:lvl1pPr algn="l">
              <a:defRPr sz="4000" b="0" i="0" baseline="0">
                <a:solidFill>
                  <a:schemeClr val="accent2"/>
                </a:solidFill>
                <a:latin typeface="Proxima Nova Bold"/>
                <a:cs typeface="Proxima Nova Bold"/>
              </a:defRPr>
            </a:lvl1pPr>
          </a:lstStyle>
          <a:p>
            <a:r>
              <a:rPr lang="en-US" dirty="0" smtClean="0"/>
              <a:t>Add Title Here</a:t>
            </a:r>
            <a:endParaRPr lang="en-US" dirty="0"/>
          </a:p>
        </p:txBody>
      </p:sp>
      <p:sp>
        <p:nvSpPr>
          <p:cNvPr id="3" name="Subtitle 2"/>
          <p:cNvSpPr>
            <a:spLocks noGrp="1"/>
          </p:cNvSpPr>
          <p:nvPr>
            <p:ph type="subTitle" idx="1" hasCustomPrompt="1"/>
          </p:nvPr>
        </p:nvSpPr>
        <p:spPr>
          <a:xfrm>
            <a:off x="1064381" y="3886201"/>
            <a:ext cx="10213219" cy="1080911"/>
          </a:xfrm>
        </p:spPr>
        <p:txBody>
          <a:bodyPr>
            <a:normAutofit/>
          </a:bodyPr>
          <a:lstStyle>
            <a:lvl1pPr marL="0" indent="0" algn="l">
              <a:buNone/>
              <a:defRPr sz="2400" b="0" i="0">
                <a:solidFill>
                  <a:srgbClr val="581724"/>
                </a:solidFill>
                <a:latin typeface="Proxima Nova Regular It"/>
                <a:cs typeface="Proxima Nova Regular I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Subtitle Here</a:t>
            </a:r>
            <a:endParaRPr lang="en-US" dirty="0"/>
          </a:p>
        </p:txBody>
      </p:sp>
      <p:sp>
        <p:nvSpPr>
          <p:cNvPr id="7" name="Text Placeholder 6"/>
          <p:cNvSpPr>
            <a:spLocks noGrp="1"/>
          </p:cNvSpPr>
          <p:nvPr>
            <p:ph type="body" sz="quarter" idx="10" hasCustomPrompt="1"/>
          </p:nvPr>
        </p:nvSpPr>
        <p:spPr>
          <a:xfrm>
            <a:off x="1064381" y="5221112"/>
            <a:ext cx="10213219" cy="1338439"/>
          </a:xfrm>
        </p:spPr>
        <p:txBody>
          <a:bodyPr>
            <a:normAutofit/>
          </a:bodyPr>
          <a:lstStyle>
            <a:lvl1pPr marL="0" indent="0">
              <a:buFontTx/>
              <a:buNone/>
              <a:defRPr sz="2400" b="0" i="0">
                <a:solidFill>
                  <a:schemeClr val="accent2"/>
                </a:solidFill>
                <a:latin typeface="Proxima Nova Light"/>
                <a:cs typeface="Proxima Nova Light"/>
              </a:defRPr>
            </a:lvl1pPr>
          </a:lstStyle>
          <a:p>
            <a:pPr algn="r"/>
            <a:r>
              <a:rPr lang="en-US" dirty="0" smtClean="0"/>
              <a:t>Add Author Name Here</a:t>
            </a:r>
          </a:p>
          <a:p>
            <a:pPr algn="r"/>
            <a:r>
              <a:rPr lang="en-US" dirty="0" smtClean="0"/>
              <a:t>Add Date Here</a:t>
            </a:r>
            <a:endParaRPr lang="en-US" dirty="0"/>
          </a:p>
        </p:txBody>
      </p:sp>
    </p:spTree>
    <p:extLst>
      <p:ext uri="{BB962C8B-B14F-4D97-AF65-F5344CB8AC3E}">
        <p14:creationId xmlns:p14="http://schemas.microsoft.com/office/powerpoint/2010/main" val="1565157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a:buChar char="•"/>
              <a:defRPr sz="2200" b="0" i="0">
                <a:solidFill>
                  <a:srgbClr val="000000"/>
                </a:solidFill>
                <a:latin typeface="Times New Roman"/>
                <a:cs typeface="Times New Roman"/>
              </a:defRPr>
            </a:lvl1pPr>
            <a:lvl2pPr>
              <a:defRPr b="0" i="0">
                <a:latin typeface="Times New Roman"/>
                <a:cs typeface="Times New Roman"/>
              </a:defRPr>
            </a:lvl2pPr>
            <a:lvl3pPr>
              <a:defRPr b="0" i="0">
                <a:latin typeface="Times New Roman"/>
                <a:cs typeface="Times New Roman"/>
              </a:defRPr>
            </a:lvl3pPr>
            <a:lvl4pPr>
              <a:defRPr b="0" i="0">
                <a:latin typeface="Times New Roman"/>
                <a:cs typeface="Times New Roman"/>
              </a:defRPr>
            </a:lvl4pPr>
            <a:lvl5pPr>
              <a:defRPr b="0" i="0">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204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415" y="4406901"/>
            <a:ext cx="10363200" cy="1362075"/>
          </a:xfrm>
        </p:spPr>
        <p:txBody>
          <a:bodyPr anchor="t"/>
          <a:lstStyle>
            <a:lvl1pPr algn="l">
              <a:defRPr sz="4000" b="0" i="0" cap="all">
                <a:solidFill>
                  <a:srgbClr val="581724"/>
                </a:solidFill>
                <a:latin typeface="Proxima Nova Bold"/>
                <a:cs typeface="Proxima Nova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601415" y="2906713"/>
            <a:ext cx="10363200" cy="1500187"/>
          </a:xfrm>
        </p:spPr>
        <p:txBody>
          <a:bodyPr anchor="b"/>
          <a:lstStyle>
            <a:lvl1pPr marL="0" indent="0">
              <a:buNone/>
              <a:defRPr sz="2000" b="0" i="0">
                <a:solidFill>
                  <a:srgbClr val="581724"/>
                </a:solidFill>
                <a:latin typeface="Proxima Nova Regular"/>
                <a:cs typeface="Proxima Nova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48722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200" b="0" i="0">
                <a:latin typeface="Times New Roman"/>
                <a:cs typeface="Times New Roman"/>
              </a:defRPr>
            </a:lvl1pPr>
            <a:lvl2pPr>
              <a:defRPr sz="2000" b="0" i="0">
                <a:latin typeface="Times New Roman"/>
                <a:cs typeface="Times New Roman"/>
              </a:defRPr>
            </a:lvl2pPr>
            <a:lvl3pPr>
              <a:defRPr sz="2000" b="0" i="0">
                <a:latin typeface="Times New Roman"/>
                <a:cs typeface="Times New Roman"/>
              </a:defRPr>
            </a:lvl3pPr>
            <a:lvl4pPr>
              <a:defRPr sz="2000" b="0" i="0">
                <a:latin typeface="Times New Roman"/>
                <a:cs typeface="Times New Roman"/>
              </a:defRPr>
            </a:lvl4pPr>
            <a:lvl5pPr>
              <a:defRPr sz="2000" b="0" i="0">
                <a:latin typeface="Times New Roman"/>
                <a:cs typeface="Times New Roman"/>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119341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i="0">
                <a:solidFill>
                  <a:srgbClr val="556292"/>
                </a:solidFill>
                <a:latin typeface="Proxima Nova Semibold"/>
                <a:cs typeface="Proxima Nova Semibold"/>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09600" y="1535113"/>
            <a:ext cx="5386917" cy="639762"/>
          </a:xfrm>
        </p:spPr>
        <p:txBody>
          <a:bodyPr anchor="b">
            <a:noAutofit/>
          </a:bodyPr>
          <a:lstStyle>
            <a:lvl1pPr marL="0" indent="0">
              <a:buNone/>
              <a:defRPr sz="2000" b="0" i="0">
                <a:solidFill>
                  <a:srgbClr val="55629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193368" y="1535113"/>
            <a:ext cx="5389033" cy="639762"/>
          </a:xfrm>
        </p:spPr>
        <p:txBody>
          <a:bodyPr anchor="b">
            <a:noAutofit/>
          </a:bodyPr>
          <a:lstStyle>
            <a:lvl1pPr marL="0" indent="0">
              <a:buNone/>
              <a:defRPr sz="2000" b="0" i="0">
                <a:solidFill>
                  <a:schemeClr val="tx2"/>
                </a:solidFill>
                <a:latin typeface="Proxima Nova Semibold"/>
                <a:cs typeface="Proxima Nova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200">
                <a:latin typeface="Times New Roman"/>
                <a:cs typeface="Times New Roman"/>
              </a:defRPr>
            </a:lvl1pPr>
            <a:lvl2pPr>
              <a:defRPr sz="2000">
                <a:latin typeface="Times New Roman"/>
                <a:cs typeface="Times New Roman"/>
              </a:defRPr>
            </a:lvl2pPr>
            <a:lvl3pPr>
              <a:defRPr sz="2000">
                <a:latin typeface="Times New Roman"/>
                <a:cs typeface="Times New Roman"/>
              </a:defRPr>
            </a:lvl3pPr>
            <a:lvl4pPr>
              <a:defRPr sz="2000">
                <a:latin typeface="Times New Roman"/>
                <a:cs typeface="Times New Roman"/>
              </a:defRPr>
            </a:lvl4pPr>
            <a:lvl5pPr>
              <a:defRPr sz="2000">
                <a:latin typeface="Times New Roman"/>
                <a:cs typeface="Times New Roman"/>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720976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89461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920181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2800">
                <a:latin typeface="Times New Roman"/>
                <a:cs typeface="Times New Roman"/>
              </a:defRPr>
            </a:lvl1pPr>
            <a:lvl2pPr>
              <a:defRPr sz="2400">
                <a:latin typeface="Times New Roman"/>
                <a:cs typeface="Times New Roman"/>
              </a:defRPr>
            </a:lvl2pPr>
            <a:lvl3pPr>
              <a:defRPr sz="2400">
                <a:latin typeface="Times New Roman"/>
                <a:cs typeface="Times New Roman"/>
              </a:defRPr>
            </a:lvl3pPr>
            <a:lvl4pPr>
              <a:defRPr sz="2400">
                <a:latin typeface="Times New Roman"/>
                <a:cs typeface="Times New Roman"/>
              </a:defRPr>
            </a:lvl4pPr>
            <a:lvl5pPr>
              <a:defRPr sz="2400">
                <a:latin typeface="Times New Roman"/>
                <a:cs typeface="Times New Roman"/>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Times New Roman"/>
                <a:cs typeface="Times New Roman"/>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97752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506056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i="0">
                <a:solidFill>
                  <a:srgbClr val="581724"/>
                </a:solidFill>
                <a:latin typeface="Proxima Nova Semibold"/>
                <a:cs typeface="Proxima Nova Semibold"/>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rgbClr val="55629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i="0">
                <a:solidFill>
                  <a:schemeClr val="accent2"/>
                </a:solidFill>
                <a:latin typeface="Proxima Nova Regular It"/>
                <a:cs typeface="Proxima Nova Regular I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712475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chemeClr val="tx2"/>
                </a:solidFill>
                <a:latin typeface="Proxima Nova Semibold"/>
                <a:cs typeface="Proxima Nova Semibold"/>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78253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55629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075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227568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01448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206793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04383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68874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88306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468FC6-B707-4520-9192-E3778DD31438}" type="datetimeFigureOut">
              <a:rPr lang="en-US" smtClean="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B2F27-1A5B-49C6-85F8-71977F660851}" type="slidenum">
              <a:rPr lang="en-US" smtClean="0"/>
              <a:t>‹#›</a:t>
            </a:fld>
            <a:endParaRPr lang="en-US" dirty="0"/>
          </a:p>
        </p:txBody>
      </p:sp>
    </p:spTree>
    <p:extLst>
      <p:ext uri="{BB962C8B-B14F-4D97-AF65-F5344CB8AC3E}">
        <p14:creationId xmlns:p14="http://schemas.microsoft.com/office/powerpoint/2010/main" val="13587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68FC6-B707-4520-9192-E3778DD31438}" type="datetimeFigureOut">
              <a:rPr lang="en-US" smtClean="0"/>
              <a:t>3/27/2017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B2F27-1A5B-49C6-85F8-71977F660851}" type="slidenum">
              <a:rPr lang="en-US" smtClean="0"/>
              <a:t>‹#›</a:t>
            </a:fld>
            <a:endParaRPr lang="en-US" dirty="0"/>
          </a:p>
        </p:txBody>
      </p:sp>
    </p:spTree>
    <p:extLst>
      <p:ext uri="{BB962C8B-B14F-4D97-AF65-F5344CB8AC3E}">
        <p14:creationId xmlns:p14="http://schemas.microsoft.com/office/powerpoint/2010/main" val="1201811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4"/>
          </p:nvPr>
        </p:nvSpPr>
        <p:spPr>
          <a:xfrm>
            <a:off x="609601" y="6356350"/>
            <a:ext cx="3112295" cy="501650"/>
          </a:xfrm>
          <a:prstGeom prst="rect">
            <a:avLst/>
          </a:prstGeom>
        </p:spPr>
        <p:txBody>
          <a:bodyPr vert="horz" lIns="91440" tIns="45720" rIns="91440" bIns="45720" rtlCol="0" anchor="ctr"/>
          <a:lstStyle>
            <a:lvl1pPr algn="l">
              <a:defRPr sz="1200" b="0" i="0">
                <a:solidFill>
                  <a:schemeClr val="bg1"/>
                </a:solidFill>
                <a:latin typeface="Proxima Nova Bold"/>
                <a:cs typeface="Proxima Nova Bold"/>
              </a:defRPr>
            </a:lvl1pPr>
          </a:lstStyle>
          <a:p>
            <a:pPr defTabSz="457200"/>
            <a:fld id="{3C58F615-69CA-E140-BE21-2D3BF3DA134C}"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669826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3600" b="0" i="0" kern="1200">
          <a:solidFill>
            <a:schemeClr val="tx2"/>
          </a:solidFill>
          <a:latin typeface="Proxima Nova Semibold"/>
          <a:ea typeface="+mj-ea"/>
          <a:cs typeface="Proxima Nova Semibold"/>
        </a:defRPr>
      </a:lvl1pPr>
    </p:titleStyle>
    <p:bodyStyle>
      <a:lvl1pPr marL="342900" indent="-342900" algn="l" defTabSz="457200" rtl="0" eaLnBrk="1" latinLnBrk="0" hangingPunct="1">
        <a:spcBef>
          <a:spcPct val="20000"/>
        </a:spcBef>
        <a:spcAft>
          <a:spcPts val="400"/>
        </a:spcAft>
        <a:buFont typeface="Arial"/>
        <a:buChar char="•"/>
        <a:defRPr sz="2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clasp.org/resources-and-publications/publication-1/Minnesota-Career-Pathways-On-Ramps.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mailto:jmortrude@clasp.org" TargetMode="External"/><Relationship Id="rId4" Type="http://schemas.openxmlformats.org/officeDocument/2006/relationships/hyperlink" Target="http://www.clasp.org/resources-and-publications/publication-1/WIOA-IET-Model-Programs.pdf" TargetMode="Externa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6.jpg"/><Relationship Id="rId3" Type="http://schemas.openxmlformats.org/officeDocument/2006/relationships/image" Target="../media/image12.pn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0.jpeg"/><Relationship Id="rId17" Type="http://schemas.openxmlformats.org/officeDocument/2006/relationships/image" Target="../media/image25.jpeg"/><Relationship Id="rId25" Type="http://schemas.openxmlformats.org/officeDocument/2006/relationships/image" Target="../media/image33.png"/><Relationship Id="rId2" Type="http://schemas.openxmlformats.org/officeDocument/2006/relationships/notesSlide" Target="../notesSlides/notesSlide9.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19.jpeg"/><Relationship Id="rId24" Type="http://schemas.openxmlformats.org/officeDocument/2006/relationships/image" Target="../media/image32.png"/><Relationship Id="rId5" Type="http://schemas.openxmlformats.org/officeDocument/2006/relationships/image" Target="../media/image14.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merriam-webster.com/dictionary/instrumentalit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14.pn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ZKApu1jHK8I" TargetMode="External"/><Relationship Id="rId7"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1.jpg"/><Relationship Id="rId5" Type="http://schemas.openxmlformats.org/officeDocument/2006/relationships/hyperlink" Target="mailto:Jackie.esping@avera.org" TargetMode="External"/><Relationship Id="rId10" Type="http://schemas.openxmlformats.org/officeDocument/2006/relationships/hyperlink" Target="mailto:tammy@boulderestates.org" TargetMode="External"/><Relationship Id="rId4" Type="http://schemas.openxmlformats.org/officeDocument/2006/relationships/image" Target="../media/image63.jpeg"/><Relationship Id="rId9"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jpeg"/></Relationships>
</file>

<file path=ppt/slides/_rels/slide5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73.jpeg"/><Relationship Id="rId4" Type="http://schemas.openxmlformats.org/officeDocument/2006/relationships/hyperlink" Target="mailto:kristinerkelly@gmail.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hyperlink" Target="http://southwestabe.wix.com/rsforhealthcare" TargetMode="External"/><Relationship Id="rId5" Type="http://schemas.openxmlformats.org/officeDocument/2006/relationships/image" Target="../media/image76.png"/><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82.jpg"/></Relationships>
</file>

<file path=ppt/slides/_rels/slide6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6900" y="5058477"/>
            <a:ext cx="6392488" cy="830997"/>
          </a:xfrm>
          <a:prstGeom prst="rect">
            <a:avLst/>
          </a:prstGeom>
          <a:noFill/>
        </p:spPr>
        <p:txBody>
          <a:bodyPr wrap="square" rtlCol="0">
            <a:spAutoFit/>
          </a:bodyPr>
          <a:lstStyle/>
          <a:p>
            <a:pPr algn="ctr"/>
            <a:r>
              <a:rPr lang="en-US" sz="2400" b="1" dirty="0" smtClean="0">
                <a:latin typeface="Papyrus" panose="03070502060502030205" pitchFamily="66" charset="0"/>
              </a:rPr>
              <a:t>Ingredients:  Collaborating Partners</a:t>
            </a:r>
          </a:p>
          <a:p>
            <a:pPr algn="ctr"/>
            <a:r>
              <a:rPr lang="en-US" sz="2400" b="1" dirty="0" smtClean="0">
                <a:latin typeface="Papyrus" panose="03070502060502030205" pitchFamily="66" charset="0"/>
              </a:rPr>
              <a:t>Success: Innovating Ideas</a:t>
            </a:r>
          </a:p>
        </p:txBody>
      </p:sp>
      <p:sp>
        <p:nvSpPr>
          <p:cNvPr id="7" name="TextBox 6"/>
          <p:cNvSpPr txBox="1"/>
          <p:nvPr/>
        </p:nvSpPr>
        <p:spPr>
          <a:xfrm>
            <a:off x="5144783" y="1445249"/>
            <a:ext cx="4236721" cy="1015663"/>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sz="3000" b="1" dirty="0" smtClean="0">
                <a:latin typeface="Papyrus" panose="03070502060502030205" pitchFamily="66" charset="0"/>
              </a:rPr>
              <a:t>Combine Collaboration</a:t>
            </a:r>
          </a:p>
          <a:p>
            <a:pPr algn="ctr"/>
            <a:r>
              <a:rPr lang="en-US" sz="3000" b="1" dirty="0" smtClean="0">
                <a:latin typeface="Papyrus" panose="03070502060502030205" pitchFamily="66" charset="0"/>
              </a:rPr>
              <a:t>and Innovation</a:t>
            </a:r>
          </a:p>
        </p:txBody>
      </p:sp>
      <p:sp>
        <p:nvSpPr>
          <p:cNvPr id="6" name="TextBox 5"/>
          <p:cNvSpPr txBox="1"/>
          <p:nvPr/>
        </p:nvSpPr>
        <p:spPr>
          <a:xfrm>
            <a:off x="2452929" y="2874418"/>
            <a:ext cx="9202421" cy="1631216"/>
          </a:xfrm>
          <a:prstGeom prst="rect">
            <a:avLst/>
          </a:prstGeom>
          <a:noFill/>
        </p:spPr>
        <p:txBody>
          <a:bodyPr wrap="square" rtlCol="0">
            <a:spAutoFit/>
          </a:bodyPr>
          <a:lstStyle/>
          <a:p>
            <a:pPr algn="ctr"/>
            <a:r>
              <a:rPr lang="en-US" sz="5000" b="1" i="1" dirty="0" smtClean="0">
                <a:solidFill>
                  <a:srgbClr val="FF0000"/>
                </a:solidFill>
                <a:latin typeface="Papyrus" panose="03070502060502030205" pitchFamily="66" charset="0"/>
              </a:rPr>
              <a:t>Voila!</a:t>
            </a:r>
          </a:p>
          <a:p>
            <a:pPr algn="ctr"/>
            <a:r>
              <a:rPr lang="en-US" sz="5000" b="1" dirty="0" smtClean="0">
                <a:solidFill>
                  <a:srgbClr val="FF0000"/>
                </a:solidFill>
                <a:latin typeface="Papyrus" panose="03070502060502030205" pitchFamily="66" charset="0"/>
              </a:rPr>
              <a:t>A Recipe for Success</a:t>
            </a:r>
            <a:endParaRPr lang="en-US" sz="5000" b="1" dirty="0">
              <a:solidFill>
                <a:srgbClr val="FF0000"/>
              </a:solidFill>
              <a:latin typeface="Papyrus" panose="03070502060502030205" pitchFamily="66" charset="0"/>
            </a:endParaRPr>
          </a:p>
        </p:txBody>
      </p:sp>
      <p:pic>
        <p:nvPicPr>
          <p:cNvPr id="2" name="Picture 1"/>
          <p:cNvPicPr>
            <a:picLocks noChangeAspect="1"/>
          </p:cNvPicPr>
          <p:nvPr/>
        </p:nvPicPr>
        <p:blipFill rotWithShape="1">
          <a:blip r:embed="rId3"/>
          <a:srcRect b="26021"/>
          <a:stretch/>
        </p:blipFill>
        <p:spPr>
          <a:xfrm>
            <a:off x="1552302" y="4815872"/>
            <a:ext cx="3013278" cy="1073602"/>
          </a:xfrm>
          <a:prstGeom prst="rect">
            <a:avLst/>
          </a:prstGeom>
        </p:spPr>
      </p:pic>
      <p:sp>
        <p:nvSpPr>
          <p:cNvPr id="3" name="TextBox 2"/>
          <p:cNvSpPr txBox="1"/>
          <p:nvPr/>
        </p:nvSpPr>
        <p:spPr>
          <a:xfrm>
            <a:off x="2377439" y="5974080"/>
            <a:ext cx="1418978" cy="400110"/>
          </a:xfrm>
          <a:prstGeom prst="rect">
            <a:avLst/>
          </a:prstGeom>
          <a:noFill/>
        </p:spPr>
        <p:txBody>
          <a:bodyPr wrap="none" rtlCol="0">
            <a:spAutoFit/>
          </a:bodyPr>
          <a:lstStyle/>
          <a:p>
            <a:r>
              <a:rPr lang="en-US" sz="2000" b="1" dirty="0" smtClean="0">
                <a:latin typeface="Papyrus" panose="03070502060502030205" pitchFamily="66" charset="0"/>
              </a:rPr>
              <a:t>April 2017</a:t>
            </a:r>
            <a:endParaRPr lang="en-US" sz="2000" b="1" dirty="0">
              <a:latin typeface="Papyrus" panose="03070502060502030205" pitchFamily="66" charset="0"/>
            </a:endParaRPr>
          </a:p>
        </p:txBody>
      </p:sp>
    </p:spTree>
    <p:extLst>
      <p:ext uri="{BB962C8B-B14F-4D97-AF65-F5344CB8AC3E}">
        <p14:creationId xmlns:p14="http://schemas.microsoft.com/office/powerpoint/2010/main" val="44295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10" y="187053"/>
            <a:ext cx="10972800" cy="1143000"/>
          </a:xfrm>
        </p:spPr>
        <p:txBody>
          <a:bodyPr>
            <a:normAutofit/>
          </a:bodyPr>
          <a:lstStyle/>
          <a:p>
            <a:pPr algn="ctr"/>
            <a:r>
              <a:rPr lang="en-US" sz="4000" b="1" dirty="0">
                <a:latin typeface="Papyrus" panose="03070502060502030205" pitchFamily="66" charset="0"/>
              </a:rPr>
              <a:t>Beyond Program Delivery</a:t>
            </a:r>
          </a:p>
        </p:txBody>
      </p:sp>
      <p:sp>
        <p:nvSpPr>
          <p:cNvPr id="3" name="Content Placeholder 2"/>
          <p:cNvSpPr>
            <a:spLocks noGrp="1"/>
          </p:cNvSpPr>
          <p:nvPr>
            <p:ph idx="1"/>
          </p:nvPr>
        </p:nvSpPr>
        <p:spPr>
          <a:xfrm>
            <a:off x="747622" y="1580220"/>
            <a:ext cx="10972800" cy="4525963"/>
          </a:xfrm>
        </p:spPr>
        <p:txBody>
          <a:bodyPr>
            <a:normAutofit/>
          </a:bodyPr>
          <a:lstStyle/>
          <a:p>
            <a:r>
              <a:rPr lang="en-US" sz="2800" b="1" dirty="0" smtClean="0">
                <a:latin typeface="Perpetua" panose="02020502060401020303" pitchFamily="18" charset="0"/>
              </a:rPr>
              <a:t>Partners: who bring resources and are responsible for outcomes</a:t>
            </a:r>
          </a:p>
          <a:p>
            <a:r>
              <a:rPr lang="en-US" sz="2800" b="1" dirty="0" smtClean="0">
                <a:latin typeface="Perpetua" panose="02020502060401020303" pitchFamily="18" charset="0"/>
              </a:rPr>
              <a:t>Funding: diversity of funds and continuity of funds</a:t>
            </a:r>
          </a:p>
          <a:p>
            <a:r>
              <a:rPr lang="en-US" sz="2800" b="1" dirty="0" smtClean="0">
                <a:latin typeface="Perpetua" panose="02020502060401020303" pitchFamily="18" charset="0"/>
              </a:rPr>
              <a:t>Data: for both continuous improvement and performance evaluation</a:t>
            </a:r>
          </a:p>
          <a:p>
            <a:r>
              <a:rPr lang="en-US" sz="2800" b="1" dirty="0" smtClean="0">
                <a:latin typeface="Perpetua" panose="02020502060401020303" pitchFamily="18" charset="0"/>
              </a:rPr>
              <a:t>Risk Adjusted Measures: don’t ‘disincent’ serving neediest</a:t>
            </a:r>
          </a:p>
          <a:p>
            <a:r>
              <a:rPr lang="en-US" sz="2800" b="1" dirty="0" smtClean="0">
                <a:latin typeface="Perpetua" panose="02020502060401020303" pitchFamily="18" charset="0"/>
              </a:rPr>
              <a:t>Barriers:  organizational and structural</a:t>
            </a:r>
          </a:p>
        </p:txBody>
      </p:sp>
      <p:sp>
        <p:nvSpPr>
          <p:cNvPr id="4" name="Slide Number Placeholder 3"/>
          <p:cNvSpPr>
            <a:spLocks noGrp="1"/>
          </p:cNvSpPr>
          <p:nvPr>
            <p:ph type="sldNum" sz="quarter" idx="12"/>
          </p:nvPr>
        </p:nvSpPr>
        <p:spPr/>
        <p:txBody>
          <a:bodyPr/>
          <a:lstStyle/>
          <a:p>
            <a:pPr defTabSz="457200"/>
            <a:fld id="{3C58F615-69CA-E140-BE21-2D3BF3DA134C}" type="slidenum">
              <a:rPr lang="en-US">
                <a:solidFill>
                  <a:prstClr val="white"/>
                </a:solidFill>
              </a:rPr>
              <a:pPr defTabSz="457200"/>
              <a:t>10</a:t>
            </a:fld>
            <a:endParaRPr lang="en-US" dirty="0">
              <a:solidFill>
                <a:prstClr val="white"/>
              </a:solidFill>
            </a:endParaRPr>
          </a:p>
        </p:txBody>
      </p:sp>
    </p:spTree>
    <p:extLst>
      <p:ext uri="{BB962C8B-B14F-4D97-AF65-F5344CB8AC3E}">
        <p14:creationId xmlns:p14="http://schemas.microsoft.com/office/powerpoint/2010/main" val="1302390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350" t="3874" r="4424" b="898"/>
          <a:stretch/>
        </p:blipFill>
        <p:spPr bwMode="auto">
          <a:xfrm>
            <a:off x="2062231" y="0"/>
            <a:ext cx="8022048" cy="647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defTabSz="457200"/>
            <a:fld id="{3C58F615-69CA-E140-BE21-2D3BF3DA134C}" type="slidenum">
              <a:rPr lang="en-US">
                <a:solidFill>
                  <a:prstClr val="white"/>
                </a:solidFill>
              </a:rPr>
              <a:pPr defTabSz="457200"/>
              <a:t>11</a:t>
            </a:fld>
            <a:endParaRPr lang="en-US" dirty="0">
              <a:solidFill>
                <a:prstClr val="white"/>
              </a:solidFill>
            </a:endParaRPr>
          </a:p>
        </p:txBody>
      </p:sp>
    </p:spTree>
    <p:extLst>
      <p:ext uri="{BB962C8B-B14F-4D97-AF65-F5344CB8AC3E}">
        <p14:creationId xmlns:p14="http://schemas.microsoft.com/office/powerpoint/2010/main" val="3634962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3C58F615-69CA-E140-BE21-2D3BF3DA134C}" type="slidenum">
              <a:rPr lang="en-US">
                <a:solidFill>
                  <a:prstClr val="white"/>
                </a:solidFill>
              </a:rPr>
              <a:pPr defTabSz="457200"/>
              <a:t>12</a:t>
            </a:fld>
            <a:endParaRPr lang="en-US" dirty="0">
              <a:solidFill>
                <a:prstClr val="white"/>
              </a:solidFill>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400" r="10614"/>
          <a:stretch/>
        </p:blipFill>
        <p:spPr bwMode="auto">
          <a:xfrm>
            <a:off x="3079632" y="0"/>
            <a:ext cx="6193764" cy="6460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883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Papyrus" panose="03070502060502030205" pitchFamily="66" charset="0"/>
              </a:rPr>
              <a:t>Thanks!</a:t>
            </a:r>
            <a:endParaRPr lang="en-US" sz="4400" b="1" dirty="0">
              <a:latin typeface="Papyrus" panose="03070502060502030205" pitchFamily="66" charset="0"/>
            </a:endParaRPr>
          </a:p>
        </p:txBody>
      </p:sp>
      <p:sp>
        <p:nvSpPr>
          <p:cNvPr id="3" name="Content Placeholder 2"/>
          <p:cNvSpPr>
            <a:spLocks noGrp="1"/>
          </p:cNvSpPr>
          <p:nvPr>
            <p:ph idx="1"/>
          </p:nvPr>
        </p:nvSpPr>
        <p:spPr>
          <a:xfrm>
            <a:off x="1955321" y="1273850"/>
            <a:ext cx="8750060" cy="5226289"/>
          </a:xfrm>
        </p:spPr>
        <p:txBody>
          <a:bodyPr>
            <a:normAutofit fontScale="77500" lnSpcReduction="20000"/>
          </a:bodyPr>
          <a:lstStyle/>
          <a:p>
            <a:pPr marL="0" indent="0">
              <a:buNone/>
            </a:pPr>
            <a:r>
              <a:rPr lang="en-US" sz="3300" b="1" dirty="0">
                <a:latin typeface="Perpetua" panose="02020502060401020303" pitchFamily="18" charset="0"/>
              </a:rPr>
              <a:t>Defining On-Ramps to Adult Career Pathways</a:t>
            </a:r>
          </a:p>
          <a:p>
            <a:pPr marL="0" indent="0">
              <a:buNone/>
            </a:pPr>
            <a:r>
              <a:rPr lang="en-US" sz="3300" b="1" dirty="0">
                <a:latin typeface="Perpetua" panose="02020502060401020303" pitchFamily="18" charset="0"/>
                <a:hlinkClick r:id="rId3"/>
              </a:rPr>
              <a:t>http://www.clasp.org/resources-and-publications/publication-1/Minnesota-Career-Pathways-On-Ramps.pdf</a:t>
            </a:r>
            <a:endParaRPr lang="en-US" sz="3300" b="1" dirty="0">
              <a:latin typeface="Perpetua" panose="02020502060401020303" pitchFamily="18" charset="0"/>
            </a:endParaRPr>
          </a:p>
          <a:p>
            <a:pPr marL="0" indent="0">
              <a:buNone/>
            </a:pPr>
            <a:endParaRPr lang="en-US" sz="3300" b="1" dirty="0">
              <a:latin typeface="Perpetua" panose="02020502060401020303" pitchFamily="18" charset="0"/>
            </a:endParaRPr>
          </a:p>
          <a:p>
            <a:pPr marL="0" indent="0">
              <a:buNone/>
            </a:pPr>
            <a:r>
              <a:rPr lang="en-US" sz="3300" b="1" dirty="0">
                <a:latin typeface="Perpetua" panose="02020502060401020303" pitchFamily="18" charset="0"/>
              </a:rPr>
              <a:t>Integrated Education and Training: Model Programs for Building Career Pathways for Participants at Every Level</a:t>
            </a:r>
          </a:p>
          <a:p>
            <a:pPr marL="0" indent="0">
              <a:buNone/>
            </a:pPr>
            <a:r>
              <a:rPr lang="en-US" sz="3300" b="1" dirty="0">
                <a:latin typeface="Perpetua" panose="02020502060401020303" pitchFamily="18" charset="0"/>
                <a:hlinkClick r:id="rId4"/>
              </a:rPr>
              <a:t>http://www.clasp.org/resources-and-publications/publication-1/WIOA-IET-Model-Programs.pdf</a:t>
            </a:r>
            <a:r>
              <a:rPr lang="en-US" sz="3300" b="1" dirty="0">
                <a:latin typeface="Perpetua" panose="02020502060401020303" pitchFamily="18" charset="0"/>
              </a:rPr>
              <a:t> </a:t>
            </a:r>
          </a:p>
          <a:p>
            <a:endParaRPr lang="en-US" sz="3300" b="1" dirty="0">
              <a:latin typeface="Perpetua" panose="02020502060401020303" pitchFamily="18" charset="0"/>
            </a:endParaRPr>
          </a:p>
          <a:p>
            <a:pPr marL="0" indent="0">
              <a:buNone/>
            </a:pPr>
            <a:r>
              <a:rPr lang="en-US" sz="3300" b="1" dirty="0">
                <a:latin typeface="Perpetua" panose="02020502060401020303" pitchFamily="18" charset="0"/>
              </a:rPr>
              <a:t>Judy Mortrude</a:t>
            </a:r>
          </a:p>
          <a:p>
            <a:pPr marL="0" indent="0">
              <a:buNone/>
            </a:pPr>
            <a:r>
              <a:rPr lang="en-US" sz="3300" b="1" dirty="0">
                <a:latin typeface="Perpetua" panose="02020502060401020303" pitchFamily="18" charset="0"/>
                <a:hlinkClick r:id="rId5"/>
              </a:rPr>
              <a:t>jmortrude@clasp.org</a:t>
            </a:r>
            <a:r>
              <a:rPr lang="en-US" sz="3300" b="1" dirty="0">
                <a:latin typeface="Perpetua" panose="02020502060401020303" pitchFamily="18" charset="0"/>
              </a:rPr>
              <a:t> </a:t>
            </a:r>
          </a:p>
          <a:p>
            <a:endParaRPr lang="en-US" dirty="0"/>
          </a:p>
        </p:txBody>
      </p:sp>
      <p:sp>
        <p:nvSpPr>
          <p:cNvPr id="4" name="Slide Number Placeholder 3"/>
          <p:cNvSpPr>
            <a:spLocks noGrp="1"/>
          </p:cNvSpPr>
          <p:nvPr>
            <p:ph type="sldNum" sz="quarter" idx="12"/>
          </p:nvPr>
        </p:nvSpPr>
        <p:spPr/>
        <p:txBody>
          <a:bodyPr/>
          <a:lstStyle/>
          <a:p>
            <a:pPr defTabSz="457200"/>
            <a:fld id="{3C58F615-69CA-E140-BE21-2D3BF3DA134C}" type="slidenum">
              <a:rPr lang="en-US">
                <a:solidFill>
                  <a:prstClr val="white"/>
                </a:solidFill>
              </a:rPr>
              <a:pPr defTabSz="457200"/>
              <a:t>13</a:t>
            </a:fld>
            <a:endParaRPr lang="en-US" dirty="0">
              <a:solidFill>
                <a:prstClr val="white"/>
              </a:solidFill>
            </a:endParaRPr>
          </a:p>
        </p:txBody>
      </p:sp>
    </p:spTree>
    <p:extLst>
      <p:ext uri="{BB962C8B-B14F-4D97-AF65-F5344CB8AC3E}">
        <p14:creationId xmlns:p14="http://schemas.microsoft.com/office/powerpoint/2010/main" val="3217747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060075" y="2397376"/>
            <a:ext cx="6552815" cy="1323439"/>
          </a:xfrm>
          <a:prstGeom prst="rect">
            <a:avLst/>
          </a:prstGeom>
          <a:noFill/>
        </p:spPr>
        <p:txBody>
          <a:bodyPr wrap="square" rtlCol="0">
            <a:spAutoFit/>
          </a:bodyPr>
          <a:lstStyle/>
          <a:p>
            <a:pPr algn="ctr"/>
            <a:r>
              <a:rPr lang="en-US" sz="4000" b="1" dirty="0" smtClean="0">
                <a:solidFill>
                  <a:srgbClr val="FF0000"/>
                </a:solidFill>
                <a:latin typeface="Papyrus" panose="03070502060502030205" pitchFamily="66" charset="0"/>
              </a:rPr>
              <a:t>What do Collaboration Partners look like?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142" y="3052889"/>
            <a:ext cx="1761970" cy="420469"/>
          </a:xfrm>
          <a:prstGeom prst="rect">
            <a:avLst/>
          </a:prstGeom>
          <a:ln w="12700">
            <a:solidFill>
              <a:schemeClr val="bg2">
                <a:lumMod val="25000"/>
              </a:schemeClr>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967" y="1394508"/>
            <a:ext cx="1850136" cy="680050"/>
          </a:xfrm>
          <a:prstGeom prst="rect">
            <a:avLst/>
          </a:prstGeom>
          <a:ln w="12700">
            <a:solidFill>
              <a:schemeClr val="tx2">
                <a:lumMod val="75000"/>
              </a:schemeClr>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967" y="3844105"/>
            <a:ext cx="1431942" cy="1275511"/>
          </a:xfrm>
          <a:prstGeom prst="rect">
            <a:avLst/>
          </a:prstGeom>
          <a:ln w="12700">
            <a:solidFill>
              <a:schemeClr val="tx2">
                <a:lumMod val="75000"/>
              </a:schemeClr>
            </a:solidFill>
          </a:ln>
        </p:spPr>
      </p:pic>
      <p:pic>
        <p:nvPicPr>
          <p:cNvPr id="8" name="Picture 7"/>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9886"/>
          <a:stretch/>
        </p:blipFill>
        <p:spPr>
          <a:xfrm>
            <a:off x="10221888" y="273403"/>
            <a:ext cx="1723047" cy="1425765"/>
          </a:xfrm>
          <a:prstGeom prst="rect">
            <a:avLst/>
          </a:prstGeom>
          <a:ln w="12700">
            <a:solidFill>
              <a:schemeClr val="tx2">
                <a:lumMod val="75000"/>
              </a:schemeClr>
            </a:solidFill>
          </a:ln>
        </p:spPr>
      </p:pic>
      <p:pic>
        <p:nvPicPr>
          <p:cNvPr id="9" name="Picture 8"/>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149" t="4785" b="11902"/>
          <a:stretch/>
        </p:blipFill>
        <p:spPr>
          <a:xfrm>
            <a:off x="4753121" y="1240221"/>
            <a:ext cx="2503011" cy="834337"/>
          </a:xfrm>
          <a:prstGeom prst="rect">
            <a:avLst/>
          </a:prstGeom>
          <a:ln w="12700">
            <a:solidFill>
              <a:schemeClr val="accent5">
                <a:lumMod val="60000"/>
                <a:lumOff val="40000"/>
              </a:schemeClr>
            </a:solidFill>
          </a:ln>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r="49961"/>
          <a:stretch/>
        </p:blipFill>
        <p:spPr>
          <a:xfrm>
            <a:off x="7676513" y="312537"/>
            <a:ext cx="2226390" cy="575437"/>
          </a:xfrm>
          <a:prstGeom prst="rect">
            <a:avLst/>
          </a:prstGeom>
          <a:ln w="12700">
            <a:solidFill>
              <a:schemeClr val="tx1"/>
            </a:solidFill>
          </a:ln>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34319" y="6120644"/>
            <a:ext cx="1970337" cy="450364"/>
          </a:xfrm>
          <a:prstGeom prst="rect">
            <a:avLst/>
          </a:prstGeom>
          <a:ln w="12700">
            <a:solidFill>
              <a:schemeClr val="tx1"/>
            </a:solidFill>
          </a:ln>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6653" y="303749"/>
            <a:ext cx="770875" cy="668093"/>
          </a:xfrm>
          <a:prstGeom prst="rect">
            <a:avLst/>
          </a:prstGeom>
          <a:ln w="12700">
            <a:solidFill>
              <a:schemeClr val="accent1">
                <a:lumMod val="75000"/>
              </a:schemeClr>
            </a:solidFill>
          </a:ln>
        </p:spPr>
      </p:pic>
      <p:pic>
        <p:nvPicPr>
          <p:cNvPr id="13" name="Picture 12"/>
          <p:cNvPicPr>
            <a:picLocks noChangeAspect="1"/>
          </p:cNvPicPr>
          <p:nvPr/>
        </p:nvPicPr>
        <p:blipFill rotWithShape="1">
          <a:blip r:embed="rId12" cstate="print">
            <a:extLst>
              <a:ext uri="{28A0092B-C50C-407E-A947-70E740481C1C}">
                <a14:useLocalDpi xmlns:a14="http://schemas.microsoft.com/office/drawing/2010/main" val="0"/>
              </a:ext>
            </a:extLst>
          </a:blip>
          <a:srcRect r="71944"/>
          <a:stretch/>
        </p:blipFill>
        <p:spPr>
          <a:xfrm>
            <a:off x="2117961" y="293987"/>
            <a:ext cx="1253447" cy="658574"/>
          </a:xfrm>
          <a:prstGeom prst="rect">
            <a:avLst/>
          </a:prstGeom>
          <a:ln w="12700">
            <a:solidFill>
              <a:schemeClr val="tx2">
                <a:lumMod val="75000"/>
              </a:schemeClr>
            </a:solidFill>
          </a:ln>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52916" y="5127274"/>
            <a:ext cx="1794938" cy="759094"/>
          </a:xfrm>
          <a:prstGeom prst="rect">
            <a:avLst/>
          </a:prstGeom>
          <a:ln w="12700">
            <a:solidFill>
              <a:schemeClr val="tx2">
                <a:lumMod val="75000"/>
              </a:schemeClr>
            </a:solidFill>
          </a:ln>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53632" y="2216237"/>
            <a:ext cx="1573844" cy="524615"/>
          </a:xfrm>
          <a:prstGeom prst="rect">
            <a:avLst/>
          </a:prstGeom>
          <a:ln w="12700">
            <a:solidFill>
              <a:schemeClr val="accent5">
                <a:lumMod val="60000"/>
                <a:lumOff val="40000"/>
              </a:schemeClr>
            </a:solidFill>
          </a:ln>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00090" y="4165235"/>
            <a:ext cx="2704566" cy="784778"/>
          </a:xfrm>
          <a:prstGeom prst="rect">
            <a:avLst/>
          </a:prstGeom>
          <a:ln w="12700">
            <a:solidFill>
              <a:schemeClr val="bg2">
                <a:lumMod val="50000"/>
              </a:schemeClr>
            </a:solidFill>
          </a:ln>
        </p:spPr>
      </p:pic>
      <p:pic>
        <p:nvPicPr>
          <p:cNvPr id="17" name="Picture 16" descr="https://scontent-atl3-1.xx.fbcdn.net/v/t1.0-1/c0.0.160.160/p160x160/12418075_1143457779018833_1672892625098587606_n.jpg?oh=62deb236f926dbd036b10a2d4e1b8d22&amp;oe=589B5A7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61286" y="4031693"/>
            <a:ext cx="1051861" cy="105186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59913" y="4307714"/>
            <a:ext cx="1343344" cy="768735"/>
          </a:xfrm>
          <a:prstGeom prst="rect">
            <a:avLst/>
          </a:prstGeom>
          <a:ln w="12700">
            <a:solidFill>
              <a:schemeClr val="tx1"/>
            </a:solidFill>
          </a:ln>
        </p:spPr>
      </p:pic>
      <p:grpSp>
        <p:nvGrpSpPr>
          <p:cNvPr id="19" name="Group 2"/>
          <p:cNvGrpSpPr>
            <a:grpSpLocks/>
          </p:cNvGrpSpPr>
          <p:nvPr/>
        </p:nvGrpSpPr>
        <p:grpSpPr bwMode="auto">
          <a:xfrm>
            <a:off x="4060786" y="3820319"/>
            <a:ext cx="1231641" cy="1256130"/>
            <a:chOff x="110249958" y="108720376"/>
            <a:chExt cx="1153820" cy="896955"/>
          </a:xfrm>
        </p:grpSpPr>
        <p:pic>
          <p:nvPicPr>
            <p:cNvPr id="20" name="Picture 3" descr="Capitol photo 1"/>
            <p:cNvPicPr>
              <a:picLocks noChangeAspect="1" noChangeArrowheads="1"/>
            </p:cNvPicPr>
            <p:nvPr/>
          </p:nvPicPr>
          <p:blipFill>
            <a:blip r:embed="rId18" cstate="print">
              <a:extLst>
                <a:ext uri="{28A0092B-C50C-407E-A947-70E740481C1C}">
                  <a14:useLocalDpi xmlns:a14="http://schemas.microsoft.com/office/drawing/2010/main" val="0"/>
                </a:ext>
              </a:extLst>
            </a:blip>
            <a:srcRect l="11093" r="20473" b="31989"/>
            <a:stretch>
              <a:fillRect/>
            </a:stretch>
          </p:blipFill>
          <p:spPr bwMode="auto">
            <a:xfrm>
              <a:off x="110249970" y="108720376"/>
              <a:ext cx="1153795" cy="73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 name="Text Box 4"/>
            <p:cNvSpPr txBox="1">
              <a:spLocks noChangeArrowheads="1"/>
            </p:cNvSpPr>
            <p:nvPr/>
          </p:nvSpPr>
          <p:spPr bwMode="auto">
            <a:xfrm>
              <a:off x="110249958" y="109454248"/>
              <a:ext cx="1153820" cy="163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fornian FB" panose="0207040306080B030204" pitchFamily="18" charset="0"/>
                </a:rPr>
                <a:t>MN House of Representatives</a:t>
              </a:r>
              <a:endParaRPr kumimoji="0" lang="en-US" altLang="en-US" sz="1200" b="1" i="0" u="none" strike="noStrike" cap="none" normalizeH="0" baseline="0" dirty="0" smtClean="0">
                <a:ln>
                  <a:noFill/>
                </a:ln>
                <a:effectLst/>
                <a:latin typeface="Arial" panose="020B0604020202020204" pitchFamily="34" charset="0"/>
              </a:endParaRPr>
            </a:p>
          </p:txBody>
        </p:sp>
      </p:gr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b="23794"/>
          <a:stretch/>
        </p:blipFill>
        <p:spPr>
          <a:xfrm>
            <a:off x="3730649" y="382502"/>
            <a:ext cx="2384534" cy="481543"/>
          </a:xfrm>
          <a:prstGeom prst="rect">
            <a:avLst/>
          </a:prstGeom>
          <a:ln w="12700">
            <a:solidFill>
              <a:schemeClr val="tx1"/>
            </a:solidFill>
          </a:ln>
        </p:spPr>
      </p:pic>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09166" y="5663350"/>
            <a:ext cx="2965138" cy="539116"/>
          </a:xfrm>
          <a:prstGeom prst="rect">
            <a:avLst/>
          </a:prstGeom>
          <a:ln w="12700">
            <a:solidFill>
              <a:schemeClr val="tx1"/>
            </a:solidFill>
          </a:ln>
        </p:spPr>
      </p:pic>
      <p:pic>
        <p:nvPicPr>
          <p:cNvPr id="24" name="Picture 23"/>
          <p:cNvPicPr>
            <a:picLocks noChangeAspect="1"/>
          </p:cNvPicPr>
          <p:nvPr/>
        </p:nvPicPr>
        <p:blipFill rotWithShape="1">
          <a:blip r:embed="rId21" cstate="print">
            <a:extLst>
              <a:ext uri="{28A0092B-C50C-407E-A947-70E740481C1C}">
                <a14:useLocalDpi xmlns:a14="http://schemas.microsoft.com/office/drawing/2010/main" val="0"/>
              </a:ext>
            </a:extLst>
          </a:blip>
          <a:srcRect t="15385" b="23077"/>
          <a:stretch/>
        </p:blipFill>
        <p:spPr>
          <a:xfrm>
            <a:off x="8722675" y="3257921"/>
            <a:ext cx="1669620" cy="562398"/>
          </a:xfrm>
          <a:prstGeom prst="rect">
            <a:avLst/>
          </a:prstGeom>
          <a:ln w="12700">
            <a:solidFill>
              <a:schemeClr val="tx1"/>
            </a:solidFill>
          </a:ln>
        </p:spPr>
      </p:pic>
      <p:grpSp>
        <p:nvGrpSpPr>
          <p:cNvPr id="25" name="Group 24"/>
          <p:cNvGrpSpPr/>
          <p:nvPr/>
        </p:nvGrpSpPr>
        <p:grpSpPr>
          <a:xfrm>
            <a:off x="10736675" y="2472678"/>
            <a:ext cx="1185105" cy="1409742"/>
            <a:chOff x="7696200" y="1503508"/>
            <a:chExt cx="1600200" cy="1457939"/>
          </a:xfrm>
        </p:grpSpPr>
        <p:pic>
          <p:nvPicPr>
            <p:cNvPr id="26" name="Picture 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066072" y="1503508"/>
              <a:ext cx="860457" cy="860457"/>
            </a:xfrm>
            <a:prstGeom prst="rect">
              <a:avLst/>
            </a:prstGeom>
          </p:spPr>
        </p:pic>
        <p:sp>
          <p:nvSpPr>
            <p:cNvPr id="27" name="TextBox 26"/>
            <p:cNvSpPr txBox="1"/>
            <p:nvPr/>
          </p:nvSpPr>
          <p:spPr>
            <a:xfrm>
              <a:off x="7696200" y="2315116"/>
              <a:ext cx="1600200" cy="646331"/>
            </a:xfrm>
            <a:prstGeom prst="rect">
              <a:avLst/>
            </a:prstGeom>
            <a:noFill/>
          </p:spPr>
          <p:txBody>
            <a:bodyPr wrap="square" rtlCol="0">
              <a:spAutoFit/>
            </a:bodyPr>
            <a:lstStyle/>
            <a:p>
              <a:pPr algn="ctr"/>
              <a:r>
                <a:rPr lang="en-US" sz="1200" dirty="0" smtClean="0">
                  <a:latin typeface="Arial" panose="020B0604020202020204" pitchFamily="34" charset="0"/>
                  <a:cs typeface="Arial" panose="020B0604020202020204" pitchFamily="34" charset="0"/>
                </a:rPr>
                <a:t>Minnesota</a:t>
              </a:r>
            </a:p>
            <a:p>
              <a:pPr algn="ctr"/>
              <a:r>
                <a:rPr lang="en-US" sz="1200" dirty="0" smtClean="0">
                  <a:latin typeface="Arial" panose="020B0604020202020204" pitchFamily="34" charset="0"/>
                  <a:cs typeface="Arial" panose="020B0604020202020204" pitchFamily="34" charset="0"/>
                </a:rPr>
                <a:t>Judicial</a:t>
              </a:r>
            </a:p>
            <a:p>
              <a:pPr algn="ctr"/>
              <a:r>
                <a:rPr lang="en-US" sz="1200" dirty="0" smtClean="0">
                  <a:latin typeface="Arial" panose="020B0604020202020204" pitchFamily="34" charset="0"/>
                  <a:cs typeface="Arial" panose="020B0604020202020204" pitchFamily="34" charset="0"/>
                </a:rPr>
                <a:t>Branch</a:t>
              </a:r>
              <a:endParaRPr lang="en-US" sz="1200" dirty="0">
                <a:latin typeface="Arial" panose="020B0604020202020204" pitchFamily="34" charset="0"/>
                <a:cs typeface="Arial" panose="020B0604020202020204" pitchFamily="34" charset="0"/>
              </a:endParaRPr>
            </a:p>
          </p:txBody>
        </p:sp>
      </p:grpSp>
      <p:pic>
        <p:nvPicPr>
          <p:cNvPr id="28" name="Picture 2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63940" y="5656900"/>
            <a:ext cx="1537733" cy="838764"/>
          </a:xfrm>
          <a:prstGeom prst="rect">
            <a:avLst/>
          </a:prstGeom>
          <a:ln w="12700">
            <a:solidFill>
              <a:schemeClr val="tx1"/>
            </a:solidFill>
          </a:ln>
        </p:spPr>
      </p:pic>
      <p:pic>
        <p:nvPicPr>
          <p:cNvPr id="29" name="Picture 2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725617" y="1105073"/>
            <a:ext cx="1775061" cy="631133"/>
          </a:xfrm>
          <a:prstGeom prst="rect">
            <a:avLst/>
          </a:prstGeom>
          <a:ln w="12700">
            <a:solidFill>
              <a:schemeClr val="tx1"/>
            </a:solidFill>
          </a:ln>
        </p:spPr>
      </p:pic>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972737" y="5603172"/>
            <a:ext cx="2318096" cy="772699"/>
          </a:xfrm>
          <a:prstGeom prst="rect">
            <a:avLst/>
          </a:prstGeom>
          <a:ln w="12700">
            <a:solidFill>
              <a:schemeClr val="tx1"/>
            </a:solidFill>
          </a:ln>
        </p:spPr>
      </p:pic>
      <p:pic>
        <p:nvPicPr>
          <p:cNvPr id="4" name="Picture 3"/>
          <p:cNvPicPr>
            <a:picLocks noChangeAspect="1"/>
          </p:cNvPicPr>
          <p:nvPr/>
        </p:nvPicPr>
        <p:blipFill rotWithShape="1">
          <a:blip r:embed="rId26">
            <a:extLst>
              <a:ext uri="{28A0092B-C50C-407E-A947-70E740481C1C}">
                <a14:useLocalDpi xmlns:a14="http://schemas.microsoft.com/office/drawing/2010/main" val="0"/>
              </a:ext>
            </a:extLst>
          </a:blip>
          <a:srcRect r="50667"/>
          <a:stretch/>
        </p:blipFill>
        <p:spPr>
          <a:xfrm>
            <a:off x="-86670" y="0"/>
            <a:ext cx="2167397" cy="6858000"/>
          </a:xfrm>
          <a:prstGeom prst="rect">
            <a:avLst/>
          </a:prstGeom>
        </p:spPr>
      </p:pic>
    </p:spTree>
    <p:extLst>
      <p:ext uri="{BB962C8B-B14F-4D97-AF65-F5344CB8AC3E}">
        <p14:creationId xmlns:p14="http://schemas.microsoft.com/office/powerpoint/2010/main" val="3899579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r="50667"/>
          <a:stretch/>
        </p:blipFill>
        <p:spPr>
          <a:xfrm>
            <a:off x="-86670" y="0"/>
            <a:ext cx="2167397" cy="6858000"/>
          </a:xfrm>
          <a:prstGeom prst="rect">
            <a:avLst/>
          </a:prstGeom>
        </p:spPr>
      </p:pic>
      <p:sp>
        <p:nvSpPr>
          <p:cNvPr id="31" name="TextBox 30"/>
          <p:cNvSpPr txBox="1"/>
          <p:nvPr/>
        </p:nvSpPr>
        <p:spPr>
          <a:xfrm>
            <a:off x="3359020" y="1707390"/>
            <a:ext cx="7081935" cy="4431983"/>
          </a:xfrm>
          <a:prstGeom prst="rect">
            <a:avLst/>
          </a:prstGeom>
          <a:noFill/>
        </p:spPr>
        <p:txBody>
          <a:bodyPr wrap="square" rtlCol="0">
            <a:spAutoFit/>
          </a:bodyPr>
          <a:lstStyle/>
          <a:p>
            <a:r>
              <a:rPr lang="en-US" sz="2800" b="1" dirty="0" smtClean="0">
                <a:latin typeface="Perpetua" panose="02020502060401020303" pitchFamily="18" charset="0"/>
              </a:rPr>
              <a:t>collaborated;</a:t>
            </a:r>
            <a:r>
              <a:rPr lang="en-US" sz="2800" dirty="0">
                <a:latin typeface="Perpetua" panose="02020502060401020303" pitchFamily="18" charset="0"/>
              </a:rPr>
              <a:t> </a:t>
            </a:r>
            <a:r>
              <a:rPr lang="en-US" sz="2800" b="1" dirty="0" smtClean="0">
                <a:latin typeface="Perpetua" panose="02020502060401020303" pitchFamily="18" charset="0"/>
              </a:rPr>
              <a:t>collaborating</a:t>
            </a:r>
          </a:p>
          <a:p>
            <a:endParaRPr lang="en-US" sz="2800" dirty="0">
              <a:latin typeface="Perpetua" panose="02020502060401020303" pitchFamily="18" charset="0"/>
            </a:endParaRPr>
          </a:p>
          <a:p>
            <a:r>
              <a:rPr lang="en-US" sz="2800" b="1" i="1" dirty="0">
                <a:latin typeface="Perpetua" panose="02020502060401020303" pitchFamily="18" charset="0"/>
              </a:rPr>
              <a:t>1</a:t>
            </a:r>
            <a:r>
              <a:rPr lang="en-US" sz="2800" b="1" dirty="0">
                <a:latin typeface="Perpetua" panose="02020502060401020303" pitchFamily="18" charset="0"/>
              </a:rPr>
              <a:t>:</a:t>
            </a:r>
            <a:r>
              <a:rPr lang="en-US" sz="2800" dirty="0">
                <a:latin typeface="Perpetua" panose="02020502060401020303" pitchFamily="18" charset="0"/>
              </a:rPr>
              <a:t>  to work jointly with others or together especially in an intellectual </a:t>
            </a:r>
            <a:r>
              <a:rPr lang="en-US" sz="2800" dirty="0" smtClean="0">
                <a:latin typeface="Perpetua" panose="02020502060401020303" pitchFamily="18" charset="0"/>
              </a:rPr>
              <a:t>endeavor.</a:t>
            </a:r>
            <a:r>
              <a:rPr lang="en-US" sz="2800" dirty="0">
                <a:latin typeface="Perpetua" panose="02020502060401020303" pitchFamily="18" charset="0"/>
              </a:rPr>
              <a:t> </a:t>
            </a:r>
            <a:endParaRPr lang="en-US" sz="2800" dirty="0" smtClean="0">
              <a:latin typeface="Perpetua" panose="02020502060401020303" pitchFamily="18" charset="0"/>
            </a:endParaRPr>
          </a:p>
          <a:p>
            <a:r>
              <a:rPr lang="en-US" sz="2800" b="1" i="1" dirty="0" smtClean="0">
                <a:latin typeface="Perpetua" panose="02020502060401020303" pitchFamily="18" charset="0"/>
              </a:rPr>
              <a:t>2</a:t>
            </a:r>
            <a:r>
              <a:rPr lang="en-US" sz="2800" b="1" dirty="0">
                <a:latin typeface="Perpetua" panose="02020502060401020303" pitchFamily="18" charset="0"/>
              </a:rPr>
              <a:t>:</a:t>
            </a:r>
            <a:r>
              <a:rPr lang="en-US" sz="2800" dirty="0">
                <a:latin typeface="Perpetua" panose="02020502060401020303" pitchFamily="18" charset="0"/>
              </a:rPr>
              <a:t>  to cooperate with or willingly assist an enemy of one's country and especially an occupying force </a:t>
            </a:r>
            <a:endParaRPr lang="en-US" sz="2800" dirty="0" smtClean="0">
              <a:latin typeface="Perpetua" panose="02020502060401020303" pitchFamily="18" charset="0"/>
            </a:endParaRPr>
          </a:p>
          <a:p>
            <a:r>
              <a:rPr lang="en-US" sz="2800" b="1" i="1" dirty="0" smtClean="0">
                <a:latin typeface="Perpetua" panose="02020502060401020303" pitchFamily="18" charset="0"/>
              </a:rPr>
              <a:t>3</a:t>
            </a:r>
            <a:r>
              <a:rPr lang="en-US" sz="2800" b="1" dirty="0">
                <a:latin typeface="Perpetua" panose="02020502060401020303" pitchFamily="18" charset="0"/>
              </a:rPr>
              <a:t>:  </a:t>
            </a:r>
            <a:r>
              <a:rPr lang="en-US" sz="3200" b="1" dirty="0">
                <a:latin typeface="Perpetua" panose="02020502060401020303" pitchFamily="18" charset="0"/>
              </a:rPr>
              <a:t>to cooperate with an agency or </a:t>
            </a:r>
            <a:r>
              <a:rPr lang="en-US" sz="3200" b="1" dirty="0" smtClean="0">
                <a:latin typeface="Perpetua" panose="02020502060401020303" pitchFamily="18" charset="0"/>
                <a:hlinkClick r:id="rId4"/>
              </a:rPr>
              <a:t>instrumentality</a:t>
            </a:r>
            <a:r>
              <a:rPr lang="en-US" sz="3200" b="1" dirty="0">
                <a:latin typeface="Perpetua" panose="02020502060401020303" pitchFamily="18" charset="0"/>
              </a:rPr>
              <a:t> with which one is not immediately </a:t>
            </a:r>
            <a:r>
              <a:rPr lang="en-US" sz="3200" b="1" dirty="0" smtClean="0">
                <a:latin typeface="Perpetua" panose="02020502060401020303" pitchFamily="18" charset="0"/>
              </a:rPr>
              <a:t>connected.</a:t>
            </a:r>
            <a:r>
              <a:rPr lang="en-US" sz="3200" b="1" dirty="0">
                <a:latin typeface="Perpetua" panose="02020502060401020303" pitchFamily="18" charset="0"/>
              </a:rPr>
              <a:t> </a:t>
            </a:r>
          </a:p>
          <a:p>
            <a:endParaRPr lang="en-US" dirty="0">
              <a:latin typeface="Perpetua" panose="02020502060401020303" pitchFamily="18" charset="0"/>
            </a:endParaRPr>
          </a:p>
        </p:txBody>
      </p:sp>
      <p:sp>
        <p:nvSpPr>
          <p:cNvPr id="32" name="TextBox 31"/>
          <p:cNvSpPr txBox="1"/>
          <p:nvPr/>
        </p:nvSpPr>
        <p:spPr>
          <a:xfrm>
            <a:off x="2472613" y="660950"/>
            <a:ext cx="8052318" cy="1046440"/>
          </a:xfrm>
          <a:prstGeom prst="rect">
            <a:avLst/>
          </a:prstGeom>
          <a:noFill/>
        </p:spPr>
        <p:txBody>
          <a:bodyPr wrap="square" rtlCol="0">
            <a:spAutoFit/>
          </a:bodyPr>
          <a:lstStyle/>
          <a:p>
            <a:r>
              <a:rPr lang="en-US" sz="4400" b="1" dirty="0">
                <a:solidFill>
                  <a:srgbClr val="FF0000"/>
                </a:solidFill>
                <a:latin typeface="Papyrus" panose="03070502060502030205" pitchFamily="66" charset="0"/>
              </a:rPr>
              <a:t>Definition </a:t>
            </a:r>
            <a:r>
              <a:rPr lang="en-US" sz="4400" b="1" dirty="0" smtClean="0">
                <a:solidFill>
                  <a:srgbClr val="FF0000"/>
                </a:solidFill>
                <a:latin typeface="Papyrus" panose="03070502060502030205" pitchFamily="66" charset="0"/>
              </a:rPr>
              <a:t>of </a:t>
            </a:r>
            <a:r>
              <a:rPr lang="en-US" sz="4400" b="1" cap="small" dirty="0" smtClean="0">
                <a:solidFill>
                  <a:srgbClr val="FF0000"/>
                </a:solidFill>
                <a:latin typeface="Papyrus" panose="03070502060502030205" pitchFamily="66" charset="0"/>
              </a:rPr>
              <a:t>collaborate</a:t>
            </a:r>
            <a:endParaRPr lang="en-US" sz="4400" b="1" dirty="0">
              <a:solidFill>
                <a:srgbClr val="FF0000"/>
              </a:solidFill>
              <a:latin typeface="Papyrus" panose="03070502060502030205" pitchFamily="66" charset="0"/>
            </a:endParaRPr>
          </a:p>
          <a:p>
            <a:endParaRPr lang="en-US" dirty="0"/>
          </a:p>
        </p:txBody>
      </p:sp>
    </p:spTree>
    <p:extLst>
      <p:ext uri="{BB962C8B-B14F-4D97-AF65-F5344CB8AC3E}">
        <p14:creationId xmlns:p14="http://schemas.microsoft.com/office/powerpoint/2010/main" val="1801801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myyogurtusa.com/wp-content/uploads/2016/09/flavors-1024x2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665" y="4478694"/>
            <a:ext cx="9629192" cy="23046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9976" y="317240"/>
            <a:ext cx="7763069" cy="1046440"/>
          </a:xfrm>
          <a:prstGeom prst="rect">
            <a:avLst/>
          </a:prstGeom>
          <a:noFill/>
        </p:spPr>
        <p:txBody>
          <a:bodyPr wrap="square" rtlCol="0">
            <a:spAutoFit/>
          </a:bodyPr>
          <a:lstStyle/>
          <a:p>
            <a:r>
              <a:rPr lang="en-US" sz="4400" b="1" dirty="0">
                <a:solidFill>
                  <a:srgbClr val="FF0000"/>
                </a:solidFill>
                <a:latin typeface="Papyrus" panose="03070502060502030205" pitchFamily="66" charset="0"/>
              </a:rPr>
              <a:t>Litmus Test for Collaboration</a:t>
            </a:r>
          </a:p>
          <a:p>
            <a:endParaRPr lang="en-US" b="1" dirty="0"/>
          </a:p>
        </p:txBody>
      </p:sp>
      <p:sp>
        <p:nvSpPr>
          <p:cNvPr id="7" name="TextBox 6"/>
          <p:cNvSpPr txBox="1"/>
          <p:nvPr/>
        </p:nvSpPr>
        <p:spPr>
          <a:xfrm>
            <a:off x="923731" y="1846445"/>
            <a:ext cx="10702212" cy="3046988"/>
          </a:xfrm>
          <a:prstGeom prst="rect">
            <a:avLst/>
          </a:prstGeom>
          <a:noFill/>
        </p:spPr>
        <p:txBody>
          <a:bodyPr wrap="square" rtlCol="0">
            <a:spAutoFit/>
          </a:bodyPr>
          <a:lstStyle/>
          <a:p>
            <a:pPr marL="514350" indent="-514350">
              <a:buAutoNum type="arabicPeriod"/>
            </a:pPr>
            <a:r>
              <a:rPr lang="en-US" sz="2800" dirty="0" smtClean="0">
                <a:latin typeface="Perpetua" panose="02020502060401020303" pitchFamily="18" charset="0"/>
              </a:rPr>
              <a:t>Do you function differently due to your collaboration?</a:t>
            </a:r>
          </a:p>
          <a:p>
            <a:pPr marL="514350" indent="-514350">
              <a:buAutoNum type="arabicPeriod"/>
            </a:pPr>
            <a:r>
              <a:rPr lang="en-US" sz="2800" dirty="0" smtClean="0">
                <a:latin typeface="Perpetua" panose="02020502060401020303" pitchFamily="18" charset="0"/>
              </a:rPr>
              <a:t>Where is your focus?</a:t>
            </a:r>
          </a:p>
          <a:p>
            <a:pPr marL="514350" indent="-514350">
              <a:buAutoNum type="arabicPeriod"/>
            </a:pPr>
            <a:r>
              <a:rPr lang="en-US" sz="2800" dirty="0" smtClean="0">
                <a:latin typeface="Perpetua" panose="02020502060401020303" pitchFamily="18" charset="0"/>
              </a:rPr>
              <a:t>Can you operate “as a work in progress” or like you are creating a recipe as you go along?</a:t>
            </a:r>
          </a:p>
          <a:p>
            <a:pPr marL="514350" indent="-514350">
              <a:buAutoNum type="arabicPeriod"/>
            </a:pPr>
            <a:r>
              <a:rPr lang="en-US" sz="2800" dirty="0" smtClean="0">
                <a:latin typeface="Perpetua" panose="02020502060401020303" pitchFamily="18" charset="0"/>
              </a:rPr>
              <a:t>How much do you set as a priority in the creation of relationships outside your agency?</a:t>
            </a:r>
          </a:p>
          <a:p>
            <a:pPr algn="ctr"/>
            <a:endParaRPr lang="en-US" sz="2400" dirty="0">
              <a:latin typeface="Perpetua" panose="02020502060401020303" pitchFamily="18" charset="0"/>
            </a:endParaRPr>
          </a:p>
        </p:txBody>
      </p:sp>
      <p:sp>
        <p:nvSpPr>
          <p:cNvPr id="2" name="Rectangle 1"/>
          <p:cNvSpPr/>
          <p:nvPr/>
        </p:nvSpPr>
        <p:spPr>
          <a:xfrm>
            <a:off x="419736" y="1136606"/>
            <a:ext cx="11505457" cy="584775"/>
          </a:xfrm>
          <a:prstGeom prst="rect">
            <a:avLst/>
          </a:prstGeom>
        </p:spPr>
        <p:txBody>
          <a:bodyPr wrap="none">
            <a:spAutoFit/>
          </a:bodyPr>
          <a:lstStyle/>
          <a:p>
            <a:r>
              <a:rPr lang="en-US" sz="3200" b="1" dirty="0">
                <a:latin typeface="Perpetua" panose="02020502060401020303" pitchFamily="18" charset="0"/>
              </a:rPr>
              <a:t>Do you have the right combination of sweet, sour, acid and spice?</a:t>
            </a:r>
          </a:p>
        </p:txBody>
      </p:sp>
    </p:spTree>
    <p:extLst>
      <p:ext uri="{BB962C8B-B14F-4D97-AF65-F5344CB8AC3E}">
        <p14:creationId xmlns:p14="http://schemas.microsoft.com/office/powerpoint/2010/main" val="1675786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bestbride101.com/wp-content/uploads/2013/12/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30" y="1352939"/>
            <a:ext cx="312420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09730" y="438539"/>
            <a:ext cx="8136294" cy="3077766"/>
          </a:xfrm>
          <a:prstGeom prst="rect">
            <a:avLst/>
          </a:prstGeom>
          <a:noFill/>
        </p:spPr>
        <p:txBody>
          <a:bodyPr wrap="square" rtlCol="0">
            <a:spAutoFit/>
          </a:bodyPr>
          <a:lstStyle/>
          <a:p>
            <a:r>
              <a:rPr lang="en-US" sz="4400" b="1" dirty="0">
                <a:solidFill>
                  <a:srgbClr val="FF0000"/>
                </a:solidFill>
                <a:latin typeface="Papyrus" panose="03070502060502030205" pitchFamily="66" charset="0"/>
              </a:rPr>
              <a:t>True </a:t>
            </a:r>
            <a:r>
              <a:rPr lang="en-US" sz="4400" b="1" dirty="0" smtClean="0">
                <a:solidFill>
                  <a:srgbClr val="FF0000"/>
                </a:solidFill>
                <a:latin typeface="Papyrus" panose="03070502060502030205" pitchFamily="66" charset="0"/>
              </a:rPr>
              <a:t>collaboration </a:t>
            </a:r>
            <a:r>
              <a:rPr lang="en-US" sz="4400" b="1" dirty="0">
                <a:solidFill>
                  <a:srgbClr val="FF0000"/>
                </a:solidFill>
                <a:latin typeface="Papyrus" panose="03070502060502030205" pitchFamily="66" charset="0"/>
              </a:rPr>
              <a:t>requires all parties to be willing to adapt by changing their normal operating procedures.</a:t>
            </a:r>
          </a:p>
          <a:p>
            <a:endParaRPr lang="en-US" dirty="0"/>
          </a:p>
        </p:txBody>
      </p:sp>
      <p:sp>
        <p:nvSpPr>
          <p:cNvPr id="9" name="TextBox 8"/>
          <p:cNvSpPr txBox="1"/>
          <p:nvPr/>
        </p:nvSpPr>
        <p:spPr>
          <a:xfrm>
            <a:off x="3097764" y="4611231"/>
            <a:ext cx="10450285" cy="2246769"/>
          </a:xfrm>
          <a:prstGeom prst="rect">
            <a:avLst/>
          </a:prstGeom>
          <a:noFill/>
        </p:spPr>
        <p:txBody>
          <a:bodyPr wrap="square" rtlCol="0">
            <a:spAutoFit/>
          </a:bodyPr>
          <a:lstStyle/>
          <a:p>
            <a:r>
              <a:rPr lang="en-US" sz="2700" b="1" dirty="0" smtClean="0">
                <a:latin typeface="Perpetua" panose="02020502060401020303" pitchFamily="18" charset="0"/>
              </a:rPr>
              <a:t>Examples:</a:t>
            </a:r>
          </a:p>
          <a:p>
            <a:pPr marL="514350" indent="-514350">
              <a:buAutoNum type="arabicPeriod"/>
            </a:pPr>
            <a:r>
              <a:rPr lang="en-US" sz="2700" b="1" dirty="0" smtClean="0">
                <a:latin typeface="Perpetua" panose="02020502060401020303" pitchFamily="18" charset="0"/>
              </a:rPr>
              <a:t>Legislative grant to provide career navigating</a:t>
            </a:r>
          </a:p>
          <a:p>
            <a:pPr marL="514350" indent="-514350">
              <a:buAutoNum type="arabicPeriod"/>
            </a:pPr>
            <a:r>
              <a:rPr lang="en-US" sz="2700" b="1" dirty="0" smtClean="0">
                <a:latin typeface="Perpetua" panose="02020502060401020303" pitchFamily="18" charset="0"/>
              </a:rPr>
              <a:t>Community College Customized Training Director grants</a:t>
            </a:r>
          </a:p>
          <a:p>
            <a:pPr marL="514350" indent="-514350">
              <a:buAutoNum type="arabicPeriod"/>
            </a:pPr>
            <a:r>
              <a:rPr lang="en-US" sz="2700" b="1" dirty="0" smtClean="0">
                <a:latin typeface="Perpetua" panose="02020502060401020303" pitchFamily="18" charset="0"/>
              </a:rPr>
              <a:t>Schedule for Career Pathway trainings done with youth.</a:t>
            </a:r>
          </a:p>
          <a:p>
            <a:pPr algn="ctr"/>
            <a:endParaRPr lang="en-US" sz="2800" dirty="0">
              <a:latin typeface="Perpetua" panose="02020502060401020303" pitchFamily="18" charset="0"/>
            </a:endParaRPr>
          </a:p>
        </p:txBody>
      </p:sp>
      <p:sp>
        <p:nvSpPr>
          <p:cNvPr id="10" name="TextBox 9"/>
          <p:cNvSpPr txBox="1"/>
          <p:nvPr/>
        </p:nvSpPr>
        <p:spPr>
          <a:xfrm>
            <a:off x="6410132" y="3002435"/>
            <a:ext cx="3545632" cy="1569660"/>
          </a:xfrm>
          <a:prstGeom prst="rect">
            <a:avLst/>
          </a:prstGeom>
          <a:solidFill>
            <a:srgbClr val="FFFF00"/>
          </a:solidFill>
          <a:ln w="38100">
            <a:solidFill>
              <a:schemeClr val="tx1"/>
            </a:solidFill>
          </a:ln>
        </p:spPr>
        <p:txBody>
          <a:bodyPr wrap="square" rtlCol="0">
            <a:spAutoFit/>
          </a:bodyPr>
          <a:lstStyle/>
          <a:p>
            <a:pPr algn="ctr"/>
            <a:r>
              <a:rPr lang="en-US" sz="3200" b="1" i="1" dirty="0" smtClean="0">
                <a:latin typeface="Perpetua" panose="02020502060401020303" pitchFamily="18" charset="0"/>
              </a:rPr>
              <a:t>If the food processor does not work, bring out the blender.</a:t>
            </a:r>
            <a:endParaRPr lang="en-US" sz="3200" b="1" i="1" dirty="0">
              <a:latin typeface="Perpetua" panose="02020502060401020303" pitchFamily="18" charset="0"/>
            </a:endParaRPr>
          </a:p>
        </p:txBody>
      </p:sp>
    </p:spTree>
    <p:extLst>
      <p:ext uri="{BB962C8B-B14F-4D97-AF65-F5344CB8AC3E}">
        <p14:creationId xmlns:p14="http://schemas.microsoft.com/office/powerpoint/2010/main" val="2991858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2" y="315059"/>
            <a:ext cx="4127177" cy="400046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73114" y="537061"/>
            <a:ext cx="5990253" cy="1723549"/>
          </a:xfrm>
          <a:prstGeom prst="rect">
            <a:avLst/>
          </a:prstGeom>
          <a:noFill/>
        </p:spPr>
        <p:txBody>
          <a:bodyPr wrap="square" rtlCol="0">
            <a:spAutoFit/>
          </a:bodyPr>
          <a:lstStyle/>
          <a:p>
            <a:pPr algn="ctr"/>
            <a:r>
              <a:rPr lang="en-US" sz="4400" b="1" dirty="0" smtClean="0">
                <a:solidFill>
                  <a:srgbClr val="FF0000"/>
                </a:solidFill>
                <a:latin typeface="Papyrus" panose="03070502060502030205" pitchFamily="66" charset="0"/>
              </a:rPr>
              <a:t>Keep your focus on the completed dessert </a:t>
            </a:r>
            <a:endParaRPr lang="en-US" sz="4400" b="1" dirty="0">
              <a:solidFill>
                <a:srgbClr val="FF0000"/>
              </a:solidFill>
              <a:latin typeface="Papyrus" panose="03070502060502030205" pitchFamily="66" charset="0"/>
            </a:endParaRPr>
          </a:p>
          <a:p>
            <a:endParaRPr lang="en-US" dirty="0"/>
          </a:p>
        </p:txBody>
      </p:sp>
      <p:sp>
        <p:nvSpPr>
          <p:cNvPr id="11" name="Content Placeholder 2"/>
          <p:cNvSpPr txBox="1">
            <a:spLocks/>
          </p:cNvSpPr>
          <p:nvPr/>
        </p:nvSpPr>
        <p:spPr>
          <a:xfrm>
            <a:off x="575453" y="3645681"/>
            <a:ext cx="10919862" cy="321231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endParaRPr lang="en-US" dirty="0">
              <a:latin typeface="Perpetua" panose="02020502060401020303" pitchFamily="18" charset="0"/>
            </a:endParaRPr>
          </a:p>
          <a:p>
            <a:pPr marL="0" indent="0" algn="ctr">
              <a:spcBef>
                <a:spcPts val="0"/>
              </a:spcBef>
              <a:buFont typeface="Arial" panose="020B0604020202020204" pitchFamily="34" charset="0"/>
              <a:buNone/>
            </a:pPr>
            <a:r>
              <a:rPr lang="en-US" sz="3600" b="1" dirty="0" smtClean="0">
                <a:latin typeface="Perpetua" panose="02020502060401020303" pitchFamily="18" charset="0"/>
              </a:rPr>
              <a:t>“Wherever a student is in life’s journey when he or she enters our program,</a:t>
            </a:r>
          </a:p>
          <a:p>
            <a:pPr marL="0" indent="0" algn="ctr">
              <a:spcBef>
                <a:spcPts val="0"/>
              </a:spcBef>
              <a:buNone/>
            </a:pPr>
            <a:r>
              <a:rPr lang="en-US" sz="3600" b="1" dirty="0" smtClean="0">
                <a:latin typeface="Perpetua" panose="02020502060401020303" pitchFamily="18" charset="0"/>
              </a:rPr>
              <a:t>that individual </a:t>
            </a:r>
            <a:r>
              <a:rPr lang="en-US" sz="4800" b="1" i="1" dirty="0" smtClean="0">
                <a:ln w="19050">
                  <a:solidFill>
                    <a:schemeClr val="tx1"/>
                  </a:solidFill>
                </a:ln>
                <a:solidFill>
                  <a:srgbClr val="FFFF00"/>
                </a:solidFill>
                <a:latin typeface="Perpetua" panose="02020502060401020303" pitchFamily="18" charset="0"/>
              </a:rPr>
              <a:t>will</a:t>
            </a:r>
            <a:r>
              <a:rPr lang="en-US" sz="3600" b="1" dirty="0" smtClean="0">
                <a:ln w="12700">
                  <a:solidFill>
                    <a:schemeClr val="tx1"/>
                  </a:solidFill>
                </a:ln>
                <a:solidFill>
                  <a:srgbClr val="FFFF00"/>
                </a:solidFill>
                <a:latin typeface="Perpetua" panose="02020502060401020303" pitchFamily="18" charset="0"/>
              </a:rPr>
              <a:t> </a:t>
            </a:r>
            <a:r>
              <a:rPr lang="en-US" sz="3600" b="1" dirty="0" smtClean="0">
                <a:latin typeface="Perpetua" panose="02020502060401020303" pitchFamily="18" charset="0"/>
              </a:rPr>
              <a:t>move forward to find </a:t>
            </a:r>
            <a:r>
              <a:rPr lang="en-US" sz="4800" b="1" i="1" dirty="0" smtClean="0">
                <a:ln w="19050">
                  <a:solidFill>
                    <a:schemeClr val="tx1"/>
                  </a:solidFill>
                </a:ln>
                <a:solidFill>
                  <a:srgbClr val="FFFF00"/>
                </a:solidFill>
                <a:latin typeface="Perpetua" panose="02020502060401020303" pitchFamily="18" charset="0"/>
              </a:rPr>
              <a:t>success</a:t>
            </a:r>
            <a:r>
              <a:rPr lang="en-US" sz="3600" b="1" dirty="0" smtClean="0">
                <a:latin typeface="Perpetua" panose="02020502060401020303" pitchFamily="18" charset="0"/>
              </a:rPr>
              <a:t>.”</a:t>
            </a:r>
            <a:endParaRPr lang="en-US" sz="3600" b="1" dirty="0">
              <a:latin typeface="Perpetua" panose="02020502060401020303" pitchFamily="18" charset="0"/>
            </a:endParaRPr>
          </a:p>
        </p:txBody>
      </p:sp>
      <p:sp>
        <p:nvSpPr>
          <p:cNvPr id="2" name="Rectangle 1"/>
          <p:cNvSpPr/>
          <p:nvPr/>
        </p:nvSpPr>
        <p:spPr>
          <a:xfrm>
            <a:off x="5802222" y="2260610"/>
            <a:ext cx="4732038" cy="1877437"/>
          </a:xfrm>
          <a:prstGeom prst="rect">
            <a:avLst/>
          </a:prstGeom>
          <a:solidFill>
            <a:schemeClr val="accent1">
              <a:lumMod val="40000"/>
              <a:lumOff val="60000"/>
            </a:schemeClr>
          </a:solidFill>
          <a:ln w="38100">
            <a:solidFill>
              <a:schemeClr val="tx1"/>
            </a:solidFill>
          </a:ln>
        </p:spPr>
        <p:txBody>
          <a:bodyPr wrap="square">
            <a:spAutoFit/>
          </a:bodyPr>
          <a:lstStyle/>
          <a:p>
            <a:pPr algn="ctr"/>
            <a:r>
              <a:rPr lang="en-US" sz="3600" b="1" dirty="0">
                <a:latin typeface="Perpetua" panose="02020502060401020303" pitchFamily="18" charset="0"/>
              </a:rPr>
              <a:t>The student’s success is our </a:t>
            </a:r>
            <a:r>
              <a:rPr lang="en-US" sz="4400" b="1" i="1" dirty="0">
                <a:latin typeface="Perpetua" panose="02020502060401020303" pitchFamily="18" charset="0"/>
              </a:rPr>
              <a:t>focus</a:t>
            </a:r>
            <a:r>
              <a:rPr lang="en-US" sz="3600" b="1" dirty="0">
                <a:ln w="12700">
                  <a:solidFill>
                    <a:schemeClr val="tx1"/>
                  </a:solidFill>
                </a:ln>
                <a:solidFill>
                  <a:srgbClr val="C32B9B"/>
                </a:solidFill>
                <a:latin typeface="Perpetua" panose="02020502060401020303" pitchFamily="18" charset="0"/>
              </a:rPr>
              <a:t> </a:t>
            </a:r>
            <a:r>
              <a:rPr lang="en-US" sz="3600" b="1" dirty="0">
                <a:latin typeface="Perpetua" panose="02020502060401020303" pitchFamily="18" charset="0"/>
              </a:rPr>
              <a:t>- whether adult or youth.</a:t>
            </a:r>
          </a:p>
        </p:txBody>
      </p:sp>
    </p:spTree>
    <p:extLst>
      <p:ext uri="{BB962C8B-B14F-4D97-AF65-F5344CB8AC3E}">
        <p14:creationId xmlns:p14="http://schemas.microsoft.com/office/powerpoint/2010/main" val="2071331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93308" y="812947"/>
            <a:ext cx="4198774" cy="5509200"/>
          </a:xfrm>
          <a:prstGeom prst="rect">
            <a:avLst/>
          </a:prstGeom>
          <a:noFill/>
        </p:spPr>
        <p:txBody>
          <a:bodyPr wrap="square" rtlCol="0">
            <a:spAutoFit/>
          </a:bodyPr>
          <a:lstStyle/>
          <a:p>
            <a:pPr algn="ctr"/>
            <a:r>
              <a:rPr lang="en-US" sz="3600" b="1" dirty="0" smtClean="0">
                <a:solidFill>
                  <a:srgbClr val="FF0000"/>
                </a:solidFill>
                <a:latin typeface="Papyrus" panose="03070502060502030205" pitchFamily="66" charset="0"/>
              </a:rPr>
              <a:t>If you only focus on your program goals,</a:t>
            </a:r>
          </a:p>
          <a:p>
            <a:pPr algn="ctr"/>
            <a:r>
              <a:rPr lang="en-US" sz="3600" b="1" dirty="0" smtClean="0">
                <a:solidFill>
                  <a:srgbClr val="FF0000"/>
                </a:solidFill>
                <a:latin typeface="Papyrus" panose="03070502060502030205" pitchFamily="66" charset="0"/>
              </a:rPr>
              <a:t>you miss many opportunities—opportunities captured when creating a more diverse menu for the common customer.</a:t>
            </a:r>
          </a:p>
          <a:p>
            <a:pPr algn="ctr"/>
            <a:endParaRPr lang="en-US" sz="2800" dirty="0">
              <a:solidFill>
                <a:srgbClr val="FF0000"/>
              </a:solidFill>
              <a:latin typeface="Perpetua" panose="02020502060401020303" pitchFamily="18" charset="0"/>
            </a:endParaRPr>
          </a:p>
        </p:txBody>
      </p:sp>
      <p:pic>
        <p:nvPicPr>
          <p:cNvPr id="3074" name="Picture 2" descr="http://freedesignfile.com/upload/2012/04/black-Menu-vector-backgrou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632" y="0"/>
            <a:ext cx="7542180" cy="66993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86298" y="2351829"/>
            <a:ext cx="6232848" cy="3724096"/>
          </a:xfrm>
          <a:prstGeom prst="rect">
            <a:avLst/>
          </a:prstGeom>
          <a:noFill/>
        </p:spPr>
        <p:txBody>
          <a:bodyPr wrap="square" rtlCol="0">
            <a:spAutoFit/>
          </a:bodyPr>
          <a:lstStyle/>
          <a:p>
            <a:pPr marL="514350" indent="-514350">
              <a:buAutoNum type="arabicPeriod"/>
            </a:pPr>
            <a:endParaRPr lang="en-US" sz="1200" b="1" dirty="0" smtClean="0">
              <a:solidFill>
                <a:schemeClr val="bg1"/>
              </a:solidFill>
              <a:latin typeface="Perpetua" panose="02020502060401020303" pitchFamily="18" charset="0"/>
            </a:endParaRPr>
          </a:p>
          <a:p>
            <a:pPr marL="514350" indent="-514350">
              <a:buAutoNum type="arabicPeriod"/>
            </a:pPr>
            <a:r>
              <a:rPr lang="en-US" sz="2800" b="1" dirty="0" smtClean="0">
                <a:solidFill>
                  <a:schemeClr val="bg1"/>
                </a:solidFill>
                <a:latin typeface="Perpetua" panose="02020502060401020303" pitchFamily="18" charset="0"/>
              </a:rPr>
              <a:t>Care Provider and potential legislative funding to create an online literacy-based </a:t>
            </a:r>
            <a:r>
              <a:rPr lang="en-US" sz="2800" b="1" dirty="0">
                <a:solidFill>
                  <a:schemeClr val="bg1"/>
                </a:solidFill>
                <a:latin typeface="Perpetua" panose="02020502060401020303" pitchFamily="18" charset="0"/>
              </a:rPr>
              <a:t>c</a:t>
            </a:r>
            <a:r>
              <a:rPr lang="en-US" sz="2800" b="1" dirty="0" smtClean="0">
                <a:solidFill>
                  <a:schemeClr val="bg1"/>
                </a:solidFill>
                <a:latin typeface="Perpetua" panose="02020502060401020303" pitchFamily="18" charset="0"/>
              </a:rPr>
              <a:t>urriculum for healthcare </a:t>
            </a:r>
            <a:r>
              <a:rPr lang="en-US" sz="2800" b="1" dirty="0">
                <a:solidFill>
                  <a:schemeClr val="bg1"/>
                </a:solidFill>
                <a:latin typeface="Perpetua" panose="02020502060401020303" pitchFamily="18" charset="0"/>
              </a:rPr>
              <a:t>w</a:t>
            </a:r>
            <a:r>
              <a:rPr lang="en-US" sz="2800" b="1" dirty="0" smtClean="0">
                <a:solidFill>
                  <a:schemeClr val="bg1"/>
                </a:solidFill>
                <a:latin typeface="Perpetua" panose="02020502060401020303" pitchFamily="18" charset="0"/>
              </a:rPr>
              <a:t>orkers.</a:t>
            </a:r>
          </a:p>
          <a:p>
            <a:pPr marL="514350" indent="-514350">
              <a:buAutoNum type="arabicPeriod"/>
            </a:pPr>
            <a:r>
              <a:rPr lang="en-US" sz="2800" b="1" dirty="0" smtClean="0">
                <a:solidFill>
                  <a:schemeClr val="bg1"/>
                </a:solidFill>
                <a:latin typeface="Perpetua" panose="02020502060401020303" pitchFamily="18" charset="0"/>
              </a:rPr>
              <a:t>Financial support from healthcare facility to offer CNA trainings.</a:t>
            </a:r>
          </a:p>
          <a:p>
            <a:pPr marL="514350" indent="-514350">
              <a:buAutoNum type="arabicPeriod"/>
            </a:pPr>
            <a:r>
              <a:rPr lang="en-US" sz="2800" b="1" dirty="0" smtClean="0">
                <a:solidFill>
                  <a:schemeClr val="bg1"/>
                </a:solidFill>
                <a:latin typeface="Perpetua" panose="02020502060401020303" pitchFamily="18" charset="0"/>
              </a:rPr>
              <a:t>Changing state law to get reimbursement for CNA trainings.</a:t>
            </a:r>
          </a:p>
        </p:txBody>
      </p:sp>
    </p:spTree>
    <p:extLst>
      <p:ext uri="{BB962C8B-B14F-4D97-AF65-F5344CB8AC3E}">
        <p14:creationId xmlns:p14="http://schemas.microsoft.com/office/powerpoint/2010/main" val="138866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r="50667"/>
          <a:stretch/>
        </p:blipFill>
        <p:spPr>
          <a:xfrm>
            <a:off x="-86670" y="0"/>
            <a:ext cx="2167397" cy="6858000"/>
          </a:xfrm>
          <a:prstGeom prst="rect">
            <a:avLst/>
          </a:prstGeom>
        </p:spPr>
      </p:pic>
      <p:sp>
        <p:nvSpPr>
          <p:cNvPr id="32" name="TextBox 31"/>
          <p:cNvSpPr txBox="1"/>
          <p:nvPr/>
        </p:nvSpPr>
        <p:spPr>
          <a:xfrm>
            <a:off x="2472613" y="660950"/>
            <a:ext cx="8052318" cy="1046440"/>
          </a:xfrm>
          <a:prstGeom prst="rect">
            <a:avLst/>
          </a:prstGeom>
          <a:noFill/>
        </p:spPr>
        <p:txBody>
          <a:bodyPr wrap="square" rtlCol="0">
            <a:spAutoFit/>
          </a:bodyPr>
          <a:lstStyle/>
          <a:p>
            <a:pPr algn="ctr"/>
            <a:r>
              <a:rPr lang="en-US" sz="4400" b="1" dirty="0" smtClean="0">
                <a:solidFill>
                  <a:srgbClr val="FF0000"/>
                </a:solidFill>
                <a:latin typeface="Papyrus" panose="03070502060502030205" pitchFamily="66" charset="0"/>
              </a:rPr>
              <a:t>Welcome &amp; Introductions</a:t>
            </a:r>
            <a:endParaRPr lang="en-US" sz="4400" b="1" dirty="0">
              <a:solidFill>
                <a:srgbClr val="FF0000"/>
              </a:solidFill>
              <a:latin typeface="Papyrus" panose="03070502060502030205" pitchFamily="66" charset="0"/>
            </a:endParaRPr>
          </a:p>
          <a:p>
            <a:endParaRPr lang="en-US" dirty="0"/>
          </a:p>
        </p:txBody>
      </p:sp>
      <p:grpSp>
        <p:nvGrpSpPr>
          <p:cNvPr id="5" name="Group 4"/>
          <p:cNvGrpSpPr/>
          <p:nvPr/>
        </p:nvGrpSpPr>
        <p:grpSpPr>
          <a:xfrm>
            <a:off x="2367010" y="1676398"/>
            <a:ext cx="8981805" cy="4673126"/>
            <a:chOff x="-536821" y="849236"/>
            <a:chExt cx="8981805" cy="4673126"/>
          </a:xfrm>
        </p:grpSpPr>
        <p:sp>
          <p:nvSpPr>
            <p:cNvPr id="6" name="Text Box 3"/>
            <p:cNvSpPr txBox="1">
              <a:spLocks noChangeArrowheads="1"/>
            </p:cNvSpPr>
            <p:nvPr/>
          </p:nvSpPr>
          <p:spPr bwMode="auto">
            <a:xfrm>
              <a:off x="2452707" y="1311861"/>
              <a:ext cx="5992277" cy="4210501"/>
            </a:xfrm>
            <a:prstGeom prst="rect">
              <a:avLst/>
            </a:prstGeom>
            <a:solidFill>
              <a:srgbClr val="FFFFFF"/>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smtClean="0">
                  <a:ln>
                    <a:noFill/>
                  </a:ln>
                  <a:solidFill>
                    <a:srgbClr val="000000"/>
                  </a:solidFill>
                  <a:effectLst/>
                  <a:latin typeface="Garamond" panose="02020404030301010803" pitchFamily="18" charset="0"/>
                </a:rPr>
                <a:t>Pat Thomas, Director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smtClean="0">
                  <a:ln>
                    <a:noFill/>
                  </a:ln>
                  <a:solidFill>
                    <a:srgbClr val="000000"/>
                  </a:solidFill>
                  <a:effectLst/>
                  <a:latin typeface="Garamond" panose="02020404030301010803" pitchFamily="18" charset="0"/>
                </a:rPr>
                <a:t>Southwest Adult Basic Education (SW ABE)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Garamond" panose="02020404030301010803" pitchFamily="18" charset="0"/>
                </a:rPr>
                <a:t>Pat has been an ABE Director for 17 years in southwestern Minnesota. She began the FastTRAC journey with its inception and continues working to make it a more effective tool for ABE learners.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C0"/>
                  </a:solidFill>
                  <a:latin typeface="Garamond" panose="02020404030301010803" pitchFamily="18" charset="0"/>
                </a:rPr>
                <a:t>p</a:t>
              </a:r>
              <a:r>
                <a:rPr kumimoji="0" lang="en-US" altLang="en-US" sz="2400" b="0" i="0" u="none" strike="noStrike" cap="none" normalizeH="0" baseline="0" dirty="0" smtClean="0">
                  <a:ln>
                    <a:noFill/>
                  </a:ln>
                  <a:solidFill>
                    <a:srgbClr val="0000C0"/>
                  </a:solidFill>
                  <a:effectLst/>
                  <a:latin typeface="Garamond" panose="02020404030301010803" pitchFamily="18" charset="0"/>
                </a:rPr>
                <a:t>thomas @starpoint.net</a:t>
              </a:r>
              <a:endParaRPr kumimoji="0" lang="en-US" altLang="en-US" sz="2400" b="0" i="0" u="none" strike="noStrike" cap="none" normalizeH="0" baseline="0" dirty="0" smtClean="0">
                <a:ln>
                  <a:noFill/>
                </a:ln>
                <a:solidFill>
                  <a:schemeClr val="tx1"/>
                </a:solidFill>
                <a:effectLst/>
                <a:latin typeface="Garamond" panose="02020404030301010803" pitchFamily="18" charset="0"/>
              </a:endParaRPr>
            </a:p>
          </p:txBody>
        </p:sp>
        <p:pic>
          <p:nvPicPr>
            <p:cNvPr id="7" name="Picture 6" descr="IMG_1744"/>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4481" t="3672" b="4379"/>
            <a:stretch>
              <a:fillRect/>
            </a:stretch>
          </p:blipFill>
          <p:spPr bwMode="auto">
            <a:xfrm rot="5400000">
              <a:off x="-673493" y="985908"/>
              <a:ext cx="3143430" cy="2870085"/>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0000FF"/>
                  </a:solidFill>
                </a14:hiddenFill>
              </a:ext>
            </a:extLst>
          </p:spPr>
        </p:pic>
      </p:grpSp>
    </p:spTree>
    <p:extLst>
      <p:ext uri="{BB962C8B-B14F-4D97-AF65-F5344CB8AC3E}">
        <p14:creationId xmlns:p14="http://schemas.microsoft.com/office/powerpoint/2010/main" val="3496951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09120" y="242689"/>
            <a:ext cx="6372751" cy="2862322"/>
          </a:xfrm>
          <a:prstGeom prst="rect">
            <a:avLst/>
          </a:prstGeom>
          <a:noFill/>
        </p:spPr>
        <p:txBody>
          <a:bodyPr wrap="square" rtlCol="0">
            <a:spAutoFit/>
          </a:bodyPr>
          <a:lstStyle/>
          <a:p>
            <a:r>
              <a:rPr lang="en-US" sz="3600" b="1" dirty="0">
                <a:solidFill>
                  <a:srgbClr val="FF0000"/>
                </a:solidFill>
                <a:latin typeface="Papyrus" panose="03070502060502030205" pitchFamily="66" charset="0"/>
              </a:rPr>
              <a:t>Real collaboration takes flexibility and an ability to adapt quickly. It is like </a:t>
            </a:r>
            <a:r>
              <a:rPr lang="en-US" sz="3600" b="1" dirty="0" smtClean="0">
                <a:solidFill>
                  <a:srgbClr val="FF0000"/>
                </a:solidFill>
                <a:latin typeface="Papyrus" panose="03070502060502030205" pitchFamily="66" charset="0"/>
              </a:rPr>
              <a:t>having to come up with a meal using surprise ingredients.</a:t>
            </a:r>
            <a:endParaRPr lang="en-US" sz="3600" b="1" dirty="0">
              <a:solidFill>
                <a:srgbClr val="FF0000"/>
              </a:solidFill>
              <a:latin typeface="Papyrus" panose="03070502060502030205" pitchFamily="66" charset="0"/>
            </a:endParaRPr>
          </a:p>
        </p:txBody>
      </p:sp>
      <p:pic>
        <p:nvPicPr>
          <p:cNvPr id="5124" name="Picture 4" descr="Image result for chopped challenge"/>
          <p:cNvPicPr>
            <a:picLocks noChangeAspect="1" noChangeArrowheads="1"/>
          </p:cNvPicPr>
          <p:nvPr/>
        </p:nvPicPr>
        <p:blipFill rotWithShape="1">
          <a:blip r:embed="rId3">
            <a:extLst>
              <a:ext uri="{28A0092B-C50C-407E-A947-70E740481C1C}">
                <a14:useLocalDpi xmlns:a14="http://schemas.microsoft.com/office/drawing/2010/main" val="0"/>
              </a:ext>
            </a:extLst>
          </a:blip>
          <a:srcRect b="13750"/>
          <a:stretch/>
        </p:blipFill>
        <p:spPr bwMode="auto">
          <a:xfrm>
            <a:off x="6840747" y="43162"/>
            <a:ext cx="5351253" cy="681483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Image result for chopped basket cooking challe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957" y="3936122"/>
            <a:ext cx="3490939" cy="26182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5195" y="3168385"/>
            <a:ext cx="6266676" cy="3539430"/>
          </a:xfrm>
          <a:prstGeom prst="rect">
            <a:avLst/>
          </a:prstGeom>
          <a:noFill/>
        </p:spPr>
        <p:txBody>
          <a:bodyPr wrap="square" rtlCol="0">
            <a:spAutoFit/>
          </a:bodyPr>
          <a:lstStyle/>
          <a:p>
            <a:r>
              <a:rPr lang="en-US" sz="2800" b="1" dirty="0" smtClean="0">
                <a:latin typeface="Perpetua" panose="02020502060401020303" pitchFamily="18" charset="0"/>
              </a:rPr>
              <a:t>Examples:</a:t>
            </a:r>
          </a:p>
          <a:p>
            <a:pPr marL="514350" indent="-514350">
              <a:buAutoNum type="arabicPeriod"/>
            </a:pPr>
            <a:r>
              <a:rPr lang="en-US" sz="2800" b="1" dirty="0" smtClean="0">
                <a:latin typeface="Perpetua" panose="02020502060401020303" pitchFamily="18" charset="0"/>
              </a:rPr>
              <a:t>Learning thru Sharing tapping into WorkForce for mock interviews</a:t>
            </a:r>
          </a:p>
          <a:p>
            <a:pPr marL="514350" indent="-514350">
              <a:buAutoNum type="arabicPeriod"/>
            </a:pPr>
            <a:r>
              <a:rPr lang="en-US" sz="2800" b="1" dirty="0" smtClean="0">
                <a:latin typeface="Perpetua" panose="02020502060401020303" pitchFamily="18" charset="0"/>
              </a:rPr>
              <a:t>Utilizing a high school alternative program to help students attain a diploma</a:t>
            </a:r>
          </a:p>
          <a:p>
            <a:pPr marL="514350" indent="-514350">
              <a:buAutoNum type="arabicPeriod"/>
            </a:pPr>
            <a:r>
              <a:rPr lang="en-US" sz="2800" b="1" dirty="0" smtClean="0">
                <a:latin typeface="Perpetua" panose="02020502060401020303" pitchFamily="18" charset="0"/>
              </a:rPr>
              <a:t>Sharing a teacher with the National Head Start training agency</a:t>
            </a:r>
          </a:p>
        </p:txBody>
      </p:sp>
    </p:spTree>
    <p:extLst>
      <p:ext uri="{BB962C8B-B14F-4D97-AF65-F5344CB8AC3E}">
        <p14:creationId xmlns:p14="http://schemas.microsoft.com/office/powerpoint/2010/main" val="1639548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62" y="0"/>
            <a:ext cx="12354962" cy="6858000"/>
          </a:xfrm>
          <a:prstGeom prst="rect">
            <a:avLst/>
          </a:prstGeom>
        </p:spPr>
      </p:pic>
      <p:sp>
        <p:nvSpPr>
          <p:cNvPr id="2" name="Rectangle 1"/>
          <p:cNvSpPr/>
          <p:nvPr/>
        </p:nvSpPr>
        <p:spPr>
          <a:xfrm>
            <a:off x="1311244" y="307817"/>
            <a:ext cx="9406549" cy="769441"/>
          </a:xfrm>
          <a:prstGeom prst="rect">
            <a:avLst/>
          </a:prstGeom>
          <a:solidFill>
            <a:schemeClr val="bg1"/>
          </a:solidFill>
          <a:ln w="38100">
            <a:solidFill>
              <a:schemeClr val="tx1"/>
            </a:solidFill>
          </a:ln>
        </p:spPr>
        <p:txBody>
          <a:bodyPr wrap="square">
            <a:spAutoFit/>
          </a:bodyPr>
          <a:lstStyle/>
          <a:p>
            <a:pPr algn="ctr"/>
            <a:r>
              <a:rPr lang="en-US" sz="4400" b="1" dirty="0" smtClean="0">
                <a:solidFill>
                  <a:srgbClr val="FF0000"/>
                </a:solidFill>
                <a:latin typeface="Papyrus" panose="03070502060502030205" pitchFamily="66" charset="0"/>
              </a:rPr>
              <a:t>Where the “cooking” is happening</a:t>
            </a:r>
            <a:endParaRPr lang="en-US" sz="4400" b="1" dirty="0">
              <a:solidFill>
                <a:srgbClr val="FF0000"/>
              </a:solidFill>
              <a:latin typeface="Papyrus" panose="03070502060502030205" pitchFamily="66" charset="0"/>
            </a:endParaRPr>
          </a:p>
        </p:txBody>
      </p:sp>
      <p:grpSp>
        <p:nvGrpSpPr>
          <p:cNvPr id="9" name="Group 8"/>
          <p:cNvGrpSpPr/>
          <p:nvPr/>
        </p:nvGrpSpPr>
        <p:grpSpPr>
          <a:xfrm>
            <a:off x="742384" y="1560362"/>
            <a:ext cx="3014804" cy="2966946"/>
            <a:chOff x="4342692" y="4432485"/>
            <a:chExt cx="1992680" cy="2238024"/>
          </a:xfrm>
        </p:grpSpPr>
        <p:pic>
          <p:nvPicPr>
            <p:cNvPr id="11" name="Picture 2" descr="Image result for state of minnesota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425" y="4432485"/>
              <a:ext cx="1822947" cy="20785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2" name="Oval 11"/>
            <p:cNvSpPr/>
            <p:nvPr/>
          </p:nvSpPr>
          <p:spPr>
            <a:xfrm>
              <a:off x="4342692" y="5657976"/>
              <a:ext cx="1081206" cy="10125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noFill/>
              </a:endParaRPr>
            </a:p>
          </p:txBody>
        </p:sp>
      </p:grpSp>
      <p:pic>
        <p:nvPicPr>
          <p:cNvPr id="13" name="Picture 12"/>
          <p:cNvPicPr>
            <a:picLocks noChangeAspect="1" noChangeArrowheads="1"/>
          </p:cNvPicPr>
          <p:nvPr/>
        </p:nvPicPr>
        <p:blipFill>
          <a:blip r:embed="rId5" cstate="print"/>
          <a:srcRect/>
          <a:stretch>
            <a:fillRect/>
          </a:stretch>
        </p:blipFill>
        <p:spPr bwMode="auto">
          <a:xfrm>
            <a:off x="7574758" y="1560362"/>
            <a:ext cx="3633433" cy="2966946"/>
          </a:xfrm>
          <a:prstGeom prst="rect">
            <a:avLst/>
          </a:prstGeom>
          <a:noFill/>
          <a:ln w="38100">
            <a:solidFill>
              <a:schemeClr val="tx1"/>
            </a:solidFill>
            <a:miter lim="800000"/>
            <a:headEnd/>
            <a:tailEnd/>
          </a:ln>
        </p:spPr>
      </p:pic>
      <p:sp>
        <p:nvSpPr>
          <p:cNvPr id="14" name="Title 1"/>
          <p:cNvSpPr txBox="1">
            <a:spLocks/>
          </p:cNvSpPr>
          <p:nvPr/>
        </p:nvSpPr>
        <p:spPr>
          <a:xfrm>
            <a:off x="3995218" y="2132355"/>
            <a:ext cx="3392410" cy="164548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schemeClr val="bg1"/>
                </a:solidFill>
                <a:latin typeface="Perpetua" panose="02020502060401020303" pitchFamily="18" charset="0"/>
              </a:rPr>
              <a:t>Southwest</a:t>
            </a:r>
          </a:p>
          <a:p>
            <a:pPr algn="l"/>
            <a:r>
              <a:rPr lang="en-US" sz="4800" b="1" dirty="0" smtClean="0">
                <a:solidFill>
                  <a:schemeClr val="bg1"/>
                </a:solidFill>
                <a:latin typeface="Perpetua" panose="02020502060401020303" pitchFamily="18" charset="0"/>
              </a:rPr>
              <a:t>	Minnesota</a:t>
            </a:r>
            <a:endParaRPr lang="en-US" sz="4800" b="1" dirty="0">
              <a:solidFill>
                <a:schemeClr val="bg1"/>
              </a:solidFill>
              <a:latin typeface="Perpetua" panose="02020502060401020303" pitchFamily="18" charset="0"/>
            </a:endParaRPr>
          </a:p>
        </p:txBody>
      </p:sp>
    </p:spTree>
    <p:extLst>
      <p:ext uri="{BB962C8B-B14F-4D97-AF65-F5344CB8AC3E}">
        <p14:creationId xmlns:p14="http://schemas.microsoft.com/office/powerpoint/2010/main" val="3693623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62" y="0"/>
            <a:ext cx="12354962" cy="6858000"/>
          </a:xfrm>
          <a:prstGeom prst="rect">
            <a:avLst/>
          </a:prstGeom>
        </p:spPr>
      </p:pic>
      <p:sp>
        <p:nvSpPr>
          <p:cNvPr id="10" name="Title 1"/>
          <p:cNvSpPr txBox="1">
            <a:spLocks/>
          </p:cNvSpPr>
          <p:nvPr/>
        </p:nvSpPr>
        <p:spPr>
          <a:xfrm>
            <a:off x="1863633" y="140298"/>
            <a:ext cx="8446883" cy="830963"/>
          </a:xfrm>
          <a:prstGeom prst="rect">
            <a:avLst/>
          </a:prstGeom>
          <a:solidFill>
            <a:schemeClr val="bg1"/>
          </a:solidFill>
          <a:ln w="38100">
            <a:solidFill>
              <a:schemeClr val="tx1"/>
            </a:solidFill>
          </a:ln>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smtClean="0">
              <a:solidFill>
                <a:srgbClr val="FF0000"/>
              </a:solidFill>
              <a:latin typeface="Papyrus" panose="03070502060502030205" pitchFamily="66" charset="0"/>
            </a:endParaRPr>
          </a:p>
          <a:p>
            <a:pPr algn="ctr"/>
            <a:r>
              <a:rPr lang="en-US" sz="4300" b="1" dirty="0" smtClean="0">
                <a:solidFill>
                  <a:srgbClr val="FF0000"/>
                </a:solidFill>
                <a:latin typeface="Papyrus" panose="03070502060502030205" pitchFamily="66" charset="0"/>
              </a:rPr>
              <a:t>What SW Minnesota has to offer</a:t>
            </a:r>
            <a:endParaRPr lang="en-US" sz="4300" b="1" dirty="0">
              <a:solidFill>
                <a:srgbClr val="FF0000"/>
              </a:solidFill>
              <a:latin typeface="Papyrus" panose="03070502060502030205" pitchFamily="66" charset="0"/>
            </a:endParaRPr>
          </a:p>
        </p:txBody>
      </p:sp>
      <p:sp>
        <p:nvSpPr>
          <p:cNvPr id="15" name="Content Placeholder 2"/>
          <p:cNvSpPr txBox="1">
            <a:spLocks/>
          </p:cNvSpPr>
          <p:nvPr/>
        </p:nvSpPr>
        <p:spPr>
          <a:xfrm>
            <a:off x="2978591" y="1088371"/>
            <a:ext cx="8754700" cy="3909142"/>
          </a:xfrm>
          <a:prstGeom prst="rect">
            <a:avLst/>
          </a:prstGeom>
          <a:solidFill>
            <a:schemeClr val="bg1">
              <a:lumMod val="8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u="sng" dirty="0">
                <a:latin typeface="Perpetua" panose="02020502060401020303" pitchFamily="18" charset="0"/>
              </a:rPr>
              <a:t>Primary Industry Sectors</a:t>
            </a:r>
          </a:p>
          <a:p>
            <a:pPr marL="457200" lvl="1" indent="0">
              <a:lnSpc>
                <a:spcPct val="100000"/>
              </a:lnSpc>
              <a:buNone/>
            </a:pPr>
            <a:r>
              <a:rPr lang="en-US" b="1" dirty="0">
                <a:latin typeface="Perpetua" panose="02020502060401020303" pitchFamily="18" charset="0"/>
              </a:rPr>
              <a:t>      		</a:t>
            </a:r>
            <a:r>
              <a:rPr lang="en-US" dirty="0">
                <a:latin typeface="Perpetua" panose="02020502060401020303" pitchFamily="18" charset="0"/>
              </a:rPr>
              <a:t>Agriculture	</a:t>
            </a:r>
            <a:r>
              <a:rPr lang="en-US" dirty="0" smtClean="0">
                <a:latin typeface="Perpetua" panose="02020502060401020303" pitchFamily="18" charset="0"/>
              </a:rPr>
              <a:t>	Healthcare</a:t>
            </a:r>
            <a:endParaRPr lang="en-US" dirty="0">
              <a:latin typeface="Perpetua" panose="02020502060401020303" pitchFamily="18" charset="0"/>
            </a:endParaRPr>
          </a:p>
          <a:p>
            <a:pPr marL="457200" lvl="1" indent="0">
              <a:lnSpc>
                <a:spcPct val="100000"/>
              </a:lnSpc>
              <a:buNone/>
            </a:pPr>
            <a:r>
              <a:rPr lang="en-US" dirty="0">
                <a:latin typeface="Perpetua" panose="02020502060401020303" pitchFamily="18" charset="0"/>
              </a:rPr>
              <a:t>     		Manufacturing	</a:t>
            </a:r>
            <a:r>
              <a:rPr lang="en-US" dirty="0" smtClean="0">
                <a:latin typeface="Perpetua" panose="02020502060401020303" pitchFamily="18" charset="0"/>
              </a:rPr>
              <a:t>	Energy</a:t>
            </a:r>
            <a:endParaRPr lang="en-US" dirty="0">
              <a:latin typeface="Perpetua" panose="02020502060401020303" pitchFamily="18" charset="0"/>
            </a:endParaRPr>
          </a:p>
          <a:p>
            <a:pPr marL="457200" lvl="1" indent="0">
              <a:lnSpc>
                <a:spcPct val="100000"/>
              </a:lnSpc>
              <a:buNone/>
            </a:pPr>
            <a:r>
              <a:rPr lang="en-US" dirty="0">
                <a:latin typeface="Perpetua" panose="02020502060401020303" pitchFamily="18" charset="0"/>
              </a:rPr>
              <a:t>     		Transportation	</a:t>
            </a:r>
            <a:r>
              <a:rPr lang="en-US" dirty="0" smtClean="0">
                <a:latin typeface="Perpetua" panose="02020502060401020303" pitchFamily="18" charset="0"/>
              </a:rPr>
              <a:t>	Finance/Banking</a:t>
            </a:r>
            <a:endParaRPr lang="en-US" dirty="0">
              <a:latin typeface="Perpetua" panose="02020502060401020303" pitchFamily="18" charset="0"/>
            </a:endParaRPr>
          </a:p>
          <a:p>
            <a:pPr marL="457200" lvl="1" indent="0">
              <a:lnSpc>
                <a:spcPct val="100000"/>
              </a:lnSpc>
              <a:buNone/>
            </a:pPr>
            <a:r>
              <a:rPr lang="en-US" dirty="0">
                <a:latin typeface="Perpetua" panose="02020502060401020303" pitchFamily="18" charset="0"/>
              </a:rPr>
              <a:t>     		Government	</a:t>
            </a:r>
            <a:r>
              <a:rPr lang="en-US" dirty="0" smtClean="0">
                <a:latin typeface="Perpetua" panose="02020502060401020303" pitchFamily="18" charset="0"/>
              </a:rPr>
              <a:t>	Food </a:t>
            </a:r>
            <a:r>
              <a:rPr lang="en-US" dirty="0">
                <a:latin typeface="Perpetua" panose="02020502060401020303" pitchFamily="18" charset="0"/>
              </a:rPr>
              <a:t>Processing</a:t>
            </a:r>
            <a:endParaRPr lang="en-US" dirty="0"/>
          </a:p>
          <a:p>
            <a:pPr marL="0" indent="0" algn="ctr">
              <a:spcBef>
                <a:spcPts val="0"/>
              </a:spcBef>
              <a:buFont typeface="Arial" panose="020B0604020202020204" pitchFamily="34" charset="0"/>
              <a:buNone/>
            </a:pPr>
            <a:endParaRPr lang="en-US" sz="2400" b="1" dirty="0">
              <a:latin typeface="Perpetua" panose="02020502060401020303" pitchFamily="18" charset="0"/>
            </a:endParaRPr>
          </a:p>
          <a:p>
            <a:pPr marL="0" indent="0" algn="ctr">
              <a:spcBef>
                <a:spcPts val="0"/>
              </a:spcBef>
              <a:buFont typeface="Arial" panose="020B0604020202020204" pitchFamily="34" charset="0"/>
              <a:buNone/>
            </a:pPr>
            <a:r>
              <a:rPr lang="en-US" sz="2400" b="1" dirty="0" smtClean="0">
                <a:latin typeface="Perpetua" panose="02020502060401020303" pitchFamily="18" charset="0"/>
              </a:rPr>
              <a:t> 22 Rural Counties (Approximately 25% of the state)</a:t>
            </a:r>
          </a:p>
          <a:p>
            <a:pPr marL="0" indent="0" algn="ctr">
              <a:spcBef>
                <a:spcPts val="0"/>
              </a:spcBef>
              <a:buFont typeface="Arial" panose="020B0604020202020204" pitchFamily="34" charset="0"/>
              <a:buNone/>
            </a:pPr>
            <a:r>
              <a:rPr lang="en-US" sz="2400" b="1" dirty="0" smtClean="0">
                <a:latin typeface="Perpetua" panose="02020502060401020303" pitchFamily="18" charset="0"/>
              </a:rPr>
              <a:t>Population: 163,410    State Population:  5,344,861</a:t>
            </a:r>
          </a:p>
          <a:p>
            <a:pPr marL="0" indent="0" algn="ctr">
              <a:spcBef>
                <a:spcPts val="0"/>
              </a:spcBef>
              <a:buFont typeface="Arial" panose="020B0604020202020204" pitchFamily="34" charset="0"/>
              <a:buNone/>
            </a:pPr>
            <a:r>
              <a:rPr lang="en-US" sz="2400" b="1" dirty="0" smtClean="0">
                <a:latin typeface="Perpetua" panose="02020502060401020303" pitchFamily="18" charset="0"/>
              </a:rPr>
              <a:t>Two Regional Centers</a:t>
            </a:r>
          </a:p>
          <a:p>
            <a:pPr marL="0" indent="0" algn="ctr">
              <a:spcBef>
                <a:spcPts val="0"/>
              </a:spcBef>
              <a:buFont typeface="Arial" panose="020B0604020202020204" pitchFamily="34" charset="0"/>
              <a:buNone/>
            </a:pPr>
            <a:r>
              <a:rPr lang="en-US" sz="2400" b="1" dirty="0" smtClean="0">
                <a:latin typeface="Perpetua" panose="02020502060401020303" pitchFamily="18" charset="0"/>
              </a:rPr>
              <a:t>Marshall Population 13,000      Worthington Population 12,000</a:t>
            </a:r>
          </a:p>
        </p:txBody>
      </p:sp>
      <p:grpSp>
        <p:nvGrpSpPr>
          <p:cNvPr id="16" name="Group 15"/>
          <p:cNvGrpSpPr/>
          <p:nvPr/>
        </p:nvGrpSpPr>
        <p:grpSpPr>
          <a:xfrm>
            <a:off x="598702" y="1521065"/>
            <a:ext cx="2192867" cy="2462009"/>
            <a:chOff x="1817069" y="4565442"/>
            <a:chExt cx="2069131" cy="2292558"/>
          </a:xfrm>
        </p:grpSpPr>
        <p:pic>
          <p:nvPicPr>
            <p:cNvPr id="17" name="Picture 16"/>
            <p:cNvPicPr>
              <a:picLocks noChangeAspect="1" noChangeArrowheads="1"/>
            </p:cNvPicPr>
            <p:nvPr/>
          </p:nvPicPr>
          <p:blipFill rotWithShape="1">
            <a:blip r:embed="rId4" cstate="print"/>
            <a:srcRect l="9220" t="12703" r="31701" b="7133"/>
            <a:stretch/>
          </p:blipFill>
          <p:spPr bwMode="auto">
            <a:xfrm>
              <a:off x="1817069" y="4565442"/>
              <a:ext cx="2069131" cy="2292558"/>
            </a:xfrm>
            <a:prstGeom prst="rect">
              <a:avLst/>
            </a:prstGeom>
            <a:noFill/>
            <a:ln w="38100">
              <a:solidFill>
                <a:schemeClr val="tx1"/>
              </a:solidFill>
              <a:miter lim="800000"/>
              <a:headEnd/>
              <a:tailEnd/>
            </a:ln>
          </p:spPr>
        </p:pic>
        <p:sp>
          <p:nvSpPr>
            <p:cNvPr id="18" name="TextBox 17"/>
            <p:cNvSpPr txBox="1"/>
            <p:nvPr/>
          </p:nvSpPr>
          <p:spPr>
            <a:xfrm>
              <a:off x="2175933" y="5589368"/>
              <a:ext cx="951319" cy="286594"/>
            </a:xfrm>
            <a:prstGeom prst="rect">
              <a:avLst/>
            </a:prstGeom>
            <a:noFill/>
            <a:ln w="38100">
              <a:solidFill>
                <a:schemeClr val="tx1"/>
              </a:solidFill>
            </a:ln>
          </p:spPr>
          <p:txBody>
            <a:bodyPr wrap="square" rtlCol="0">
              <a:spAutoFit/>
            </a:bodyPr>
            <a:lstStyle/>
            <a:p>
              <a:r>
                <a:rPr lang="en-US" sz="1400" dirty="0" smtClean="0">
                  <a:solidFill>
                    <a:srgbClr val="FF0000"/>
                  </a:solidFill>
                  <a:latin typeface="Arial" panose="020B0604020202020204" pitchFamily="34" charset="0"/>
                  <a:cs typeface="Arial" panose="020B0604020202020204" pitchFamily="34" charset="0"/>
                </a:rPr>
                <a:t>*Marshall</a:t>
              </a:r>
              <a:endParaRPr lang="en-US" sz="1400"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2175932" y="6394285"/>
              <a:ext cx="1182999" cy="286594"/>
            </a:xfrm>
            <a:prstGeom prst="rect">
              <a:avLst/>
            </a:prstGeom>
            <a:noFill/>
            <a:ln w="38100">
              <a:solidFill>
                <a:schemeClr val="tx1"/>
              </a:solidFill>
            </a:ln>
          </p:spPr>
          <p:txBody>
            <a:bodyPr wrap="square" rtlCol="0">
              <a:spAutoFit/>
            </a:bodyPr>
            <a:lstStyle/>
            <a:p>
              <a:r>
                <a:rPr lang="en-US" sz="1400" dirty="0" smtClean="0">
                  <a:solidFill>
                    <a:srgbClr val="FF0000"/>
                  </a:solidFill>
                  <a:latin typeface="Arial" panose="020B0604020202020204" pitchFamily="34" charset="0"/>
                  <a:cs typeface="Arial" panose="020B0604020202020204" pitchFamily="34" charset="0"/>
                </a:rPr>
                <a:t>*Worthington</a:t>
              </a:r>
              <a:endParaRPr lang="en-US" sz="14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46856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simplygreenandhealthy.com/wp-content/uploads/2013/09/canned-fruits-jams-recip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556" r="5417"/>
          <a:stretch/>
        </p:blipFill>
        <p:spPr bwMode="auto">
          <a:xfrm>
            <a:off x="497941" y="2815629"/>
            <a:ext cx="5477346" cy="369381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94361" y="579421"/>
            <a:ext cx="6292735"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FF0000"/>
                </a:solidFill>
                <a:latin typeface="Papyrus" panose="03070502060502030205" pitchFamily="66" charset="0"/>
              </a:rPr>
              <a:t>Regional Facts</a:t>
            </a:r>
            <a:br>
              <a:rPr lang="en-US" b="1" dirty="0" smtClean="0">
                <a:solidFill>
                  <a:srgbClr val="FF0000"/>
                </a:solidFill>
                <a:latin typeface="Papyrus" panose="03070502060502030205" pitchFamily="66" charset="0"/>
              </a:rPr>
            </a:br>
            <a:r>
              <a:rPr lang="en-US" b="1" dirty="0" smtClean="0">
                <a:solidFill>
                  <a:srgbClr val="FF0000"/>
                </a:solidFill>
                <a:latin typeface="Papyrus" panose="03070502060502030205" pitchFamily="66" charset="0"/>
              </a:rPr>
              <a:t>Influencing Partnerships &amp; Collaborations</a:t>
            </a:r>
            <a:endParaRPr lang="en-US" b="1" dirty="0">
              <a:solidFill>
                <a:srgbClr val="FF0000"/>
              </a:solidFill>
              <a:latin typeface="Papyrus" panose="03070502060502030205" pitchFamily="66" charset="0"/>
            </a:endParaRPr>
          </a:p>
        </p:txBody>
      </p:sp>
      <p:sp>
        <p:nvSpPr>
          <p:cNvPr id="12" name="Content Placeholder 2"/>
          <p:cNvSpPr txBox="1">
            <a:spLocks/>
          </p:cNvSpPr>
          <p:nvPr/>
        </p:nvSpPr>
        <p:spPr>
          <a:xfrm>
            <a:off x="6862527" y="216625"/>
            <a:ext cx="5685576" cy="55142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91440">
              <a:lnSpc>
                <a:spcPct val="120000"/>
              </a:lnSpc>
              <a:spcBef>
                <a:spcPts val="500"/>
              </a:spcBef>
            </a:pPr>
            <a:r>
              <a:rPr lang="en-US" b="1" dirty="0" smtClean="0">
                <a:latin typeface="Perpetua" panose="02020502060401020303" pitchFamily="18" charset="0"/>
              </a:rPr>
              <a:t>Population decline &amp; low population density</a:t>
            </a:r>
          </a:p>
          <a:p>
            <a:pPr indent="-91440">
              <a:lnSpc>
                <a:spcPct val="120000"/>
              </a:lnSpc>
              <a:spcBef>
                <a:spcPts val="500"/>
              </a:spcBef>
            </a:pPr>
            <a:r>
              <a:rPr lang="en-US" b="1" dirty="0" smtClean="0">
                <a:latin typeface="Perpetua" panose="02020502060401020303" pitchFamily="18" charset="0"/>
              </a:rPr>
              <a:t>Influx of international immigrants/refugees requiring specialized services </a:t>
            </a:r>
          </a:p>
          <a:p>
            <a:pPr indent="-91440">
              <a:lnSpc>
                <a:spcPct val="120000"/>
              </a:lnSpc>
              <a:spcBef>
                <a:spcPts val="500"/>
              </a:spcBef>
            </a:pPr>
            <a:r>
              <a:rPr lang="en-US" b="1" dirty="0" smtClean="0">
                <a:latin typeface="Perpetua" panose="02020502060401020303" pitchFamily="18" charset="0"/>
              </a:rPr>
              <a:t>Very low unemployment rates (2.9%) </a:t>
            </a:r>
          </a:p>
          <a:p>
            <a:pPr indent="-91440">
              <a:lnSpc>
                <a:spcPct val="120000"/>
              </a:lnSpc>
              <a:spcBef>
                <a:spcPts val="500"/>
              </a:spcBef>
            </a:pPr>
            <a:r>
              <a:rPr lang="en-US" b="1" dirty="0" smtClean="0">
                <a:latin typeface="Perpetua" panose="02020502060401020303" pitchFamily="18" charset="0"/>
              </a:rPr>
              <a:t>Shortage of skilled workforce</a:t>
            </a:r>
          </a:p>
          <a:p>
            <a:pPr indent="-91440">
              <a:lnSpc>
                <a:spcPct val="120000"/>
              </a:lnSpc>
              <a:spcBef>
                <a:spcPts val="500"/>
              </a:spcBef>
            </a:pPr>
            <a:r>
              <a:rPr lang="en-US" b="1" dirty="0" smtClean="0">
                <a:latin typeface="Perpetua" panose="02020502060401020303" pitchFamily="18" charset="0"/>
              </a:rPr>
              <a:t>Large geographic area/distance between communities</a:t>
            </a:r>
          </a:p>
          <a:p>
            <a:pPr indent="-91440">
              <a:lnSpc>
                <a:spcPct val="120000"/>
              </a:lnSpc>
              <a:spcBef>
                <a:spcPts val="500"/>
              </a:spcBef>
            </a:pPr>
            <a:r>
              <a:rPr lang="en-US" b="1" dirty="0" smtClean="0">
                <a:latin typeface="Perpetua" panose="02020502060401020303" pitchFamily="18" charset="0"/>
              </a:rPr>
              <a:t>Lack of public transportation</a:t>
            </a:r>
          </a:p>
          <a:p>
            <a:pPr indent="-91440">
              <a:lnSpc>
                <a:spcPct val="120000"/>
              </a:lnSpc>
              <a:spcBef>
                <a:spcPts val="500"/>
              </a:spcBef>
            </a:pPr>
            <a:r>
              <a:rPr lang="en-US" b="1" dirty="0" smtClean="0">
                <a:latin typeface="Perpetua" panose="02020502060401020303" pitchFamily="18" charset="0"/>
              </a:rPr>
              <a:t>Limited child care providers</a:t>
            </a:r>
          </a:p>
        </p:txBody>
      </p:sp>
    </p:spTree>
    <p:extLst>
      <p:ext uri="{BB962C8B-B14F-4D97-AF65-F5344CB8AC3E}">
        <p14:creationId xmlns:p14="http://schemas.microsoft.com/office/powerpoint/2010/main" val="896165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http://www.miumiuborse.com/wp-content/uploads/2016/11/fascinating-image-of-new-at-plans-free-2016-kitchen-utensils-silhouette.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96" r="12364"/>
          <a:stretch/>
        </p:blipFill>
        <p:spPr bwMode="auto">
          <a:xfrm>
            <a:off x="117694" y="66936"/>
            <a:ext cx="3621388" cy="3276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75706" y="528601"/>
            <a:ext cx="7985157" cy="646331"/>
          </a:xfrm>
          <a:prstGeom prst="rect">
            <a:avLst/>
          </a:prstGeom>
          <a:noFill/>
        </p:spPr>
        <p:txBody>
          <a:bodyPr wrap="square" rtlCol="0">
            <a:spAutoFit/>
          </a:bodyPr>
          <a:lstStyle/>
          <a:p>
            <a:pPr algn="ctr"/>
            <a:r>
              <a:rPr lang="en-US" sz="3600" b="1" dirty="0" smtClean="0">
                <a:solidFill>
                  <a:srgbClr val="FF0000"/>
                </a:solidFill>
                <a:latin typeface="Papyrus" panose="03070502060502030205" pitchFamily="66" charset="0"/>
              </a:rPr>
              <a:t>Collaboration:  What it looks like to Us</a:t>
            </a:r>
            <a:endParaRPr lang="en-US" sz="3600" b="1" dirty="0">
              <a:solidFill>
                <a:srgbClr val="FF0000"/>
              </a:solidFill>
              <a:latin typeface="Papyrus" panose="03070502060502030205" pitchFamily="66" charset="0"/>
            </a:endParaRPr>
          </a:p>
        </p:txBody>
      </p:sp>
      <p:sp>
        <p:nvSpPr>
          <p:cNvPr id="7" name="TextBox 6"/>
          <p:cNvSpPr txBox="1"/>
          <p:nvPr/>
        </p:nvSpPr>
        <p:spPr>
          <a:xfrm>
            <a:off x="4562798" y="1643681"/>
            <a:ext cx="6592882" cy="1692771"/>
          </a:xfrm>
          <a:prstGeom prst="rect">
            <a:avLst/>
          </a:prstGeom>
          <a:solidFill>
            <a:srgbClr val="FFFF00"/>
          </a:solidFill>
          <a:ln w="38100">
            <a:solidFill>
              <a:schemeClr val="tx1"/>
            </a:solidFill>
          </a:ln>
        </p:spPr>
        <p:txBody>
          <a:bodyPr wrap="square" rtlCol="0">
            <a:spAutoFit/>
          </a:bodyPr>
          <a:lstStyle/>
          <a:p>
            <a:pPr algn="ctr"/>
            <a:r>
              <a:rPr lang="en-US" sz="2600" b="1" dirty="0" smtClean="0">
                <a:latin typeface="Perpetua" panose="02020502060401020303" pitchFamily="18" charset="0"/>
                <a:cs typeface="Courier New" panose="02070309020205020404" pitchFamily="49" charset="0"/>
              </a:rPr>
              <a:t>We are better at providing services because all of us know we CAN NOT do it </a:t>
            </a:r>
          </a:p>
          <a:p>
            <a:pPr algn="ctr"/>
            <a:r>
              <a:rPr lang="en-US" sz="2600" b="1" dirty="0" smtClean="0">
                <a:latin typeface="Perpetua" panose="02020502060401020303" pitchFamily="18" charset="0"/>
                <a:cs typeface="Courier New" panose="02070309020205020404" pitchFamily="49" charset="0"/>
              </a:rPr>
              <a:t>by ourselves!!!! </a:t>
            </a:r>
          </a:p>
          <a:p>
            <a:pPr algn="ctr"/>
            <a:r>
              <a:rPr lang="en-US" sz="2600" b="1" dirty="0" smtClean="0">
                <a:latin typeface="Perpetua" panose="02020502060401020303" pitchFamily="18" charset="0"/>
                <a:cs typeface="Courier New" panose="02070309020205020404" pitchFamily="49" charset="0"/>
              </a:rPr>
              <a:t>We are not the only tools in the drawer.</a:t>
            </a:r>
            <a:endParaRPr lang="en-US" sz="2600" b="1" dirty="0">
              <a:latin typeface="Perpetua" panose="02020502060401020303" pitchFamily="18" charset="0"/>
              <a:cs typeface="Courier New" panose="02070309020205020404" pitchFamily="49" charset="0"/>
            </a:endParaRPr>
          </a:p>
        </p:txBody>
      </p:sp>
      <p:sp>
        <p:nvSpPr>
          <p:cNvPr id="8" name="TextBox 7"/>
          <p:cNvSpPr txBox="1"/>
          <p:nvPr/>
        </p:nvSpPr>
        <p:spPr>
          <a:xfrm>
            <a:off x="2353901" y="3805202"/>
            <a:ext cx="12388020" cy="2554545"/>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latin typeface="Perpetua" panose="02020502060401020303" pitchFamily="18" charset="0"/>
              </a:rPr>
              <a:t>Multiple organizations and systems working together</a:t>
            </a:r>
          </a:p>
          <a:p>
            <a:pPr marL="342900" indent="-342900">
              <a:buFont typeface="Arial" panose="020B0604020202020204" pitchFamily="34" charset="0"/>
              <a:buChar char="•"/>
            </a:pPr>
            <a:r>
              <a:rPr lang="en-US" sz="3200" dirty="0" smtClean="0">
                <a:latin typeface="Perpetua" panose="02020502060401020303" pitchFamily="18" charset="0"/>
              </a:rPr>
              <a:t>Focused on successful participant outcomes</a:t>
            </a:r>
          </a:p>
          <a:p>
            <a:pPr marL="342900" indent="-342900">
              <a:buFont typeface="Arial" panose="020B0604020202020204" pitchFamily="34" charset="0"/>
              <a:buChar char="•"/>
            </a:pPr>
            <a:r>
              <a:rPr lang="en-US" sz="3200" dirty="0" smtClean="0">
                <a:latin typeface="Perpetua" panose="02020502060401020303" pitchFamily="18" charset="0"/>
              </a:rPr>
              <a:t>Each organization adapting to best serve participants</a:t>
            </a:r>
          </a:p>
          <a:p>
            <a:pPr marL="342900" indent="-342900">
              <a:buFont typeface="Arial" panose="020B0604020202020204" pitchFamily="34" charset="0"/>
              <a:buChar char="•"/>
            </a:pPr>
            <a:r>
              <a:rPr lang="en-US" sz="3200" dirty="0" smtClean="0">
                <a:latin typeface="Perpetua" panose="02020502060401020303" pitchFamily="18" charset="0"/>
              </a:rPr>
              <a:t>Operating with a “Work in Progress” protocol</a:t>
            </a:r>
          </a:p>
          <a:p>
            <a:pPr marL="342900" indent="-342900">
              <a:buFont typeface="Arial" panose="020B0604020202020204" pitchFamily="34" charset="0"/>
              <a:buChar char="•"/>
            </a:pPr>
            <a:r>
              <a:rPr lang="en-US" sz="3200" dirty="0" smtClean="0">
                <a:latin typeface="Perpetua" panose="02020502060401020303" pitchFamily="18" charset="0"/>
              </a:rPr>
              <a:t>Cooperating to secure financial resources</a:t>
            </a:r>
            <a:endParaRPr lang="en-US" sz="3200" dirty="0">
              <a:latin typeface="Perpetua" panose="02020502060401020303" pitchFamily="18" charset="0"/>
            </a:endParaRPr>
          </a:p>
        </p:txBody>
      </p:sp>
    </p:spTree>
    <p:extLst>
      <p:ext uri="{BB962C8B-B14F-4D97-AF65-F5344CB8AC3E}">
        <p14:creationId xmlns:p14="http://schemas.microsoft.com/office/powerpoint/2010/main" val="2521934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871" r="12990"/>
          <a:stretch/>
        </p:blipFill>
        <p:spPr>
          <a:xfrm>
            <a:off x="6690511" y="1180579"/>
            <a:ext cx="4943192" cy="4000500"/>
          </a:xfrm>
          <a:prstGeom prst="rect">
            <a:avLst/>
          </a:prstGeom>
          <a:ln w="38100">
            <a:solidFill>
              <a:schemeClr val="tx1"/>
            </a:solidFill>
          </a:ln>
        </p:spPr>
      </p:pic>
      <p:sp>
        <p:nvSpPr>
          <p:cNvPr id="9" name="TextBox 8"/>
          <p:cNvSpPr txBox="1"/>
          <p:nvPr/>
        </p:nvSpPr>
        <p:spPr>
          <a:xfrm>
            <a:off x="1001933" y="501631"/>
            <a:ext cx="4719857" cy="923330"/>
          </a:xfrm>
          <a:prstGeom prst="rect">
            <a:avLst/>
          </a:prstGeom>
          <a:noFill/>
        </p:spPr>
        <p:txBody>
          <a:bodyPr wrap="square" rtlCol="0">
            <a:spAutoFit/>
          </a:bodyPr>
          <a:lstStyle/>
          <a:p>
            <a:r>
              <a:rPr lang="en-US" sz="5400" b="1" dirty="0" smtClean="0">
                <a:solidFill>
                  <a:srgbClr val="FF0000"/>
                </a:solidFill>
                <a:latin typeface="Papyrus" panose="03070502060502030205" pitchFamily="66" charset="0"/>
              </a:rPr>
              <a:t>Collaboration</a:t>
            </a:r>
          </a:p>
        </p:txBody>
      </p:sp>
      <p:sp>
        <p:nvSpPr>
          <p:cNvPr id="10" name="TextBox 9"/>
          <p:cNvSpPr txBox="1"/>
          <p:nvPr/>
        </p:nvSpPr>
        <p:spPr>
          <a:xfrm>
            <a:off x="108642" y="1358404"/>
            <a:ext cx="6581869" cy="4708981"/>
          </a:xfrm>
          <a:prstGeom prst="rect">
            <a:avLst/>
          </a:prstGeom>
          <a:noFill/>
        </p:spPr>
        <p:txBody>
          <a:bodyPr wrap="square" rtlCol="0">
            <a:spAutoFit/>
          </a:bodyPr>
          <a:lstStyle/>
          <a:p>
            <a:pPr marL="342900" indent="-342900">
              <a:buFont typeface="Arial" panose="020B0604020202020204" pitchFamily="34" charset="0"/>
              <a:buChar char="•"/>
            </a:pPr>
            <a:r>
              <a:rPr lang="en-US" sz="3000" b="1" dirty="0" smtClean="0">
                <a:latin typeface="Perpetua" panose="02020502060401020303" pitchFamily="18" charset="0"/>
              </a:rPr>
              <a:t>Focus on the participant being served</a:t>
            </a:r>
          </a:p>
          <a:p>
            <a:pPr marL="342900" indent="-342900">
              <a:buFont typeface="Arial" panose="020B0604020202020204" pitchFamily="34" charset="0"/>
              <a:buChar char="•"/>
            </a:pPr>
            <a:r>
              <a:rPr lang="en-US" sz="3000" b="1" dirty="0" smtClean="0">
                <a:latin typeface="Perpetua" panose="02020502060401020303" pitchFamily="18" charset="0"/>
              </a:rPr>
              <a:t>Engage partners’ resources: talents and purpose</a:t>
            </a:r>
          </a:p>
          <a:p>
            <a:pPr marL="342900" indent="-342900">
              <a:buFont typeface="Arial" panose="020B0604020202020204" pitchFamily="34" charset="0"/>
              <a:buChar char="•"/>
            </a:pPr>
            <a:r>
              <a:rPr lang="en-US" sz="3000" b="1" dirty="0">
                <a:latin typeface="Perpetua" panose="02020502060401020303" pitchFamily="18" charset="0"/>
              </a:rPr>
              <a:t>E</a:t>
            </a:r>
            <a:r>
              <a:rPr lang="en-US" sz="3000" b="1" dirty="0" smtClean="0">
                <a:latin typeface="Perpetua" panose="02020502060401020303" pitchFamily="18" charset="0"/>
              </a:rPr>
              <a:t>xperiment and explore new ideas</a:t>
            </a:r>
          </a:p>
          <a:p>
            <a:pPr marL="342900" indent="-342900">
              <a:buFont typeface="Arial" panose="020B0604020202020204" pitchFamily="34" charset="0"/>
              <a:buChar char="•"/>
            </a:pPr>
            <a:r>
              <a:rPr lang="en-US" sz="3000" b="1" dirty="0">
                <a:latin typeface="Perpetua" panose="02020502060401020303" pitchFamily="18" charset="0"/>
              </a:rPr>
              <a:t>M</a:t>
            </a:r>
            <a:r>
              <a:rPr lang="en-US" sz="3000" b="1" dirty="0" smtClean="0">
                <a:latin typeface="Perpetua" panose="02020502060401020303" pitchFamily="18" charset="0"/>
              </a:rPr>
              <a:t>anage conflict effectively</a:t>
            </a:r>
          </a:p>
          <a:p>
            <a:pPr marL="342900" indent="-342900">
              <a:buFont typeface="Arial" panose="020B0604020202020204" pitchFamily="34" charset="0"/>
              <a:buChar char="•"/>
            </a:pPr>
            <a:r>
              <a:rPr lang="en-US" sz="3000" b="1" dirty="0">
                <a:latin typeface="Perpetua" panose="02020502060401020303" pitchFamily="18" charset="0"/>
              </a:rPr>
              <a:t>A</a:t>
            </a:r>
            <a:r>
              <a:rPr lang="en-US" sz="3000" b="1" dirty="0" smtClean="0">
                <a:latin typeface="Perpetua" panose="02020502060401020303" pitchFamily="18" charset="0"/>
              </a:rPr>
              <a:t>dapt and change quickly – Be flexible</a:t>
            </a:r>
          </a:p>
          <a:p>
            <a:pPr marL="342900" indent="-342900">
              <a:buFont typeface="Arial" panose="020B0604020202020204" pitchFamily="34" charset="0"/>
              <a:buChar char="•"/>
            </a:pPr>
            <a:r>
              <a:rPr lang="en-US" sz="3000" b="1" dirty="0" smtClean="0">
                <a:latin typeface="Perpetua" panose="02020502060401020303" pitchFamily="18" charset="0"/>
              </a:rPr>
              <a:t>Maintain a “Problem Solving Mentality”</a:t>
            </a:r>
          </a:p>
        </p:txBody>
      </p:sp>
    </p:spTree>
    <p:extLst>
      <p:ext uri="{BB962C8B-B14F-4D97-AF65-F5344CB8AC3E}">
        <p14:creationId xmlns:p14="http://schemas.microsoft.com/office/powerpoint/2010/main" val="919420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342963" y="282365"/>
            <a:ext cx="7117092" cy="1692771"/>
          </a:xfrm>
          <a:prstGeom prst="rect">
            <a:avLst/>
          </a:prstGeom>
          <a:noFill/>
        </p:spPr>
        <p:txBody>
          <a:bodyPr wrap="square" rtlCol="0">
            <a:spAutoFit/>
          </a:bodyPr>
          <a:lstStyle/>
          <a:p>
            <a:r>
              <a:rPr lang="en-US" sz="3600" b="1" dirty="0" smtClean="0">
                <a:solidFill>
                  <a:srgbClr val="FF0000"/>
                </a:solidFill>
                <a:latin typeface="Papyrus" panose="03070502060502030205" pitchFamily="66" charset="0"/>
              </a:rPr>
              <a:t>Collaboration:</a:t>
            </a:r>
          </a:p>
          <a:p>
            <a:pPr algn="ctr"/>
            <a:r>
              <a:rPr lang="en-US" sz="3200" b="1" dirty="0" smtClean="0">
                <a:solidFill>
                  <a:srgbClr val="FF0000"/>
                </a:solidFill>
                <a:latin typeface="Papyrus" panose="03070502060502030205" pitchFamily="66" charset="0"/>
              </a:rPr>
              <a:t>Funding Career Pathway Program Delivery with Braided Funding</a:t>
            </a:r>
          </a:p>
        </p:txBody>
      </p:sp>
      <p:pic>
        <p:nvPicPr>
          <p:cNvPr id="11266" name="Picture 2" descr="http://s.hswstatic.com/gif/how-to-bake-bread-cooking-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8714" y="282365"/>
            <a:ext cx="3212315" cy="292320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2807" y="2036691"/>
            <a:ext cx="7535907" cy="1569660"/>
          </a:xfrm>
          <a:prstGeom prst="rect">
            <a:avLst/>
          </a:prstGeom>
          <a:noFill/>
        </p:spPr>
        <p:txBody>
          <a:bodyPr wrap="square" rtlCol="0">
            <a:spAutoFit/>
          </a:bodyPr>
          <a:lstStyle/>
          <a:p>
            <a:r>
              <a:rPr lang="en-US" sz="2400" b="1" i="1" dirty="0">
                <a:solidFill>
                  <a:srgbClr val="FF0000"/>
                </a:solidFill>
                <a:latin typeface="Perpetua" panose="02020502060401020303" pitchFamily="18" charset="0"/>
              </a:rPr>
              <a:t>Braided Funding: </a:t>
            </a:r>
            <a:r>
              <a:rPr lang="en-US" sz="2400" b="1" dirty="0">
                <a:latin typeface="Perpetua" panose="02020502060401020303" pitchFamily="18" charset="0"/>
              </a:rPr>
              <a:t> </a:t>
            </a:r>
            <a:r>
              <a:rPr lang="en-US" sz="2400" b="1" i="1" dirty="0">
                <a:latin typeface="Perpetua" panose="02020502060401020303" pitchFamily="18" charset="0"/>
              </a:rPr>
              <a:t>The process of combining funds from different sources to support an individualized set of services so that expenditures from each source can be tracked and applied to specific individuals eligible for that funding</a:t>
            </a:r>
            <a:r>
              <a:rPr lang="en-US" sz="2400" b="1" i="1" dirty="0" smtClean="0">
                <a:latin typeface="Perpetua" panose="02020502060401020303" pitchFamily="18" charset="0"/>
              </a:rPr>
              <a:t>.</a:t>
            </a:r>
            <a:endParaRPr lang="en-US" sz="2400" b="1" i="1" dirty="0">
              <a:solidFill>
                <a:srgbClr val="FA324F"/>
              </a:solidFill>
              <a:latin typeface="Perpetua" panose="02020502060401020303" pitchFamily="18" charset="0"/>
            </a:endParaRPr>
          </a:p>
        </p:txBody>
      </p:sp>
      <p:sp>
        <p:nvSpPr>
          <p:cNvPr id="8" name="TextBox 7"/>
          <p:cNvSpPr txBox="1"/>
          <p:nvPr/>
        </p:nvSpPr>
        <p:spPr>
          <a:xfrm>
            <a:off x="5776111" y="3837087"/>
            <a:ext cx="6415889" cy="2862322"/>
          </a:xfrm>
          <a:prstGeom prst="rect">
            <a:avLst/>
          </a:prstGeom>
          <a:noFill/>
        </p:spPr>
        <p:txBody>
          <a:bodyPr wrap="square" rtlCol="0">
            <a:spAutoFit/>
          </a:bodyPr>
          <a:lstStyle/>
          <a:p>
            <a:r>
              <a:rPr lang="en-US" sz="2400" b="1" dirty="0" smtClean="0">
                <a:latin typeface="Perpetua" panose="02020502060401020303" pitchFamily="18" charset="0"/>
              </a:rPr>
              <a:t>Collaborating Organizations funding sources: </a:t>
            </a:r>
          </a:p>
          <a:p>
            <a:endParaRPr lang="en-US" sz="1200" b="1" dirty="0" smtClean="0">
              <a:latin typeface="Perpetua" panose="02020502060401020303" pitchFamily="18" charset="0"/>
            </a:endParaRPr>
          </a:p>
          <a:p>
            <a:pPr marL="738188" indent="-342900">
              <a:buFont typeface="Arial" panose="020B0604020202020204" pitchFamily="34" charset="0"/>
              <a:buChar char="•"/>
            </a:pPr>
            <a:r>
              <a:rPr lang="en-US" sz="2400" b="1" dirty="0" smtClean="0">
                <a:latin typeface="Perpetua" panose="02020502060401020303" pitchFamily="18" charset="0"/>
              </a:rPr>
              <a:t>Pell grants</a:t>
            </a:r>
          </a:p>
          <a:p>
            <a:pPr marL="738188" indent="-342900">
              <a:buFont typeface="Arial" panose="020B0604020202020204" pitchFamily="34" charset="0"/>
              <a:buChar char="•"/>
            </a:pPr>
            <a:r>
              <a:rPr lang="en-US" sz="2400" b="1" dirty="0" smtClean="0">
                <a:latin typeface="Perpetua" panose="02020502060401020303" pitchFamily="18" charset="0"/>
              </a:rPr>
              <a:t>Community grants</a:t>
            </a:r>
          </a:p>
          <a:p>
            <a:pPr marL="738188" indent="-342900">
              <a:buFont typeface="Arial" panose="020B0604020202020204" pitchFamily="34" charset="0"/>
              <a:buChar char="•"/>
            </a:pPr>
            <a:r>
              <a:rPr lang="en-US" sz="2400" b="1" dirty="0" smtClean="0">
                <a:latin typeface="Perpetua" panose="02020502060401020303" pitchFamily="18" charset="0"/>
              </a:rPr>
              <a:t>Federal &amp; state program funding</a:t>
            </a:r>
          </a:p>
          <a:p>
            <a:pPr marL="738188" indent="-342900">
              <a:buFont typeface="Arial" panose="020B0604020202020204" pitchFamily="34" charset="0"/>
              <a:buChar char="•"/>
            </a:pPr>
            <a:r>
              <a:rPr lang="en-US" sz="2400" b="1" dirty="0" smtClean="0">
                <a:latin typeface="Perpetua" panose="02020502060401020303" pitchFamily="18" charset="0"/>
              </a:rPr>
              <a:t>Local </a:t>
            </a:r>
            <a:r>
              <a:rPr lang="en-US" sz="2400" b="1" dirty="0">
                <a:latin typeface="Perpetua" panose="02020502060401020303" pitchFamily="18" charset="0"/>
              </a:rPr>
              <a:t>s</a:t>
            </a:r>
            <a:r>
              <a:rPr lang="en-US" sz="2400" b="1" dirty="0" smtClean="0">
                <a:latin typeface="Perpetua" panose="02020502060401020303" pitchFamily="18" charset="0"/>
              </a:rPr>
              <a:t>chool </a:t>
            </a:r>
            <a:r>
              <a:rPr lang="en-US" sz="2400" b="1" dirty="0">
                <a:latin typeface="Perpetua" panose="02020502060401020303" pitchFamily="18" charset="0"/>
              </a:rPr>
              <a:t>d</a:t>
            </a:r>
            <a:r>
              <a:rPr lang="en-US" sz="2400" b="1" dirty="0" smtClean="0">
                <a:latin typeface="Perpetua" panose="02020502060401020303" pitchFamily="18" charset="0"/>
              </a:rPr>
              <a:t>istrict</a:t>
            </a:r>
          </a:p>
          <a:p>
            <a:pPr marL="738188" indent="-342900">
              <a:buFont typeface="Arial" panose="020B0604020202020204" pitchFamily="34" charset="0"/>
              <a:buChar char="•"/>
            </a:pPr>
            <a:r>
              <a:rPr lang="en-US" sz="2400" b="1" dirty="0" smtClean="0">
                <a:latin typeface="Perpetua" panose="02020502060401020303" pitchFamily="18" charset="0"/>
              </a:rPr>
              <a:t>State </a:t>
            </a:r>
            <a:r>
              <a:rPr lang="en-US" sz="2400" b="1" dirty="0">
                <a:latin typeface="Perpetua" panose="02020502060401020303" pitchFamily="18" charset="0"/>
              </a:rPr>
              <a:t>r</a:t>
            </a:r>
            <a:r>
              <a:rPr lang="en-US" sz="2400" b="1" dirty="0" smtClean="0">
                <a:latin typeface="Perpetua" panose="02020502060401020303" pitchFamily="18" charset="0"/>
              </a:rPr>
              <a:t>e-imbursement legislation Employer contributions/reimbursement</a:t>
            </a:r>
          </a:p>
        </p:txBody>
      </p:sp>
      <p:sp>
        <p:nvSpPr>
          <p:cNvPr id="11" name="TextBox 10"/>
          <p:cNvSpPr txBox="1"/>
          <p:nvPr/>
        </p:nvSpPr>
        <p:spPr>
          <a:xfrm>
            <a:off x="701049" y="4121037"/>
            <a:ext cx="4729933" cy="2123658"/>
          </a:xfrm>
          <a:prstGeom prst="rect">
            <a:avLst/>
          </a:prstGeom>
          <a:solidFill>
            <a:srgbClr val="FFFF00"/>
          </a:solidFill>
          <a:ln w="19050">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dirty="0" smtClean="0">
                <a:solidFill>
                  <a:srgbClr val="FF0000"/>
                </a:solidFill>
                <a:latin typeface="Perpetua" panose="02020502060401020303" pitchFamily="18" charset="0"/>
              </a:rPr>
              <a:t>Captured </a:t>
            </a:r>
            <a:r>
              <a:rPr lang="en-US" sz="4400" dirty="0">
                <a:solidFill>
                  <a:srgbClr val="FF0000"/>
                </a:solidFill>
                <a:latin typeface="Perpetua" panose="02020502060401020303" pitchFamily="18" charset="0"/>
              </a:rPr>
              <a:t>f</a:t>
            </a:r>
            <a:r>
              <a:rPr lang="en-US" sz="4400" dirty="0" smtClean="0">
                <a:solidFill>
                  <a:srgbClr val="FF0000"/>
                </a:solidFill>
                <a:latin typeface="Perpetua" panose="02020502060401020303" pitchFamily="18" charset="0"/>
              </a:rPr>
              <a:t>rom </a:t>
            </a:r>
          </a:p>
          <a:p>
            <a:pPr algn="ctr"/>
            <a:r>
              <a:rPr lang="en-US" sz="4400" dirty="0" smtClean="0">
                <a:solidFill>
                  <a:srgbClr val="FF0000"/>
                </a:solidFill>
                <a:latin typeface="Perpetua" panose="02020502060401020303" pitchFamily="18" charset="0"/>
              </a:rPr>
              <a:t>2003 </a:t>
            </a:r>
            <a:r>
              <a:rPr lang="en-US" sz="4400" dirty="0">
                <a:solidFill>
                  <a:srgbClr val="FF0000"/>
                </a:solidFill>
                <a:latin typeface="Perpetua" panose="02020502060401020303" pitchFamily="18" charset="0"/>
              </a:rPr>
              <a:t>– 2016  </a:t>
            </a:r>
            <a:endParaRPr lang="en-US" sz="4400" dirty="0" smtClean="0">
              <a:solidFill>
                <a:srgbClr val="FF0000"/>
              </a:solidFill>
              <a:latin typeface="Perpetua" panose="02020502060401020303" pitchFamily="18" charset="0"/>
            </a:endParaRPr>
          </a:p>
          <a:p>
            <a:pPr algn="ctr"/>
            <a:r>
              <a:rPr lang="en-US" sz="4400" b="1" dirty="0" smtClean="0">
                <a:solidFill>
                  <a:srgbClr val="FF0000"/>
                </a:solidFill>
                <a:latin typeface="Perpetua" panose="02020502060401020303" pitchFamily="18" charset="0"/>
              </a:rPr>
              <a:t>$6.5 Million</a:t>
            </a:r>
            <a:endParaRPr lang="en-US" sz="4400" b="1" dirty="0">
              <a:solidFill>
                <a:srgbClr val="FF0000"/>
              </a:solidFill>
              <a:latin typeface="Perpetua" panose="02020502060401020303" pitchFamily="18" charset="0"/>
            </a:endParaRPr>
          </a:p>
        </p:txBody>
      </p:sp>
    </p:spTree>
    <p:extLst>
      <p:ext uri="{BB962C8B-B14F-4D97-AF65-F5344CB8AC3E}">
        <p14:creationId xmlns:p14="http://schemas.microsoft.com/office/powerpoint/2010/main" val="4111389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549771" y="353279"/>
            <a:ext cx="7970447" cy="769441"/>
          </a:xfrm>
          <a:prstGeom prst="rect">
            <a:avLst/>
          </a:prstGeom>
          <a:noFill/>
        </p:spPr>
        <p:txBody>
          <a:bodyPr wrap="square" rtlCol="0">
            <a:spAutoFit/>
          </a:bodyPr>
          <a:lstStyle/>
          <a:p>
            <a:r>
              <a:rPr lang="en-US" sz="4400" b="1" dirty="0" smtClean="0">
                <a:solidFill>
                  <a:srgbClr val="FF0000"/>
                </a:solidFill>
                <a:latin typeface="Papyrus" panose="03070502060502030205" pitchFamily="66" charset="0"/>
              </a:rPr>
              <a:t>Collaboration Sustainability</a:t>
            </a:r>
          </a:p>
        </p:txBody>
      </p:sp>
      <p:sp>
        <p:nvSpPr>
          <p:cNvPr id="10" name="TextBox 9"/>
          <p:cNvSpPr txBox="1"/>
          <p:nvPr/>
        </p:nvSpPr>
        <p:spPr>
          <a:xfrm>
            <a:off x="6311199" y="1356932"/>
            <a:ext cx="4978400" cy="2062103"/>
          </a:xfrm>
          <a:prstGeom prst="rect">
            <a:avLst/>
          </a:prstGeom>
          <a:noFill/>
        </p:spPr>
        <p:txBody>
          <a:bodyPr wrap="square" rtlCol="0">
            <a:spAutoFit/>
          </a:bodyPr>
          <a:lstStyle/>
          <a:p>
            <a:r>
              <a:rPr lang="en-US" sz="3200" b="1" i="1" dirty="0" smtClean="0">
                <a:latin typeface="Perpetua" panose="02020502060401020303" pitchFamily="18" charset="0"/>
              </a:rPr>
              <a:t>Be willing to try new funding flavors as they present themselves—flavors that do not require “grant” funding. </a:t>
            </a:r>
            <a:endParaRPr lang="en-US" sz="3200" b="1" i="1" dirty="0">
              <a:solidFill>
                <a:srgbClr val="FA324F"/>
              </a:solidFill>
              <a:latin typeface="Perpetua" panose="02020502060401020303" pitchFamily="18" charset="0"/>
            </a:endParaRPr>
          </a:p>
        </p:txBody>
      </p:sp>
      <p:sp>
        <p:nvSpPr>
          <p:cNvPr id="12" name="TextBox 11"/>
          <p:cNvSpPr txBox="1"/>
          <p:nvPr/>
        </p:nvSpPr>
        <p:spPr>
          <a:xfrm>
            <a:off x="711200" y="4094184"/>
            <a:ext cx="11065163" cy="2677656"/>
          </a:xfrm>
          <a:prstGeom prst="rect">
            <a:avLst/>
          </a:prstGeom>
          <a:noFill/>
        </p:spPr>
        <p:txBody>
          <a:bodyPr wrap="square" rtlCol="0">
            <a:spAutoFit/>
          </a:bodyPr>
          <a:lstStyle/>
          <a:p>
            <a:pPr marL="342900" indent="-342900">
              <a:buFont typeface="Arial" panose="020B0604020202020204" pitchFamily="34" charset="0"/>
              <a:buChar char="•"/>
            </a:pPr>
            <a:r>
              <a:rPr lang="en-US" sz="2800" b="1" dirty="0" smtClean="0">
                <a:latin typeface="Perpetua" panose="02020502060401020303" pitchFamily="18" charset="0"/>
              </a:rPr>
              <a:t>CNA reimbursement law </a:t>
            </a:r>
          </a:p>
          <a:p>
            <a:pPr marL="342900" indent="-342900">
              <a:buFont typeface="Arial" panose="020B0604020202020204" pitchFamily="34" charset="0"/>
              <a:buChar char="•"/>
            </a:pPr>
            <a:r>
              <a:rPr lang="en-US" sz="2800" b="1" dirty="0" smtClean="0">
                <a:latin typeface="Perpetua" panose="02020502060401020303" pitchFamily="18" charset="0"/>
              </a:rPr>
              <a:t>Asking for employer </a:t>
            </a:r>
            <a:r>
              <a:rPr lang="en-US" sz="2800" b="1" dirty="0">
                <a:latin typeface="Perpetua" panose="02020502060401020303" pitchFamily="18" charset="0"/>
              </a:rPr>
              <a:t>c</a:t>
            </a:r>
            <a:r>
              <a:rPr lang="en-US" sz="2800" b="1" dirty="0" smtClean="0">
                <a:latin typeface="Perpetua" panose="02020502060401020303" pitchFamily="18" charset="0"/>
              </a:rPr>
              <a:t>ontributions</a:t>
            </a:r>
          </a:p>
          <a:p>
            <a:pPr marL="342900" indent="-342900">
              <a:buFont typeface="Arial" panose="020B0604020202020204" pitchFamily="34" charset="0"/>
              <a:buChar char="•"/>
            </a:pPr>
            <a:r>
              <a:rPr lang="en-US" sz="2800" b="1" i="1" dirty="0" smtClean="0">
                <a:solidFill>
                  <a:srgbClr val="FF0000"/>
                </a:solidFill>
                <a:latin typeface="Perpetua" panose="02020502060401020303" pitchFamily="18" charset="0"/>
              </a:rPr>
              <a:t>New</a:t>
            </a:r>
            <a:r>
              <a:rPr lang="en-US" sz="2800" b="1" dirty="0" smtClean="0">
                <a:latin typeface="Perpetua" panose="02020502060401020303" pitchFamily="18" charset="0"/>
              </a:rPr>
              <a:t> OJT Concept: Employers commit to providing OJT positions for new CNAs—the goal being these CNAs become full-time employees</a:t>
            </a:r>
          </a:p>
          <a:p>
            <a:pPr marL="342900" indent="-342900">
              <a:buFont typeface="Arial" panose="020B0604020202020204" pitchFamily="34" charset="0"/>
              <a:buChar char="•"/>
            </a:pPr>
            <a:r>
              <a:rPr lang="en-US" sz="2800" b="1" dirty="0" smtClean="0">
                <a:latin typeface="Perpetua" panose="02020502060401020303" pitchFamily="18" charset="0"/>
              </a:rPr>
              <a:t>Exploring with employers the </a:t>
            </a:r>
            <a:r>
              <a:rPr lang="en-US" sz="2800" b="1" dirty="0">
                <a:latin typeface="Perpetua" panose="02020502060401020303" pitchFamily="18" charset="0"/>
              </a:rPr>
              <a:t>creation of a Reading Skills for </a:t>
            </a:r>
            <a:r>
              <a:rPr lang="en-US" sz="2800" b="1" dirty="0" smtClean="0">
                <a:latin typeface="Perpetua" panose="02020502060401020303" pitchFamily="18" charset="0"/>
              </a:rPr>
              <a:t>Manufacturing curriculum</a:t>
            </a:r>
            <a:endParaRPr lang="en-US" sz="2800" b="1" i="1" dirty="0" smtClean="0">
              <a:solidFill>
                <a:srgbClr val="FF0000"/>
              </a:solidFill>
              <a:latin typeface="Perpetua" panose="02020502060401020303"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3370"/>
          <a:stretch/>
        </p:blipFill>
        <p:spPr>
          <a:xfrm>
            <a:off x="890148" y="1206789"/>
            <a:ext cx="4883961" cy="2803326"/>
          </a:xfrm>
          <a:prstGeom prst="rect">
            <a:avLst/>
          </a:prstGeom>
        </p:spPr>
      </p:pic>
    </p:spTree>
    <p:extLst>
      <p:ext uri="{BB962C8B-B14F-4D97-AF65-F5344CB8AC3E}">
        <p14:creationId xmlns:p14="http://schemas.microsoft.com/office/powerpoint/2010/main" val="3750580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812800" y="351911"/>
            <a:ext cx="10520218" cy="769441"/>
          </a:xfrm>
          <a:prstGeom prst="rect">
            <a:avLst/>
          </a:prstGeom>
          <a:noFill/>
        </p:spPr>
        <p:txBody>
          <a:bodyPr wrap="square" rtlCol="0">
            <a:spAutoFit/>
          </a:bodyPr>
          <a:lstStyle/>
          <a:p>
            <a:pPr algn="ctr"/>
            <a:r>
              <a:rPr lang="en-US" sz="4400" b="1" dirty="0" smtClean="0">
                <a:solidFill>
                  <a:srgbClr val="FF0000"/>
                </a:solidFill>
                <a:latin typeface="Papyrus" panose="03070502060502030205" pitchFamily="66" charset="0"/>
              </a:rPr>
              <a:t>Collaboration Ingredient Foundation</a:t>
            </a:r>
          </a:p>
        </p:txBody>
      </p:sp>
      <p:pic>
        <p:nvPicPr>
          <p:cNvPr id="13314" name="Picture 2" descr="http://www.vegkitchen.com/wp-content/uploads/2011/06/Colorful-spices.jpg"/>
          <p:cNvPicPr>
            <a:picLocks noChangeAspect="1" noChangeArrowheads="1"/>
          </p:cNvPicPr>
          <p:nvPr/>
        </p:nvPicPr>
        <p:blipFill rotWithShape="1">
          <a:blip r:embed="rId3">
            <a:extLst>
              <a:ext uri="{28A0092B-C50C-407E-A947-70E740481C1C}">
                <a14:useLocalDpi xmlns:a14="http://schemas.microsoft.com/office/drawing/2010/main" val="0"/>
              </a:ext>
            </a:extLst>
          </a:blip>
          <a:srcRect r="39815" b="50757"/>
          <a:stretch/>
        </p:blipFill>
        <p:spPr bwMode="auto">
          <a:xfrm>
            <a:off x="2673925" y="3349047"/>
            <a:ext cx="6640595" cy="35089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15127" y="1195243"/>
            <a:ext cx="7777018" cy="1877437"/>
          </a:xfrm>
          <a:prstGeom prst="rect">
            <a:avLst/>
          </a:prstGeom>
        </p:spPr>
        <p:txBody>
          <a:bodyPr wrap="square">
            <a:spAutoFit/>
          </a:bodyPr>
          <a:lstStyle/>
          <a:p>
            <a:pPr algn="ctr"/>
            <a:r>
              <a:rPr lang="en-US" sz="3200" b="1" dirty="0">
                <a:solidFill>
                  <a:schemeClr val="accent5">
                    <a:lumMod val="75000"/>
                  </a:schemeClr>
                </a:solidFill>
                <a:latin typeface="Perpetua" panose="02020502060401020303" pitchFamily="18" charset="0"/>
              </a:rPr>
              <a:t>3 Basic </a:t>
            </a:r>
            <a:r>
              <a:rPr lang="en-US" sz="3200" b="1" dirty="0" smtClean="0">
                <a:solidFill>
                  <a:schemeClr val="accent5">
                    <a:lumMod val="75000"/>
                  </a:schemeClr>
                </a:solidFill>
                <a:latin typeface="Perpetua" panose="02020502060401020303" pitchFamily="18" charset="0"/>
              </a:rPr>
              <a:t>Ingredients:</a:t>
            </a:r>
            <a:endParaRPr lang="en-US" sz="3200" b="1" dirty="0">
              <a:solidFill>
                <a:schemeClr val="accent5">
                  <a:lumMod val="75000"/>
                </a:schemeClr>
              </a:solidFill>
              <a:latin typeface="Perpetua" panose="02020502060401020303" pitchFamily="18" charset="0"/>
            </a:endParaRPr>
          </a:p>
          <a:p>
            <a:pPr algn="ctr"/>
            <a:r>
              <a:rPr lang="en-US" sz="2800" b="1" dirty="0" smtClean="0">
                <a:latin typeface="Perpetua" panose="02020502060401020303" pitchFamily="18" charset="0"/>
              </a:rPr>
              <a:t>WorkForce/Private Industry Council</a:t>
            </a:r>
          </a:p>
          <a:p>
            <a:pPr algn="ctr"/>
            <a:r>
              <a:rPr lang="en-US" sz="2800" b="1" dirty="0" smtClean="0">
                <a:latin typeface="Perpetua" panose="02020502060401020303" pitchFamily="18" charset="0"/>
              </a:rPr>
              <a:t>SW </a:t>
            </a:r>
            <a:r>
              <a:rPr lang="en-US" sz="2800" b="1" dirty="0">
                <a:latin typeface="Perpetua" panose="02020502060401020303" pitchFamily="18" charset="0"/>
              </a:rPr>
              <a:t>Adult Basic Education – Marshall </a:t>
            </a:r>
            <a:r>
              <a:rPr lang="en-US" sz="2800" b="1" dirty="0" smtClean="0">
                <a:latin typeface="Perpetua" panose="02020502060401020303" pitchFamily="18" charset="0"/>
              </a:rPr>
              <a:t>Region</a:t>
            </a:r>
          </a:p>
          <a:p>
            <a:pPr algn="ctr"/>
            <a:r>
              <a:rPr lang="en-US" sz="2800" b="1" dirty="0" smtClean="0">
                <a:latin typeface="Perpetua" panose="02020502060401020303" pitchFamily="18" charset="0"/>
              </a:rPr>
              <a:t>MN </a:t>
            </a:r>
            <a:r>
              <a:rPr lang="en-US" sz="2800" b="1" dirty="0">
                <a:latin typeface="Perpetua" panose="02020502060401020303" pitchFamily="18" charset="0"/>
              </a:rPr>
              <a:t>West Community and Technical College</a:t>
            </a:r>
          </a:p>
        </p:txBody>
      </p:sp>
      <p:grpSp>
        <p:nvGrpSpPr>
          <p:cNvPr id="11" name="Group 10"/>
          <p:cNvGrpSpPr/>
          <p:nvPr/>
        </p:nvGrpSpPr>
        <p:grpSpPr>
          <a:xfrm>
            <a:off x="2673925" y="4882322"/>
            <a:ext cx="2249057" cy="871932"/>
            <a:chOff x="8599966" y="525088"/>
            <a:chExt cx="3288135" cy="1084637"/>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r="71133"/>
            <a:stretch/>
          </p:blipFill>
          <p:spPr>
            <a:xfrm>
              <a:off x="9817625" y="527511"/>
              <a:ext cx="2070476" cy="1082214"/>
            </a:xfrm>
            <a:prstGeom prst="rect">
              <a:avLst/>
            </a:prstGeom>
            <a:ln w="38100">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9966" y="525088"/>
              <a:ext cx="1217659" cy="1084637"/>
            </a:xfrm>
            <a:prstGeom prst="rect">
              <a:avLst/>
            </a:prstGeom>
            <a:ln w="38100">
              <a:solidFill>
                <a:schemeClr val="tx1"/>
              </a:solidFill>
            </a:ln>
          </p:spPr>
        </p:pic>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7348" y="4743748"/>
            <a:ext cx="1347488" cy="1530615"/>
          </a:xfrm>
          <a:prstGeom prst="rect">
            <a:avLst/>
          </a:prstGeom>
          <a:ln w="38100">
            <a:solidFill>
              <a:schemeClr val="tx1"/>
            </a:solidFill>
          </a:ln>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2578" y="4880465"/>
            <a:ext cx="2371121" cy="871548"/>
          </a:xfrm>
          <a:prstGeom prst="rect">
            <a:avLst/>
          </a:prstGeom>
          <a:ln w="38100">
            <a:solidFill>
              <a:schemeClr val="tx1"/>
            </a:solidFill>
          </a:ln>
        </p:spPr>
      </p:pic>
    </p:spTree>
    <p:extLst>
      <p:ext uri="{BB962C8B-B14F-4D97-AF65-F5344CB8AC3E}">
        <p14:creationId xmlns:p14="http://schemas.microsoft.com/office/powerpoint/2010/main" val="263549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http://www.mcdonaldsarabia.com/content/dam/Arabia/Ingredients/ingredi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4" t="3919" r="4015" b="6016"/>
          <a:stretch/>
        </p:blipFill>
        <p:spPr bwMode="auto">
          <a:xfrm>
            <a:off x="424872" y="4544291"/>
            <a:ext cx="11277601" cy="231370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521529" y="199906"/>
            <a:ext cx="7666028" cy="6628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Papyrus" panose="03070502060502030205" pitchFamily="66" charset="0"/>
              </a:rPr>
              <a:t>Ingredients in the Collaboration</a:t>
            </a:r>
            <a:endParaRPr lang="en-US" sz="4000" b="1" dirty="0">
              <a:solidFill>
                <a:srgbClr val="FF0000"/>
              </a:solidFill>
              <a:latin typeface="Papyrus" panose="03070502060502030205" pitchFamily="66" charset="0"/>
            </a:endParaRPr>
          </a:p>
        </p:txBody>
      </p:sp>
      <p:sp>
        <p:nvSpPr>
          <p:cNvPr id="17" name="Content Placeholder 2"/>
          <p:cNvSpPr txBox="1">
            <a:spLocks/>
          </p:cNvSpPr>
          <p:nvPr/>
        </p:nvSpPr>
        <p:spPr>
          <a:xfrm>
            <a:off x="4620952" y="1525268"/>
            <a:ext cx="8614757" cy="23565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smtClean="0">
                <a:latin typeface="Perpetua" panose="02020502060401020303" pitchFamily="18" charset="0"/>
              </a:rPr>
              <a:t>ABE’s Role</a:t>
            </a:r>
          </a:p>
          <a:p>
            <a:r>
              <a:rPr lang="en-US" sz="2400" b="1" dirty="0" smtClean="0">
                <a:latin typeface="Perpetua" panose="02020502060401020303" pitchFamily="18" charset="0"/>
              </a:rPr>
              <a:t>Primary point of contact for collaboration participants</a:t>
            </a:r>
          </a:p>
          <a:p>
            <a:r>
              <a:rPr lang="en-US" sz="2400" b="1" dirty="0" smtClean="0">
                <a:latin typeface="Perpetua" panose="02020502060401020303" pitchFamily="18" charset="0"/>
              </a:rPr>
              <a:t>Assessment: reading, math, computer skills</a:t>
            </a:r>
          </a:p>
          <a:p>
            <a:r>
              <a:rPr lang="en-US" sz="2400" b="1" dirty="0" smtClean="0">
                <a:latin typeface="Perpetua" panose="02020502060401020303" pitchFamily="18" charset="0"/>
              </a:rPr>
              <a:t>Participant literacy development focus</a:t>
            </a:r>
          </a:p>
          <a:p>
            <a:r>
              <a:rPr lang="en-US" sz="2400" b="1" dirty="0" smtClean="0">
                <a:latin typeface="Perpetua" panose="02020502060401020303" pitchFamily="18" charset="0"/>
              </a:rPr>
              <a:t>Participant recruitment for training programs</a:t>
            </a:r>
          </a:p>
        </p:txBody>
      </p:sp>
      <p:sp>
        <p:nvSpPr>
          <p:cNvPr id="3" name="Rectangle 2"/>
          <p:cNvSpPr/>
          <p:nvPr/>
        </p:nvSpPr>
        <p:spPr>
          <a:xfrm>
            <a:off x="937016" y="811321"/>
            <a:ext cx="3509819" cy="3724096"/>
          </a:xfrm>
          <a:prstGeom prst="rect">
            <a:avLst/>
          </a:prstGeom>
          <a:solidFill>
            <a:srgbClr val="FFFF00"/>
          </a:solidFill>
          <a:ln w="38100">
            <a:solidFill>
              <a:schemeClr val="tx1"/>
            </a:solidFill>
          </a:ln>
        </p:spPr>
        <p:txBody>
          <a:bodyPr wrap="square">
            <a:spAutoFit/>
          </a:bodyPr>
          <a:lstStyle/>
          <a:p>
            <a:pPr algn="ctr"/>
            <a:r>
              <a:rPr lang="en-US" sz="3000" b="1" dirty="0">
                <a:latin typeface="Perpetua" panose="02020502060401020303" pitchFamily="18" charset="0"/>
              </a:rPr>
              <a:t>SW Adult Basic </a:t>
            </a:r>
            <a:r>
              <a:rPr lang="en-US" sz="3000" b="1" dirty="0" smtClean="0">
                <a:latin typeface="Perpetua" panose="02020502060401020303" pitchFamily="18" charset="0"/>
              </a:rPr>
              <a:t>Education</a:t>
            </a:r>
          </a:p>
          <a:p>
            <a:pPr algn="ctr"/>
            <a:endParaRPr lang="en-US" sz="1200" b="1" dirty="0">
              <a:latin typeface="Perpetua" panose="02020502060401020303" pitchFamily="18" charset="0"/>
            </a:endParaRPr>
          </a:p>
          <a:p>
            <a:pPr algn="ctr"/>
            <a:r>
              <a:rPr lang="en-US" sz="2400" b="1" dirty="0">
                <a:latin typeface="Perpetua" panose="02020502060401020303" pitchFamily="18" charset="0"/>
              </a:rPr>
              <a:t>Marshall     Granite Falls     </a:t>
            </a:r>
            <a:r>
              <a:rPr lang="en-US" sz="2400" b="1" dirty="0" smtClean="0">
                <a:latin typeface="Perpetua" panose="02020502060401020303" pitchFamily="18" charset="0"/>
              </a:rPr>
              <a:t>Worthington/Jackson</a:t>
            </a:r>
          </a:p>
          <a:p>
            <a:pPr algn="ctr"/>
            <a:endParaRPr lang="en-US" sz="1200" b="1" dirty="0">
              <a:latin typeface="Perpetua" panose="02020502060401020303" pitchFamily="18" charset="0"/>
            </a:endParaRPr>
          </a:p>
          <a:p>
            <a:pPr algn="ctr"/>
            <a:r>
              <a:rPr lang="en-US" sz="2400" b="1" dirty="0">
                <a:latin typeface="Perpetua" panose="02020502060401020303" pitchFamily="18" charset="0"/>
              </a:rPr>
              <a:t>3</a:t>
            </a:r>
            <a:r>
              <a:rPr lang="en-US" sz="2400" b="1" dirty="0" smtClean="0">
                <a:latin typeface="Perpetua" panose="02020502060401020303" pitchFamily="18" charset="0"/>
              </a:rPr>
              <a:t> </a:t>
            </a:r>
            <a:r>
              <a:rPr lang="en-US" sz="2400" b="1" dirty="0">
                <a:latin typeface="Perpetua" panose="02020502060401020303" pitchFamily="18" charset="0"/>
              </a:rPr>
              <a:t>Regional </a:t>
            </a:r>
            <a:r>
              <a:rPr lang="en-US" sz="2400" b="1" dirty="0" smtClean="0">
                <a:latin typeface="Perpetua" panose="02020502060401020303" pitchFamily="18" charset="0"/>
              </a:rPr>
              <a:t>Directors </a:t>
            </a:r>
            <a:r>
              <a:rPr lang="en-US" sz="2000" b="1" dirty="0" smtClean="0">
                <a:latin typeface="Perpetua" panose="02020502060401020303" pitchFamily="18" charset="0"/>
              </a:rPr>
              <a:t>(to be reduced to 2 in near future)</a:t>
            </a:r>
          </a:p>
          <a:p>
            <a:pPr algn="ctr"/>
            <a:r>
              <a:rPr lang="en-US" sz="1200" b="1" dirty="0" smtClean="0">
                <a:latin typeface="Perpetua" panose="02020502060401020303" pitchFamily="18" charset="0"/>
              </a:rPr>
              <a:t>    </a:t>
            </a:r>
          </a:p>
          <a:p>
            <a:pPr algn="ctr"/>
            <a:r>
              <a:rPr lang="en-US" sz="2400" b="1" dirty="0" smtClean="0">
                <a:latin typeface="Perpetua" panose="02020502060401020303" pitchFamily="18" charset="0"/>
              </a:rPr>
              <a:t>55 Instructors—Majority </a:t>
            </a:r>
            <a:r>
              <a:rPr lang="en-US" sz="2400" b="1" dirty="0">
                <a:latin typeface="Perpetua" panose="02020502060401020303" pitchFamily="18" charset="0"/>
              </a:rPr>
              <a:t>are part-time</a:t>
            </a:r>
            <a:endParaRPr lang="en-US" sz="2400" b="1" u="sng" dirty="0">
              <a:latin typeface="Perpetua" panose="02020502060401020303"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130" y="301108"/>
            <a:ext cx="1347488" cy="1530615"/>
          </a:xfrm>
          <a:prstGeom prst="rect">
            <a:avLst/>
          </a:prstGeom>
          <a:ln w="38100">
            <a:solidFill>
              <a:schemeClr val="tx1"/>
            </a:solidFill>
          </a:ln>
        </p:spPr>
      </p:pic>
    </p:spTree>
    <p:extLst>
      <p:ext uri="{BB962C8B-B14F-4D97-AF65-F5344CB8AC3E}">
        <p14:creationId xmlns:p14="http://schemas.microsoft.com/office/powerpoint/2010/main" val="180005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r="50667"/>
          <a:stretch/>
        </p:blipFill>
        <p:spPr>
          <a:xfrm>
            <a:off x="-86670" y="0"/>
            <a:ext cx="2167397" cy="6858000"/>
          </a:xfrm>
          <a:prstGeom prst="rect">
            <a:avLst/>
          </a:prstGeom>
        </p:spPr>
      </p:pic>
      <p:sp>
        <p:nvSpPr>
          <p:cNvPr id="6" name="Text Box 3"/>
          <p:cNvSpPr txBox="1">
            <a:spLocks noChangeArrowheads="1"/>
          </p:cNvSpPr>
          <p:nvPr/>
        </p:nvSpPr>
        <p:spPr bwMode="auto">
          <a:xfrm>
            <a:off x="5287223" y="2171015"/>
            <a:ext cx="6165410" cy="2038847"/>
          </a:xfrm>
          <a:prstGeom prst="rect">
            <a:avLst/>
          </a:prstGeom>
          <a:solidFill>
            <a:srgbClr val="FFFFFF"/>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000" b="1" dirty="0" smtClean="0">
                <a:solidFill>
                  <a:srgbClr val="000000"/>
                </a:solidFill>
                <a:latin typeface="Perpetua" panose="02020502060401020303" pitchFamily="18" charset="0"/>
              </a:rPr>
              <a:t>Judy Mortrude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000000"/>
                </a:solidFill>
                <a:latin typeface="Perpetua" panose="02020502060401020303" pitchFamily="18" charset="0"/>
              </a:rPr>
              <a:t>Senior Policy Analyst, Center for Postsecondary and Economic Success; Clasp Director, Alliance for Quality Career Pathways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91" t="5480" r="1328" b="7099"/>
          <a:stretch/>
        </p:blipFill>
        <p:spPr>
          <a:xfrm>
            <a:off x="2399167" y="1676397"/>
            <a:ext cx="2683081" cy="3177768"/>
          </a:xfrm>
          <a:prstGeom prst="rect">
            <a:avLst/>
          </a:prstGeom>
          <a:ln w="38100">
            <a:solidFill>
              <a:schemeClr val="tx1"/>
            </a:solidFill>
          </a:ln>
        </p:spPr>
      </p:pic>
    </p:spTree>
    <p:extLst>
      <p:ext uri="{BB962C8B-B14F-4D97-AF65-F5344CB8AC3E}">
        <p14:creationId xmlns:p14="http://schemas.microsoft.com/office/powerpoint/2010/main" val="2002262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067868" y="260747"/>
            <a:ext cx="8018242" cy="6998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Papyrus" panose="03070502060502030205" pitchFamily="66" charset="0"/>
              </a:rPr>
              <a:t>Ingredients in the Collaboration</a:t>
            </a:r>
            <a:endParaRPr lang="en-US" sz="4000" b="1" dirty="0">
              <a:solidFill>
                <a:srgbClr val="FF0000"/>
              </a:solidFill>
              <a:latin typeface="Papyrus" panose="03070502060502030205" pitchFamily="66" charset="0"/>
            </a:endParaRPr>
          </a:p>
        </p:txBody>
      </p:sp>
      <p:sp>
        <p:nvSpPr>
          <p:cNvPr id="7" name="Content Placeholder 2"/>
          <p:cNvSpPr txBox="1">
            <a:spLocks/>
          </p:cNvSpPr>
          <p:nvPr/>
        </p:nvSpPr>
        <p:spPr>
          <a:xfrm>
            <a:off x="1089891" y="960583"/>
            <a:ext cx="10150764"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lvl="1" algn="ctr">
              <a:buFont typeface="Arial" panose="020B0604020202020204" pitchFamily="34" charset="0"/>
              <a:buNone/>
            </a:pPr>
            <a:r>
              <a:rPr lang="en-US" sz="3200" b="1" dirty="0" smtClean="0">
                <a:latin typeface="Perpetua" panose="02020502060401020303" pitchFamily="18" charset="0"/>
              </a:rPr>
              <a:t>ABE’s Value Gained:</a:t>
            </a:r>
          </a:p>
          <a:p>
            <a:r>
              <a:rPr lang="en-US" sz="3200" dirty="0" smtClean="0">
                <a:latin typeface="Perpetua" panose="02020502060401020303" pitchFamily="18" charset="0"/>
              </a:rPr>
              <a:t>More frequent and a wider variety of trainings</a:t>
            </a:r>
          </a:p>
          <a:p>
            <a:r>
              <a:rPr lang="en-US" sz="3200" dirty="0" smtClean="0">
                <a:latin typeface="Perpetua" panose="02020502060401020303" pitchFamily="18" charset="0"/>
              </a:rPr>
              <a:t>Provides an entry-level position opportunity for immigrant/ESL students</a:t>
            </a:r>
          </a:p>
          <a:p>
            <a:r>
              <a:rPr lang="en-US" sz="3200" dirty="0" smtClean="0">
                <a:latin typeface="Perpetua" panose="02020502060401020303" pitchFamily="18" charset="0"/>
              </a:rPr>
              <a:t>Co-Mingling of youth and adults creates a “realistic </a:t>
            </a:r>
            <a:r>
              <a:rPr lang="en-US" sz="3200" dirty="0">
                <a:latin typeface="Perpetua" panose="02020502060401020303" pitchFamily="18" charset="0"/>
              </a:rPr>
              <a:t>w</a:t>
            </a:r>
            <a:r>
              <a:rPr lang="en-US" sz="3200" dirty="0" smtClean="0">
                <a:latin typeface="Perpetua" panose="02020502060401020303" pitchFamily="18" charset="0"/>
              </a:rPr>
              <a:t>orkplace </a:t>
            </a:r>
            <a:r>
              <a:rPr lang="en-US" sz="3200" dirty="0">
                <a:latin typeface="Perpetua" panose="02020502060401020303" pitchFamily="18" charset="0"/>
              </a:rPr>
              <a:t>s</a:t>
            </a:r>
            <a:r>
              <a:rPr lang="en-US" sz="3200" dirty="0" smtClean="0">
                <a:latin typeface="Perpetua" panose="02020502060401020303" pitchFamily="18" charset="0"/>
              </a:rPr>
              <a:t>etting” allowing both parties to gain appreciation and respect for each other’s skills </a:t>
            </a:r>
            <a:endParaRPr lang="en-US" sz="3200" dirty="0" smtClean="0">
              <a:solidFill>
                <a:srgbClr val="FF0000"/>
              </a:solidFill>
              <a:latin typeface="+mj-lt"/>
            </a:endParaRPr>
          </a:p>
          <a:p>
            <a:pPr marL="457200" lvl="1" indent="0">
              <a:buFont typeface="Arial" panose="020B0604020202020204" pitchFamily="34" charset="0"/>
              <a:buNone/>
            </a:pPr>
            <a:endParaRPr lang="en-US" dirty="0" smtClean="0">
              <a:latin typeface="+mj-lt"/>
            </a:endParaRPr>
          </a:p>
          <a:p>
            <a:endParaRPr lang="en-US" dirty="0" smtClean="0">
              <a:latin typeface="+mj-lt"/>
            </a:endParaRPr>
          </a:p>
          <a:p>
            <a:endParaRPr lang="en-US" dirty="0"/>
          </a:p>
        </p:txBody>
      </p:sp>
      <p:pic>
        <p:nvPicPr>
          <p:cNvPr id="8" name="Picture 2" descr="http://www.mcdonaldsarabia.com/content/dam/Arabia/Ingredients/ingredi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4" t="3919" r="4015" b="6016"/>
          <a:stretch/>
        </p:blipFill>
        <p:spPr bwMode="auto">
          <a:xfrm>
            <a:off x="424872" y="4544291"/>
            <a:ext cx="11277601" cy="2313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9639" y="260747"/>
            <a:ext cx="1347488" cy="1530615"/>
          </a:xfrm>
          <a:prstGeom prst="rect">
            <a:avLst/>
          </a:prstGeom>
          <a:ln w="38100">
            <a:solidFill>
              <a:schemeClr val="tx1"/>
            </a:solidFill>
          </a:ln>
        </p:spPr>
      </p:pic>
    </p:spTree>
    <p:extLst>
      <p:ext uri="{BB962C8B-B14F-4D97-AF65-F5344CB8AC3E}">
        <p14:creationId xmlns:p14="http://schemas.microsoft.com/office/powerpoint/2010/main" val="241124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054551" y="112775"/>
            <a:ext cx="8018242" cy="6998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smtClean="0">
                <a:solidFill>
                  <a:srgbClr val="FF0000"/>
                </a:solidFill>
                <a:latin typeface="Papyrus" panose="03070502060502030205" pitchFamily="66" charset="0"/>
              </a:rPr>
              <a:t>Ingredients in the Collaboration</a:t>
            </a:r>
            <a:endParaRPr lang="en-US" sz="3800" b="1" dirty="0">
              <a:solidFill>
                <a:srgbClr val="FF0000"/>
              </a:solidFill>
              <a:latin typeface="Papyrus" panose="03070502060502030205" pitchFamily="66" charset="0"/>
            </a:endParaRPr>
          </a:p>
        </p:txBody>
      </p:sp>
      <p:pic>
        <p:nvPicPr>
          <p:cNvPr id="8" name="Picture 2" descr="http://www.mcdonaldsarabia.com/content/dam/Arabia/Ingredients/ingredi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4" t="14933" r="4015" b="15076"/>
          <a:stretch/>
        </p:blipFill>
        <p:spPr bwMode="auto">
          <a:xfrm>
            <a:off x="424872" y="5320144"/>
            <a:ext cx="11277601" cy="153785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24872" y="812611"/>
            <a:ext cx="11416146" cy="413715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smtClean="0">
                <a:latin typeface="Perpetua" panose="02020502060401020303" pitchFamily="18" charset="0"/>
              </a:rPr>
              <a:t>Southwest WorkForce Center</a:t>
            </a:r>
          </a:p>
          <a:p>
            <a:pPr marL="0" indent="0" algn="ctr">
              <a:buFont typeface="Arial" panose="020B0604020202020204" pitchFamily="34" charset="0"/>
              <a:buNone/>
            </a:pPr>
            <a:r>
              <a:rPr lang="en-US" sz="2600" b="1" dirty="0" smtClean="0">
                <a:latin typeface="Perpetua" panose="02020502060401020303" pitchFamily="18" charset="0"/>
              </a:rPr>
              <a:t>Regional Office Locations:   Montevideo  Marshall  Worthington</a:t>
            </a:r>
          </a:p>
          <a:p>
            <a:pPr lvl="1" algn="ctr">
              <a:buFont typeface="Arial" panose="020B0604020202020204" pitchFamily="34" charset="0"/>
              <a:buNone/>
            </a:pPr>
            <a:r>
              <a:rPr lang="en-US" u="sng" dirty="0" smtClean="0">
                <a:latin typeface="Perpetua" panose="02020502060401020303" pitchFamily="18" charset="0"/>
              </a:rPr>
              <a:t>WorkForce Center Partners</a:t>
            </a:r>
          </a:p>
          <a:p>
            <a:r>
              <a:rPr lang="en-US" sz="2400" dirty="0" smtClean="0">
                <a:latin typeface="Perpetua" panose="02020502060401020303" pitchFamily="18" charset="0"/>
              </a:rPr>
              <a:t>Southwest MN Private Industry Council (PIC)</a:t>
            </a:r>
          </a:p>
          <a:p>
            <a:pPr marL="0" indent="0">
              <a:buFont typeface="Arial" panose="020B0604020202020204" pitchFamily="34" charset="0"/>
              <a:buNone/>
            </a:pPr>
            <a:r>
              <a:rPr lang="en-US" sz="2400" dirty="0">
                <a:latin typeface="Perpetua" panose="02020502060401020303" pitchFamily="18" charset="0"/>
              </a:rPr>
              <a:t> </a:t>
            </a:r>
            <a:r>
              <a:rPr lang="en-US" sz="2400" dirty="0" smtClean="0">
                <a:latin typeface="Perpetua" panose="02020502060401020303" pitchFamily="18" charset="0"/>
              </a:rPr>
              <a:t>      -WIOA Title 1 (workforce development)</a:t>
            </a:r>
          </a:p>
          <a:p>
            <a:r>
              <a:rPr lang="en-US" sz="2400" dirty="0" smtClean="0">
                <a:latin typeface="Perpetua" panose="02020502060401020303" pitchFamily="18" charset="0"/>
              </a:rPr>
              <a:t>Job Service</a:t>
            </a:r>
          </a:p>
          <a:p>
            <a:pPr marL="0" indent="0">
              <a:buFont typeface="Arial" panose="020B0604020202020204" pitchFamily="34" charset="0"/>
              <a:buNone/>
            </a:pPr>
            <a:r>
              <a:rPr lang="en-US" sz="2400" dirty="0">
                <a:latin typeface="Perpetua" panose="02020502060401020303" pitchFamily="18" charset="0"/>
              </a:rPr>
              <a:t> </a:t>
            </a:r>
            <a:r>
              <a:rPr lang="en-US" sz="2400" dirty="0" smtClean="0">
                <a:latin typeface="Perpetua" panose="02020502060401020303" pitchFamily="18" charset="0"/>
              </a:rPr>
              <a:t>      -WIOA Title III (Wagner-Peyser – labor exchange, unemployment insurance, business services)</a:t>
            </a:r>
          </a:p>
          <a:p>
            <a:r>
              <a:rPr lang="en-US" sz="2400" dirty="0" smtClean="0">
                <a:latin typeface="Perpetua" panose="02020502060401020303" pitchFamily="18" charset="0"/>
              </a:rPr>
              <a:t>Department of Rehabilitation Services/State Services for the Blind</a:t>
            </a:r>
          </a:p>
          <a:p>
            <a:pPr marL="0" indent="0">
              <a:buFont typeface="Arial" panose="020B0604020202020204" pitchFamily="34" charset="0"/>
              <a:buNone/>
            </a:pPr>
            <a:r>
              <a:rPr lang="en-US" sz="2400" dirty="0" smtClean="0">
                <a:latin typeface="Perpetua" panose="02020502060401020303" pitchFamily="18" charset="0"/>
              </a:rPr>
              <a:t>	-WIOA Title IV</a:t>
            </a:r>
          </a:p>
          <a:p>
            <a:r>
              <a:rPr lang="en-US" sz="2400" dirty="0" smtClean="0">
                <a:latin typeface="Perpetua" panose="02020502060401020303" pitchFamily="18" charset="0"/>
              </a:rPr>
              <a:t>Veterans Services</a:t>
            </a:r>
          </a:p>
        </p:txBody>
      </p:sp>
      <p:grpSp>
        <p:nvGrpSpPr>
          <p:cNvPr id="9" name="Group 8"/>
          <p:cNvGrpSpPr/>
          <p:nvPr/>
        </p:nvGrpSpPr>
        <p:grpSpPr>
          <a:xfrm>
            <a:off x="7532252" y="2360794"/>
            <a:ext cx="2249057" cy="871932"/>
            <a:chOff x="8599966" y="525088"/>
            <a:chExt cx="3288135" cy="1084637"/>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71133"/>
            <a:stretch/>
          </p:blipFill>
          <p:spPr>
            <a:xfrm>
              <a:off x="9817625" y="527511"/>
              <a:ext cx="2070476" cy="1082214"/>
            </a:xfrm>
            <a:prstGeom prst="rect">
              <a:avLst/>
            </a:prstGeom>
            <a:ln w="38100">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9966" y="525088"/>
              <a:ext cx="1217659" cy="1084637"/>
            </a:xfrm>
            <a:prstGeom prst="rect">
              <a:avLst/>
            </a:prstGeom>
            <a:ln w="38100">
              <a:solidFill>
                <a:schemeClr val="tx1"/>
              </a:solidFill>
            </a:ln>
          </p:spPr>
        </p:pic>
      </p:grpSp>
    </p:spTree>
    <p:extLst>
      <p:ext uri="{BB962C8B-B14F-4D97-AF65-F5344CB8AC3E}">
        <p14:creationId xmlns:p14="http://schemas.microsoft.com/office/powerpoint/2010/main" val="2324392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544099" y="715414"/>
            <a:ext cx="3372350" cy="14202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Papyrus" panose="03070502060502030205" pitchFamily="66" charset="0"/>
              </a:rPr>
              <a:t>Ingredients in the Collaboration</a:t>
            </a:r>
            <a:endParaRPr lang="en-US" sz="4000" b="1" dirty="0">
              <a:solidFill>
                <a:srgbClr val="FF0000"/>
              </a:solidFill>
              <a:latin typeface="Papyrus" panose="03070502060502030205" pitchFamily="66" charset="0"/>
            </a:endParaRPr>
          </a:p>
        </p:txBody>
      </p:sp>
      <p:sp>
        <p:nvSpPr>
          <p:cNvPr id="7" name="Content Placeholder 2"/>
          <p:cNvSpPr txBox="1">
            <a:spLocks/>
          </p:cNvSpPr>
          <p:nvPr/>
        </p:nvSpPr>
        <p:spPr>
          <a:xfrm>
            <a:off x="1089891" y="960583"/>
            <a:ext cx="10150764"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smtClean="0">
              <a:latin typeface="+mj-lt"/>
            </a:endParaRPr>
          </a:p>
          <a:p>
            <a:endParaRPr lang="en-US" dirty="0" smtClean="0">
              <a:latin typeface="+mj-lt"/>
            </a:endParaRPr>
          </a:p>
          <a:p>
            <a:endParaRPr lang="en-US" dirty="0"/>
          </a:p>
        </p:txBody>
      </p:sp>
      <p:pic>
        <p:nvPicPr>
          <p:cNvPr id="8" name="Picture 2" descr="http://www.mcdonaldsarabia.com/content/dam/Arabia/Ingredients/ingredi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4" t="3919" r="4015" b="6016"/>
          <a:stretch/>
        </p:blipFill>
        <p:spPr bwMode="auto">
          <a:xfrm>
            <a:off x="424872" y="4544291"/>
            <a:ext cx="11277601" cy="231370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600941" y="250447"/>
            <a:ext cx="6639714" cy="37427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Arial" panose="020B0604020202020204" pitchFamily="34" charset="0"/>
              <a:buNone/>
            </a:pPr>
            <a:r>
              <a:rPr lang="en-US" sz="2800" b="1" u="sng" dirty="0" smtClean="0">
                <a:latin typeface="Perpetua" panose="02020502060401020303" pitchFamily="18" charset="0"/>
              </a:rPr>
              <a:t>WorkForce / SW PIC Role</a:t>
            </a:r>
            <a:endParaRPr lang="en-US" sz="2800" b="1" dirty="0" smtClean="0">
              <a:latin typeface="Perpetua" panose="02020502060401020303" pitchFamily="18" charset="0"/>
            </a:endParaRPr>
          </a:p>
          <a:p>
            <a:r>
              <a:rPr lang="en-US" dirty="0" smtClean="0">
                <a:latin typeface="Perpetua" panose="02020502060401020303" pitchFamily="18" charset="0"/>
              </a:rPr>
              <a:t>Identify and create awareness in demand jobs</a:t>
            </a:r>
          </a:p>
          <a:p>
            <a:r>
              <a:rPr lang="en-US" dirty="0" smtClean="0">
                <a:latin typeface="Perpetua" panose="02020502060401020303" pitchFamily="18" charset="0"/>
              </a:rPr>
              <a:t>Career exploration and career planning</a:t>
            </a:r>
          </a:p>
          <a:p>
            <a:r>
              <a:rPr lang="en-US" dirty="0" smtClean="0">
                <a:latin typeface="Perpetua" panose="02020502060401020303" pitchFamily="18" charset="0"/>
              </a:rPr>
              <a:t>Employability skills/retention/transition skills</a:t>
            </a:r>
          </a:p>
          <a:p>
            <a:r>
              <a:rPr lang="en-US" dirty="0" smtClean="0">
                <a:latin typeface="Perpetua" panose="02020502060401020303" pitchFamily="18" charset="0"/>
              </a:rPr>
              <a:t>Work-based learning (work experience, OJT)</a:t>
            </a:r>
          </a:p>
          <a:p>
            <a:r>
              <a:rPr lang="en-US" dirty="0" smtClean="0">
                <a:latin typeface="Perpetua" panose="02020502060401020303" pitchFamily="18" charset="0"/>
              </a:rPr>
              <a:t>Job placement</a:t>
            </a:r>
          </a:p>
          <a:p>
            <a:r>
              <a:rPr lang="en-US" dirty="0" smtClean="0">
                <a:latin typeface="Perpetua" panose="02020502060401020303" pitchFamily="18" charset="0"/>
              </a:rPr>
              <a:t>Case management and support services</a:t>
            </a:r>
          </a:p>
          <a:p>
            <a:r>
              <a:rPr lang="en-US" dirty="0" smtClean="0">
                <a:latin typeface="Perpetua" panose="02020502060401020303" pitchFamily="18" charset="0"/>
              </a:rPr>
              <a:t>Support Career Pathway training</a:t>
            </a:r>
          </a:p>
        </p:txBody>
      </p:sp>
      <p:grpSp>
        <p:nvGrpSpPr>
          <p:cNvPr id="9" name="Group 8"/>
          <p:cNvGrpSpPr/>
          <p:nvPr/>
        </p:nvGrpSpPr>
        <p:grpSpPr>
          <a:xfrm>
            <a:off x="1089891" y="2904022"/>
            <a:ext cx="2249057" cy="871932"/>
            <a:chOff x="8599966" y="525088"/>
            <a:chExt cx="3288135" cy="1084637"/>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71133"/>
            <a:stretch/>
          </p:blipFill>
          <p:spPr>
            <a:xfrm>
              <a:off x="9817625" y="527511"/>
              <a:ext cx="2070476" cy="1082214"/>
            </a:xfrm>
            <a:prstGeom prst="rect">
              <a:avLst/>
            </a:prstGeom>
            <a:ln w="38100">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9966" y="525088"/>
              <a:ext cx="1217659" cy="1084637"/>
            </a:xfrm>
            <a:prstGeom prst="rect">
              <a:avLst/>
            </a:prstGeom>
            <a:ln w="38100">
              <a:solidFill>
                <a:schemeClr val="tx1"/>
              </a:solidFill>
            </a:ln>
          </p:spPr>
        </p:pic>
      </p:grpSp>
    </p:spTree>
    <p:extLst>
      <p:ext uri="{BB962C8B-B14F-4D97-AF65-F5344CB8AC3E}">
        <p14:creationId xmlns:p14="http://schemas.microsoft.com/office/powerpoint/2010/main" val="3037065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525627" y="808973"/>
            <a:ext cx="3372350" cy="14202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Papyrus" panose="03070502060502030205" pitchFamily="66" charset="0"/>
              </a:rPr>
              <a:t>Ingredients in the Collaboration</a:t>
            </a:r>
            <a:endParaRPr lang="en-US" sz="4000" b="1" dirty="0">
              <a:solidFill>
                <a:srgbClr val="FF0000"/>
              </a:solidFill>
              <a:latin typeface="Papyrus" panose="03070502060502030205" pitchFamily="66" charset="0"/>
            </a:endParaRPr>
          </a:p>
        </p:txBody>
      </p:sp>
      <p:sp>
        <p:nvSpPr>
          <p:cNvPr id="7" name="Content Placeholder 2"/>
          <p:cNvSpPr txBox="1">
            <a:spLocks/>
          </p:cNvSpPr>
          <p:nvPr/>
        </p:nvSpPr>
        <p:spPr>
          <a:xfrm>
            <a:off x="1089891" y="960583"/>
            <a:ext cx="10150764"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smtClean="0">
              <a:latin typeface="+mj-lt"/>
            </a:endParaRPr>
          </a:p>
          <a:p>
            <a:endParaRPr lang="en-US" dirty="0" smtClean="0">
              <a:latin typeface="+mj-lt"/>
            </a:endParaRPr>
          </a:p>
          <a:p>
            <a:endParaRPr lang="en-US" dirty="0"/>
          </a:p>
        </p:txBody>
      </p:sp>
      <p:pic>
        <p:nvPicPr>
          <p:cNvPr id="8" name="Picture 2" descr="http://www.mcdonaldsarabia.com/content/dam/Arabia/Ingredients/ingredi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4" t="3919" r="4015" b="6016"/>
          <a:stretch/>
        </p:blipFill>
        <p:spPr bwMode="auto">
          <a:xfrm>
            <a:off x="424872" y="4544291"/>
            <a:ext cx="11277601" cy="231370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359795" y="75047"/>
            <a:ext cx="8183187" cy="4800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buFont typeface="Arial" panose="020B0604020202020204" pitchFamily="34" charset="0"/>
              <a:buNone/>
            </a:pPr>
            <a:r>
              <a:rPr lang="en-US" sz="2800" b="1" u="sng" dirty="0" smtClean="0">
                <a:latin typeface="Perpetua" panose="02020502060401020303" pitchFamily="18" charset="0"/>
              </a:rPr>
              <a:t>SW PIC Role</a:t>
            </a:r>
            <a:endParaRPr lang="en-US" sz="2800" b="1" dirty="0" smtClean="0">
              <a:latin typeface="Perpetua" panose="02020502060401020303" pitchFamily="18" charset="0"/>
            </a:endParaRPr>
          </a:p>
          <a:p>
            <a:r>
              <a:rPr lang="en-US" dirty="0" smtClean="0">
                <a:latin typeface="Perpetua" panose="02020502060401020303" pitchFamily="18" charset="0"/>
              </a:rPr>
              <a:t>Convener of Career Pathway Partnership</a:t>
            </a:r>
          </a:p>
          <a:p>
            <a:r>
              <a:rPr lang="en-US" dirty="0" smtClean="0">
                <a:latin typeface="Perpetua" panose="02020502060401020303" pitchFamily="18" charset="0"/>
              </a:rPr>
              <a:t>Fiscal management and reporting for grant funds</a:t>
            </a:r>
          </a:p>
          <a:p>
            <a:r>
              <a:rPr lang="en-US" dirty="0" smtClean="0">
                <a:latin typeface="Perpetua" panose="02020502060401020303" pitchFamily="18" charset="0"/>
              </a:rPr>
              <a:t>Outreach and recruitment</a:t>
            </a:r>
          </a:p>
          <a:p>
            <a:r>
              <a:rPr lang="en-US" dirty="0" smtClean="0">
                <a:latin typeface="Perpetua" panose="02020502060401020303" pitchFamily="18" charset="0"/>
              </a:rPr>
              <a:t>Participant eligibility determination</a:t>
            </a:r>
          </a:p>
          <a:p>
            <a:r>
              <a:rPr lang="en-US" dirty="0" smtClean="0">
                <a:latin typeface="Perpetua" panose="02020502060401020303" pitchFamily="18" charset="0"/>
              </a:rPr>
              <a:t>Pathway Navigator Services</a:t>
            </a:r>
          </a:p>
          <a:p>
            <a:pPr lvl="1"/>
            <a:r>
              <a:rPr lang="en-US" sz="2800" dirty="0" smtClean="0">
                <a:latin typeface="Perpetua" panose="02020502060401020303" pitchFamily="18" charset="0"/>
              </a:rPr>
              <a:t>Participant support, identify need for services</a:t>
            </a:r>
          </a:p>
          <a:p>
            <a:pPr lvl="1"/>
            <a:r>
              <a:rPr lang="en-US" sz="2800" dirty="0" smtClean="0">
                <a:latin typeface="Perpetua" panose="02020502060401020303" pitchFamily="18" charset="0"/>
              </a:rPr>
              <a:t>Career assessment, exploration, plan development</a:t>
            </a:r>
          </a:p>
          <a:p>
            <a:pPr lvl="1"/>
            <a:r>
              <a:rPr lang="en-US" sz="2800" dirty="0" smtClean="0">
                <a:latin typeface="Perpetua" panose="02020502060401020303" pitchFamily="18" charset="0"/>
              </a:rPr>
              <a:t>Coordinate services between students and partners</a:t>
            </a:r>
          </a:p>
        </p:txBody>
      </p:sp>
      <p:grpSp>
        <p:nvGrpSpPr>
          <p:cNvPr id="10" name="Group 9"/>
          <p:cNvGrpSpPr/>
          <p:nvPr/>
        </p:nvGrpSpPr>
        <p:grpSpPr>
          <a:xfrm>
            <a:off x="1089891" y="2950801"/>
            <a:ext cx="2249057" cy="871932"/>
            <a:chOff x="8599966" y="525088"/>
            <a:chExt cx="3288135" cy="1084637"/>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71133"/>
            <a:stretch/>
          </p:blipFill>
          <p:spPr>
            <a:xfrm>
              <a:off x="9817625" y="527511"/>
              <a:ext cx="2070476" cy="1082214"/>
            </a:xfrm>
            <a:prstGeom prst="rect">
              <a:avLst/>
            </a:prstGeom>
            <a:ln w="38100">
              <a:solidFill>
                <a:schemeClr val="tx1"/>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9966" y="525088"/>
              <a:ext cx="1217659" cy="1084637"/>
            </a:xfrm>
            <a:prstGeom prst="rect">
              <a:avLst/>
            </a:prstGeom>
            <a:ln w="38100">
              <a:solidFill>
                <a:schemeClr val="tx1"/>
              </a:solidFill>
            </a:ln>
          </p:spPr>
        </p:pic>
      </p:grpSp>
    </p:spTree>
    <p:extLst>
      <p:ext uri="{BB962C8B-B14F-4D97-AF65-F5344CB8AC3E}">
        <p14:creationId xmlns:p14="http://schemas.microsoft.com/office/powerpoint/2010/main" val="1635208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24872" y="960583"/>
            <a:ext cx="3372350" cy="14202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Papyrus" panose="03070502060502030205" pitchFamily="66" charset="0"/>
              </a:rPr>
              <a:t>Ingredients in the Collaboration</a:t>
            </a:r>
            <a:endParaRPr lang="en-US" sz="4000" b="1" dirty="0">
              <a:solidFill>
                <a:srgbClr val="FF0000"/>
              </a:solidFill>
              <a:latin typeface="Papyrus" panose="03070502060502030205" pitchFamily="66" charset="0"/>
            </a:endParaRPr>
          </a:p>
        </p:txBody>
      </p:sp>
      <p:sp>
        <p:nvSpPr>
          <p:cNvPr id="7" name="Content Placeholder 2"/>
          <p:cNvSpPr txBox="1">
            <a:spLocks/>
          </p:cNvSpPr>
          <p:nvPr/>
        </p:nvSpPr>
        <p:spPr>
          <a:xfrm>
            <a:off x="1089891" y="960583"/>
            <a:ext cx="10150764"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smtClean="0">
              <a:latin typeface="+mj-lt"/>
            </a:endParaRPr>
          </a:p>
          <a:p>
            <a:endParaRPr lang="en-US" dirty="0" smtClean="0">
              <a:latin typeface="+mj-lt"/>
            </a:endParaRPr>
          </a:p>
          <a:p>
            <a:endParaRPr lang="en-US" dirty="0"/>
          </a:p>
        </p:txBody>
      </p:sp>
      <p:pic>
        <p:nvPicPr>
          <p:cNvPr id="8" name="Picture 2" descr="http://www.mcdonaldsarabia.com/content/dam/Arabia/Ingredients/ingredi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4" t="3919" r="4015" b="6016"/>
          <a:stretch/>
        </p:blipFill>
        <p:spPr bwMode="auto">
          <a:xfrm>
            <a:off x="424872" y="4544291"/>
            <a:ext cx="11277601" cy="231370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3784983" y="155199"/>
            <a:ext cx="8222289" cy="463062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buFont typeface="Arial" panose="020B0604020202020204" pitchFamily="34" charset="0"/>
              <a:buNone/>
            </a:pPr>
            <a:endParaRPr lang="en-US" sz="1400" b="1" u="sng" dirty="0" smtClean="0">
              <a:latin typeface="Perpetua" panose="02020502060401020303" pitchFamily="18" charset="0"/>
            </a:endParaRPr>
          </a:p>
          <a:p>
            <a:pPr lvl="1" algn="ctr">
              <a:buFont typeface="Arial" panose="020B0604020202020204" pitchFamily="34" charset="0"/>
              <a:buNone/>
            </a:pPr>
            <a:r>
              <a:rPr lang="en-US" sz="3000" b="1" u="sng" dirty="0" smtClean="0">
                <a:latin typeface="Perpetua" panose="02020502060401020303" pitchFamily="18" charset="0"/>
              </a:rPr>
              <a:t>WorkForce / SW PIC Value Gained</a:t>
            </a:r>
          </a:p>
          <a:p>
            <a:pPr marL="0" indent="0">
              <a:buNone/>
            </a:pPr>
            <a:r>
              <a:rPr lang="en-US" sz="3000" dirty="0" smtClean="0">
                <a:latin typeface="Perpetua" panose="02020502060401020303" pitchFamily="18" charset="0"/>
              </a:rPr>
              <a:t>Leverage of Resources</a:t>
            </a:r>
          </a:p>
          <a:p>
            <a:pPr lvl="1"/>
            <a:r>
              <a:rPr lang="en-US" sz="3000" dirty="0" smtClean="0">
                <a:latin typeface="Perpetua" panose="02020502060401020303" pitchFamily="18" charset="0"/>
              </a:rPr>
              <a:t>Co-enrollment (A proven means for OSY recruitment for WIOA purposes)</a:t>
            </a:r>
          </a:p>
          <a:p>
            <a:pPr marL="457200" lvl="1" indent="0">
              <a:buNone/>
            </a:pPr>
            <a:endParaRPr lang="en-US" sz="1500" dirty="0" smtClean="0">
              <a:latin typeface="Perpetua" panose="02020502060401020303" pitchFamily="18" charset="0"/>
            </a:endParaRPr>
          </a:p>
          <a:p>
            <a:pPr lvl="1"/>
            <a:r>
              <a:rPr lang="en-US" sz="3000" dirty="0" smtClean="0">
                <a:latin typeface="Perpetua" panose="02020502060401020303" pitchFamily="18" charset="0"/>
              </a:rPr>
              <a:t>Non-duplication of services</a:t>
            </a:r>
          </a:p>
          <a:p>
            <a:pPr marL="457200" lvl="1" indent="0">
              <a:buNone/>
            </a:pPr>
            <a:endParaRPr lang="en-US" sz="1500" dirty="0" smtClean="0">
              <a:latin typeface="Perpetua" panose="02020502060401020303" pitchFamily="18" charset="0"/>
            </a:endParaRPr>
          </a:p>
          <a:p>
            <a:pPr lvl="1"/>
            <a:r>
              <a:rPr lang="en-US" sz="3000" dirty="0" smtClean="0">
                <a:latin typeface="Perpetua" panose="02020502060401020303" pitchFamily="18" charset="0"/>
              </a:rPr>
              <a:t>Increased value-added services (i.e. employer panels, business tours, campus tours, dementia tours, etc.)</a:t>
            </a:r>
          </a:p>
          <a:p>
            <a:pPr marL="457200" lvl="1" indent="0">
              <a:buNone/>
            </a:pPr>
            <a:endParaRPr lang="en-US" sz="3000" dirty="0" smtClean="0">
              <a:latin typeface="Perpetua" panose="02020502060401020303" pitchFamily="18" charset="0"/>
            </a:endParaRPr>
          </a:p>
          <a:p>
            <a:pPr lvl="1"/>
            <a:r>
              <a:rPr lang="en-US" sz="3000" dirty="0" smtClean="0">
                <a:latin typeface="Perpetua" panose="02020502060401020303" pitchFamily="18" charset="0"/>
              </a:rPr>
              <a:t>More comprehensive programming available to customers</a:t>
            </a:r>
          </a:p>
        </p:txBody>
      </p:sp>
      <p:grpSp>
        <p:nvGrpSpPr>
          <p:cNvPr id="11" name="Group 10"/>
          <p:cNvGrpSpPr/>
          <p:nvPr/>
        </p:nvGrpSpPr>
        <p:grpSpPr>
          <a:xfrm>
            <a:off x="1089891" y="2950801"/>
            <a:ext cx="2249057" cy="871932"/>
            <a:chOff x="8599966" y="525088"/>
            <a:chExt cx="3288135" cy="1084637"/>
          </a:xfrm>
        </p:grpSpPr>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71133"/>
            <a:stretch/>
          </p:blipFill>
          <p:spPr>
            <a:xfrm>
              <a:off x="9817625" y="527511"/>
              <a:ext cx="2070476" cy="1082214"/>
            </a:xfrm>
            <a:prstGeom prst="rect">
              <a:avLst/>
            </a:prstGeom>
            <a:ln w="38100">
              <a:solidFill>
                <a:schemeClr val="tx1"/>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9966" y="525088"/>
              <a:ext cx="1217659" cy="1084637"/>
            </a:xfrm>
            <a:prstGeom prst="rect">
              <a:avLst/>
            </a:prstGeom>
            <a:ln w="38100">
              <a:solidFill>
                <a:schemeClr val="tx1"/>
              </a:solidFill>
            </a:ln>
          </p:spPr>
        </p:pic>
      </p:grpSp>
    </p:spTree>
    <p:extLst>
      <p:ext uri="{BB962C8B-B14F-4D97-AF65-F5344CB8AC3E}">
        <p14:creationId xmlns:p14="http://schemas.microsoft.com/office/powerpoint/2010/main" val="582910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93118" y="739975"/>
            <a:ext cx="3372350" cy="14202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Papyrus" panose="03070502060502030205" pitchFamily="66" charset="0"/>
              </a:rPr>
              <a:t>Ingredients in the Collaboration</a:t>
            </a:r>
            <a:endParaRPr lang="en-US" sz="4000" b="1" dirty="0">
              <a:solidFill>
                <a:srgbClr val="FF0000"/>
              </a:solidFill>
              <a:latin typeface="Papyrus" panose="03070502060502030205" pitchFamily="66" charset="0"/>
            </a:endParaRPr>
          </a:p>
        </p:txBody>
      </p:sp>
      <p:sp>
        <p:nvSpPr>
          <p:cNvPr id="7" name="Content Placeholder 2"/>
          <p:cNvSpPr txBox="1">
            <a:spLocks/>
          </p:cNvSpPr>
          <p:nvPr/>
        </p:nvSpPr>
        <p:spPr>
          <a:xfrm>
            <a:off x="1089891" y="960583"/>
            <a:ext cx="10150764"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smtClean="0">
              <a:latin typeface="+mj-lt"/>
            </a:endParaRPr>
          </a:p>
          <a:p>
            <a:endParaRPr lang="en-US" dirty="0" smtClean="0">
              <a:latin typeface="+mj-lt"/>
            </a:endParaRPr>
          </a:p>
          <a:p>
            <a:endParaRPr lang="en-US" dirty="0"/>
          </a:p>
        </p:txBody>
      </p:sp>
      <p:pic>
        <p:nvPicPr>
          <p:cNvPr id="8" name="Picture 2" descr="http://www.mcdonaldsarabia.com/content/dam/Arabia/Ingredients/ingredi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4" t="3919" r="4015" b="6016"/>
          <a:stretch/>
        </p:blipFill>
        <p:spPr bwMode="auto">
          <a:xfrm>
            <a:off x="424872" y="4544291"/>
            <a:ext cx="11277601" cy="231370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3703782" y="301369"/>
            <a:ext cx="8297256" cy="28232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u="sng" dirty="0" smtClean="0">
                <a:latin typeface="Perpetua" panose="02020502060401020303" pitchFamily="18" charset="0"/>
              </a:rPr>
              <a:t>Minnesota West Community and Technical College</a:t>
            </a:r>
          </a:p>
          <a:p>
            <a:pPr marL="0" indent="0" algn="ctr">
              <a:buNone/>
            </a:pPr>
            <a:r>
              <a:rPr lang="en-US" b="1" dirty="0" smtClean="0">
                <a:latin typeface="Perpetua" panose="02020502060401020303" pitchFamily="18" charset="0"/>
              </a:rPr>
              <a:t>5 Campus Locations   -   2 Education Sites</a:t>
            </a:r>
          </a:p>
          <a:p>
            <a:pPr marL="0" indent="0" algn="ctr">
              <a:buNone/>
            </a:pPr>
            <a:endParaRPr lang="en-US" sz="1000" b="1" dirty="0">
              <a:latin typeface="Perpetua" panose="02020502060401020303" pitchFamily="18" charset="0"/>
            </a:endParaRPr>
          </a:p>
          <a:p>
            <a:r>
              <a:rPr lang="en-US" dirty="0" smtClean="0">
                <a:latin typeface="Perpetua" panose="02020502060401020303" pitchFamily="18" charset="0"/>
              </a:rPr>
              <a:t>Over 70 major degree programs</a:t>
            </a:r>
          </a:p>
          <a:p>
            <a:r>
              <a:rPr lang="en-US" dirty="0" smtClean="0">
                <a:latin typeface="Perpetua" panose="02020502060401020303" pitchFamily="18" charset="0"/>
              </a:rPr>
              <a:t>Customized training/continuing education</a:t>
            </a:r>
          </a:p>
          <a:p>
            <a:r>
              <a:rPr lang="en-US" dirty="0" smtClean="0">
                <a:latin typeface="Perpetua" panose="02020502060401020303" pitchFamily="18" charset="0"/>
              </a:rPr>
              <a:t>Only 2-year higher education institution in the region</a:t>
            </a:r>
          </a:p>
          <a:p>
            <a:r>
              <a:rPr lang="en-US" dirty="0" smtClean="0">
                <a:latin typeface="Perpetua" panose="02020502060401020303" pitchFamily="18" charset="0"/>
              </a:rPr>
              <a:t>Collaborate with Southwest Minnesota State University – the only 4-year university in the region</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42" y="2873203"/>
            <a:ext cx="2371121" cy="871548"/>
          </a:xfrm>
          <a:prstGeom prst="rect">
            <a:avLst/>
          </a:prstGeom>
          <a:ln w="38100">
            <a:solidFill>
              <a:schemeClr val="tx1"/>
            </a:solidFill>
          </a:ln>
        </p:spPr>
      </p:pic>
    </p:spTree>
    <p:extLst>
      <p:ext uri="{BB962C8B-B14F-4D97-AF65-F5344CB8AC3E}">
        <p14:creationId xmlns:p14="http://schemas.microsoft.com/office/powerpoint/2010/main" val="449093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93118" y="739975"/>
            <a:ext cx="3372350" cy="14202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Papyrus" panose="03070502060502030205" pitchFamily="66" charset="0"/>
              </a:rPr>
              <a:t>Ingredients in the Collaboration</a:t>
            </a:r>
            <a:endParaRPr lang="en-US" sz="4000" b="1" dirty="0">
              <a:solidFill>
                <a:srgbClr val="FF0000"/>
              </a:solidFill>
              <a:latin typeface="Papyrus" panose="03070502060502030205" pitchFamily="66" charset="0"/>
            </a:endParaRPr>
          </a:p>
        </p:txBody>
      </p:sp>
      <p:sp>
        <p:nvSpPr>
          <p:cNvPr id="7" name="Content Placeholder 2"/>
          <p:cNvSpPr txBox="1">
            <a:spLocks/>
          </p:cNvSpPr>
          <p:nvPr/>
        </p:nvSpPr>
        <p:spPr>
          <a:xfrm>
            <a:off x="1089891" y="960583"/>
            <a:ext cx="10150764"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smtClean="0">
              <a:latin typeface="+mj-lt"/>
            </a:endParaRPr>
          </a:p>
          <a:p>
            <a:endParaRPr lang="en-US" dirty="0" smtClean="0">
              <a:latin typeface="+mj-lt"/>
            </a:endParaRPr>
          </a:p>
          <a:p>
            <a:endParaRPr lang="en-US" dirty="0"/>
          </a:p>
        </p:txBody>
      </p:sp>
      <p:pic>
        <p:nvPicPr>
          <p:cNvPr id="8" name="Picture 2" descr="http://www.mcdonaldsarabia.com/content/dam/Arabia/Ingredients/ingredi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4" t="3919" r="4015" b="6016"/>
          <a:stretch/>
        </p:blipFill>
        <p:spPr bwMode="auto">
          <a:xfrm>
            <a:off x="424872" y="4544291"/>
            <a:ext cx="11277601" cy="2313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42" y="2873203"/>
            <a:ext cx="2371121" cy="871548"/>
          </a:xfrm>
          <a:prstGeom prst="rect">
            <a:avLst/>
          </a:prstGeom>
          <a:ln w="38100">
            <a:solidFill>
              <a:schemeClr val="tx1"/>
            </a:solidFill>
          </a:ln>
        </p:spPr>
      </p:pic>
      <p:sp>
        <p:nvSpPr>
          <p:cNvPr id="10" name="Content Placeholder 2"/>
          <p:cNvSpPr txBox="1">
            <a:spLocks/>
          </p:cNvSpPr>
          <p:nvPr/>
        </p:nvSpPr>
        <p:spPr>
          <a:xfrm>
            <a:off x="3565468" y="339078"/>
            <a:ext cx="8429106" cy="38054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smtClean="0">
                <a:latin typeface="Perpetua" panose="02020502060401020303" pitchFamily="18" charset="0"/>
              </a:rPr>
              <a:t>MN West Role</a:t>
            </a:r>
          </a:p>
          <a:p>
            <a:r>
              <a:rPr lang="en-US" dirty="0" smtClean="0">
                <a:latin typeface="Perpetua" panose="02020502060401020303" pitchFamily="18" charset="0"/>
              </a:rPr>
              <a:t>Participant recruitment</a:t>
            </a:r>
          </a:p>
          <a:p>
            <a:r>
              <a:rPr lang="en-US" dirty="0" smtClean="0">
                <a:latin typeface="Perpetua" panose="02020502060401020303" pitchFamily="18" charset="0"/>
              </a:rPr>
              <a:t>Identify workforce training needs for high-demand occupations</a:t>
            </a:r>
          </a:p>
          <a:p>
            <a:r>
              <a:rPr lang="en-US" dirty="0" smtClean="0">
                <a:latin typeface="Perpetua" panose="02020502060401020303" pitchFamily="18" charset="0"/>
              </a:rPr>
              <a:t>Identify and develop skills training curriculum</a:t>
            </a:r>
          </a:p>
          <a:p>
            <a:r>
              <a:rPr lang="en-US" dirty="0" smtClean="0">
                <a:latin typeface="Perpetua" panose="02020502060401020303" pitchFamily="18" charset="0"/>
              </a:rPr>
              <a:t>Provided technical skills training</a:t>
            </a:r>
          </a:p>
          <a:p>
            <a:r>
              <a:rPr lang="en-US" dirty="0" smtClean="0">
                <a:latin typeface="Perpetua" panose="02020502060401020303" pitchFamily="18" charset="0"/>
              </a:rPr>
              <a:t>Award college credits – Non-credit certificate &amp; industry-recognized credentials</a:t>
            </a:r>
          </a:p>
        </p:txBody>
      </p:sp>
    </p:spTree>
    <p:extLst>
      <p:ext uri="{BB962C8B-B14F-4D97-AF65-F5344CB8AC3E}">
        <p14:creationId xmlns:p14="http://schemas.microsoft.com/office/powerpoint/2010/main" val="1960916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193118" y="739975"/>
            <a:ext cx="3372350" cy="14202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FF0000"/>
                </a:solidFill>
                <a:latin typeface="Papyrus" panose="03070502060502030205" pitchFamily="66" charset="0"/>
              </a:rPr>
              <a:t>Ingredients in the Collaboration</a:t>
            </a:r>
            <a:endParaRPr lang="en-US" sz="4000" b="1" dirty="0">
              <a:solidFill>
                <a:srgbClr val="FF0000"/>
              </a:solidFill>
              <a:latin typeface="Papyrus" panose="03070502060502030205" pitchFamily="66" charset="0"/>
            </a:endParaRPr>
          </a:p>
        </p:txBody>
      </p:sp>
      <p:sp>
        <p:nvSpPr>
          <p:cNvPr id="7" name="Content Placeholder 2"/>
          <p:cNvSpPr txBox="1">
            <a:spLocks/>
          </p:cNvSpPr>
          <p:nvPr/>
        </p:nvSpPr>
        <p:spPr>
          <a:xfrm>
            <a:off x="1089891" y="960583"/>
            <a:ext cx="10150764" cy="38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dirty="0" smtClean="0">
              <a:latin typeface="+mj-lt"/>
            </a:endParaRPr>
          </a:p>
          <a:p>
            <a:endParaRPr lang="en-US" dirty="0" smtClean="0">
              <a:latin typeface="+mj-lt"/>
            </a:endParaRPr>
          </a:p>
          <a:p>
            <a:endParaRPr lang="en-US" dirty="0"/>
          </a:p>
        </p:txBody>
      </p:sp>
      <p:pic>
        <p:nvPicPr>
          <p:cNvPr id="8" name="Picture 2" descr="http://www.mcdonaldsarabia.com/content/dam/Arabia/Ingredients/ingredien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484" t="3919" r="4015" b="6016"/>
          <a:stretch/>
        </p:blipFill>
        <p:spPr bwMode="auto">
          <a:xfrm>
            <a:off x="424872" y="4544291"/>
            <a:ext cx="11277601" cy="2313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42" y="2873203"/>
            <a:ext cx="2371121" cy="871548"/>
          </a:xfrm>
          <a:prstGeom prst="rect">
            <a:avLst/>
          </a:prstGeom>
          <a:ln w="38100">
            <a:solidFill>
              <a:schemeClr val="tx1"/>
            </a:solidFill>
          </a:ln>
        </p:spPr>
      </p:pic>
      <p:sp>
        <p:nvSpPr>
          <p:cNvPr id="9" name="Content Placeholder 2"/>
          <p:cNvSpPr txBox="1">
            <a:spLocks/>
          </p:cNvSpPr>
          <p:nvPr/>
        </p:nvSpPr>
        <p:spPr>
          <a:xfrm>
            <a:off x="4148813" y="294931"/>
            <a:ext cx="7671424" cy="37306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smtClean="0">
                <a:latin typeface="Perpetua" panose="02020502060401020303" pitchFamily="18" charset="0"/>
              </a:rPr>
              <a:t>MN West Value Gained</a:t>
            </a:r>
          </a:p>
          <a:p>
            <a:r>
              <a:rPr lang="en-US" dirty="0" smtClean="0">
                <a:latin typeface="Perpetua" panose="02020502060401020303" pitchFamily="18" charset="0"/>
              </a:rPr>
              <a:t>Enhanced student participant comprehension</a:t>
            </a:r>
          </a:p>
          <a:p>
            <a:r>
              <a:rPr lang="en-US" dirty="0" smtClean="0">
                <a:latin typeface="Perpetua" panose="02020502060401020303" pitchFamily="18" charset="0"/>
              </a:rPr>
              <a:t>Increased student completion rates</a:t>
            </a:r>
          </a:p>
          <a:p>
            <a:r>
              <a:rPr lang="en-US" dirty="0" smtClean="0">
                <a:latin typeface="Perpetua" panose="02020502060401020303" pitchFamily="18" charset="0"/>
              </a:rPr>
              <a:t>Increased student job placement</a:t>
            </a:r>
          </a:p>
          <a:p>
            <a:r>
              <a:rPr lang="en-US" dirty="0" smtClean="0">
                <a:latin typeface="Perpetua" panose="02020502060401020303" pitchFamily="18" charset="0"/>
              </a:rPr>
              <a:t>Enhanced relationships with employers</a:t>
            </a:r>
          </a:p>
          <a:p>
            <a:r>
              <a:rPr lang="en-US" dirty="0" smtClean="0">
                <a:latin typeface="Perpetua" panose="02020502060401020303" pitchFamily="18" charset="0"/>
              </a:rPr>
              <a:t>Strengthened awareness for programs</a:t>
            </a:r>
          </a:p>
          <a:p>
            <a:r>
              <a:rPr lang="en-US" dirty="0" smtClean="0">
                <a:latin typeface="Perpetua" panose="02020502060401020303" pitchFamily="18" charset="0"/>
              </a:rPr>
              <a:t>Sustainable business model</a:t>
            </a:r>
          </a:p>
          <a:p>
            <a:r>
              <a:rPr lang="en-US" dirty="0" smtClean="0">
                <a:latin typeface="Perpetua" panose="02020502060401020303" pitchFamily="18" charset="0"/>
              </a:rPr>
              <a:t>Expanded financial resource acquisition </a:t>
            </a:r>
          </a:p>
        </p:txBody>
      </p:sp>
    </p:spTree>
    <p:extLst>
      <p:ext uri="{BB962C8B-B14F-4D97-AF65-F5344CB8AC3E}">
        <p14:creationId xmlns:p14="http://schemas.microsoft.com/office/powerpoint/2010/main" val="1629496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382383" y="260290"/>
            <a:ext cx="4974707"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Papyrus" panose="03070502060502030205" pitchFamily="66" charset="0"/>
              </a:rPr>
              <a:t>Innovation:</a:t>
            </a:r>
          </a:p>
          <a:p>
            <a:r>
              <a:rPr lang="en-US" b="1" dirty="0" smtClean="0">
                <a:solidFill>
                  <a:srgbClr val="FF0000"/>
                </a:solidFill>
                <a:latin typeface="Papyrus" panose="03070502060502030205" pitchFamily="66" charset="0"/>
              </a:rPr>
              <a:t>	Gives Success</a:t>
            </a:r>
            <a:endParaRPr lang="en-US" b="1" dirty="0">
              <a:solidFill>
                <a:srgbClr val="FF0000"/>
              </a:solidFill>
              <a:latin typeface="Papyrus" panose="03070502060502030205" pitchFamily="66" charset="0"/>
            </a:endParaRPr>
          </a:p>
        </p:txBody>
      </p:sp>
      <p:sp>
        <p:nvSpPr>
          <p:cNvPr id="12" name="TextBox 11"/>
          <p:cNvSpPr txBox="1"/>
          <p:nvPr/>
        </p:nvSpPr>
        <p:spPr>
          <a:xfrm>
            <a:off x="7543338" y="1695353"/>
            <a:ext cx="4912822" cy="646331"/>
          </a:xfrm>
          <a:prstGeom prst="rect">
            <a:avLst/>
          </a:prstGeom>
          <a:noFill/>
        </p:spPr>
        <p:txBody>
          <a:bodyPr wrap="square" rtlCol="0">
            <a:spAutoFit/>
          </a:bodyPr>
          <a:lstStyle/>
          <a:p>
            <a:r>
              <a:rPr lang="en-US" sz="3600" b="1" i="1" dirty="0" smtClean="0">
                <a:solidFill>
                  <a:srgbClr val="FF0000"/>
                </a:solidFill>
                <a:latin typeface="Papyrus" panose="03070502060502030205" pitchFamily="66" charset="0"/>
              </a:rPr>
              <a:t>Ingredient added</a:t>
            </a:r>
            <a:endParaRPr lang="en-US" sz="3600" b="1" i="1" dirty="0">
              <a:solidFill>
                <a:srgbClr val="FF0000"/>
              </a:solidFill>
              <a:latin typeface="Papyrus" panose="03070502060502030205" pitchFamily="66" charset="0"/>
            </a:endParaRPr>
          </a:p>
        </p:txBody>
      </p:sp>
      <p:sp>
        <p:nvSpPr>
          <p:cNvPr id="13" name="TextBox 12"/>
          <p:cNvSpPr txBox="1"/>
          <p:nvPr/>
        </p:nvSpPr>
        <p:spPr>
          <a:xfrm>
            <a:off x="2244438" y="2888365"/>
            <a:ext cx="7987748" cy="646331"/>
          </a:xfrm>
          <a:prstGeom prst="rect">
            <a:avLst/>
          </a:prstGeom>
          <a:noFill/>
        </p:spPr>
        <p:txBody>
          <a:bodyPr wrap="square" rtlCol="0">
            <a:spAutoFit/>
          </a:bodyPr>
          <a:lstStyle/>
          <a:p>
            <a:r>
              <a:rPr lang="en-US" sz="3600" b="1" dirty="0" smtClean="0">
                <a:latin typeface="Perpetua" panose="02020502060401020303" pitchFamily="18" charset="0"/>
              </a:rPr>
              <a:t>Co-Mingled Adult/Youth Training</a:t>
            </a:r>
            <a:endParaRPr lang="en-US" sz="3600" b="1" dirty="0">
              <a:latin typeface="Perpetua" panose="02020502060401020303" pitchFamily="18" charset="0"/>
            </a:endParaRPr>
          </a:p>
        </p:txBody>
      </p:sp>
      <p:sp>
        <p:nvSpPr>
          <p:cNvPr id="14" name="Content Placeholder 2"/>
          <p:cNvSpPr txBox="1">
            <a:spLocks/>
          </p:cNvSpPr>
          <p:nvPr/>
        </p:nvSpPr>
        <p:spPr>
          <a:xfrm>
            <a:off x="1156000" y="4107775"/>
            <a:ext cx="5612017" cy="1968441"/>
          </a:xfrm>
          <a:prstGeom prst="rect">
            <a:avLst/>
          </a:prstGeom>
          <a:solidFill>
            <a:srgbClr val="FFFF00"/>
          </a:solidFill>
          <a:ln w="38100">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smtClean="0">
                <a:latin typeface="Perpetua" panose="02020502060401020303" pitchFamily="18" charset="0"/>
              </a:rPr>
              <a:t>The Marshall Public School District jumped in the bowl to create a new recipe for the </a:t>
            </a:r>
          </a:p>
          <a:p>
            <a:pPr marL="0" indent="0" algn="ctr">
              <a:buFont typeface="Arial" panose="020B0604020202020204" pitchFamily="34" charset="0"/>
              <a:buNone/>
            </a:pPr>
            <a:r>
              <a:rPr lang="en-US" sz="3200" b="1" dirty="0" smtClean="0">
                <a:latin typeface="Perpetua" panose="02020502060401020303" pitchFamily="18" charset="0"/>
              </a:rPr>
              <a:t>CNA  and welding training.</a:t>
            </a:r>
            <a:endParaRPr lang="en-US" sz="3200" b="1" dirty="0">
              <a:latin typeface="Perpetua" panose="02020502060401020303" pitchFamily="18" charset="0"/>
            </a:endParaRPr>
          </a:p>
        </p:txBody>
      </p:sp>
      <p:pic>
        <p:nvPicPr>
          <p:cNvPr id="15362" name="Picture 2"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57332" y="373791"/>
            <a:ext cx="2421371" cy="238602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cooking bow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556" y="3663246"/>
            <a:ext cx="26098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97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382383" y="260290"/>
            <a:ext cx="4974707"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Papyrus" panose="03070502060502030205" pitchFamily="66" charset="0"/>
              </a:rPr>
              <a:t>Innovation:</a:t>
            </a:r>
          </a:p>
          <a:p>
            <a:r>
              <a:rPr lang="en-US" b="1" dirty="0" smtClean="0">
                <a:solidFill>
                  <a:srgbClr val="FF0000"/>
                </a:solidFill>
                <a:latin typeface="Papyrus" panose="03070502060502030205" pitchFamily="66" charset="0"/>
              </a:rPr>
              <a:t>	Gives Success</a:t>
            </a:r>
            <a:endParaRPr lang="en-US" b="1" dirty="0">
              <a:solidFill>
                <a:srgbClr val="FF0000"/>
              </a:solidFill>
              <a:latin typeface="Papyrus" panose="03070502060502030205" pitchFamily="66" charset="0"/>
            </a:endParaRPr>
          </a:p>
        </p:txBody>
      </p:sp>
      <p:pic>
        <p:nvPicPr>
          <p:cNvPr id="9" name="Picture 2"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92678" y="19935"/>
            <a:ext cx="2421371" cy="23860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15629" y="1122699"/>
            <a:ext cx="4912822" cy="646331"/>
          </a:xfrm>
          <a:prstGeom prst="rect">
            <a:avLst/>
          </a:prstGeom>
          <a:noFill/>
        </p:spPr>
        <p:txBody>
          <a:bodyPr wrap="square" rtlCol="0">
            <a:spAutoFit/>
          </a:bodyPr>
          <a:lstStyle/>
          <a:p>
            <a:r>
              <a:rPr lang="en-US" sz="3600" b="1" i="1" dirty="0" smtClean="0">
                <a:solidFill>
                  <a:srgbClr val="FF0000"/>
                </a:solidFill>
                <a:latin typeface="Papyrus" panose="03070502060502030205" pitchFamily="66" charset="0"/>
              </a:rPr>
              <a:t>Ingredient added</a:t>
            </a:r>
            <a:endParaRPr lang="en-US" sz="3600" b="1" i="1" dirty="0">
              <a:solidFill>
                <a:srgbClr val="FF0000"/>
              </a:solidFill>
              <a:latin typeface="Papyrus" panose="03070502060502030205" pitchFamily="66" charset="0"/>
            </a:endParaRPr>
          </a:p>
        </p:txBody>
      </p:sp>
      <p:sp>
        <p:nvSpPr>
          <p:cNvPr id="15" name="TextBox 14"/>
          <p:cNvSpPr txBox="1"/>
          <p:nvPr/>
        </p:nvSpPr>
        <p:spPr>
          <a:xfrm>
            <a:off x="2709489" y="2346401"/>
            <a:ext cx="7987748" cy="646331"/>
          </a:xfrm>
          <a:prstGeom prst="rect">
            <a:avLst/>
          </a:prstGeom>
          <a:noFill/>
        </p:spPr>
        <p:txBody>
          <a:bodyPr wrap="square" rtlCol="0">
            <a:spAutoFit/>
          </a:bodyPr>
          <a:lstStyle/>
          <a:p>
            <a:r>
              <a:rPr lang="en-US" sz="3600" b="1" dirty="0" smtClean="0">
                <a:latin typeface="Perpetua" panose="02020502060401020303" pitchFamily="18" charset="0"/>
              </a:rPr>
              <a:t>Co-Mingled Adult/Youth Training</a:t>
            </a:r>
            <a:endParaRPr lang="en-US" sz="3600" b="1" dirty="0">
              <a:latin typeface="Perpetua" panose="02020502060401020303" pitchFamily="18" charset="0"/>
            </a:endParaRPr>
          </a:p>
        </p:txBody>
      </p:sp>
      <p:sp>
        <p:nvSpPr>
          <p:cNvPr id="16" name="Content Placeholder 2"/>
          <p:cNvSpPr txBox="1">
            <a:spLocks/>
          </p:cNvSpPr>
          <p:nvPr/>
        </p:nvSpPr>
        <p:spPr>
          <a:xfrm>
            <a:off x="1065949" y="3269657"/>
            <a:ext cx="10289308" cy="36760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latin typeface="Perpetua" panose="02020502060401020303" pitchFamily="18" charset="0"/>
              </a:rPr>
              <a:t>How the Model Began</a:t>
            </a:r>
            <a:endParaRPr lang="en-US" b="1" dirty="0" smtClean="0">
              <a:solidFill>
                <a:srgbClr val="FF0000"/>
              </a:solidFill>
              <a:latin typeface="Perpetua" panose="02020502060401020303" pitchFamily="18" charset="0"/>
            </a:endParaRPr>
          </a:p>
          <a:p>
            <a:pPr>
              <a:spcBef>
                <a:spcPts val="0"/>
              </a:spcBef>
            </a:pPr>
            <a:r>
              <a:rPr lang="en-US" sz="2600" dirty="0" smtClean="0">
                <a:solidFill>
                  <a:srgbClr val="FF0000"/>
                </a:solidFill>
                <a:latin typeface="Perpetua" panose="02020502060401020303" pitchFamily="18" charset="0"/>
              </a:rPr>
              <a:t>Created out of need</a:t>
            </a:r>
          </a:p>
          <a:p>
            <a:pPr>
              <a:spcBef>
                <a:spcPts val="0"/>
              </a:spcBef>
            </a:pPr>
            <a:r>
              <a:rPr lang="en-US" sz="2600" dirty="0" smtClean="0">
                <a:latin typeface="Perpetua" panose="02020502060401020303" pitchFamily="18" charset="0"/>
              </a:rPr>
              <a:t>Cost of class delivery same regardless of class size</a:t>
            </a:r>
          </a:p>
          <a:p>
            <a:pPr>
              <a:spcBef>
                <a:spcPts val="0"/>
              </a:spcBef>
            </a:pPr>
            <a:r>
              <a:rPr lang="en-US" sz="2600" dirty="0" smtClean="0">
                <a:latin typeface="Perpetua" panose="02020502060401020303" pitchFamily="18" charset="0"/>
              </a:rPr>
              <a:t>Challenge to recruit adult participants due to low unemployment and other factors</a:t>
            </a:r>
          </a:p>
          <a:p>
            <a:pPr>
              <a:spcBef>
                <a:spcPts val="0"/>
              </a:spcBef>
            </a:pPr>
            <a:r>
              <a:rPr lang="en-US" sz="2600" dirty="0" smtClean="0">
                <a:latin typeface="Perpetua" panose="02020502060401020303" pitchFamily="18" charset="0"/>
              </a:rPr>
              <a:t>Maximize efficient use of resources</a:t>
            </a:r>
          </a:p>
          <a:p>
            <a:pPr>
              <a:spcBef>
                <a:spcPts val="0"/>
              </a:spcBef>
            </a:pPr>
            <a:r>
              <a:rPr lang="en-US" sz="2600" dirty="0" smtClean="0">
                <a:latin typeface="Perpetua" panose="02020502060401020303" pitchFamily="18" charset="0"/>
              </a:rPr>
              <a:t>Based on governor’s </a:t>
            </a:r>
            <a:r>
              <a:rPr lang="en-US" sz="2600" i="1" dirty="0" smtClean="0">
                <a:latin typeface="Perpetua" panose="02020502060401020303" pitchFamily="18" charset="0"/>
              </a:rPr>
              <a:t>World’s Best Workforce Mandate</a:t>
            </a:r>
          </a:p>
          <a:p>
            <a:pPr>
              <a:spcBef>
                <a:spcPts val="0"/>
              </a:spcBef>
            </a:pPr>
            <a:r>
              <a:rPr lang="en-US" sz="2600" dirty="0" smtClean="0">
                <a:latin typeface="Perpetua" panose="02020502060401020303" pitchFamily="18" charset="0"/>
              </a:rPr>
              <a:t>Established grass roots program “Marshall Adult/Youth Career Training”</a:t>
            </a:r>
          </a:p>
          <a:p>
            <a:pPr>
              <a:spcBef>
                <a:spcPts val="0"/>
              </a:spcBef>
            </a:pPr>
            <a:r>
              <a:rPr lang="en-US" sz="2600" dirty="0" smtClean="0">
                <a:latin typeface="Perpetua" panose="02020502060401020303" pitchFamily="18" charset="0"/>
              </a:rPr>
              <a:t>Re-vitalize career technical training</a:t>
            </a:r>
          </a:p>
          <a:p>
            <a:pPr>
              <a:spcBef>
                <a:spcPts val="0"/>
              </a:spcBef>
            </a:pPr>
            <a:r>
              <a:rPr lang="en-US" sz="2600" dirty="0" smtClean="0">
                <a:latin typeface="Perpetua" panose="02020502060401020303" pitchFamily="18" charset="0"/>
              </a:rPr>
              <a:t>Integrated setting for high school – college – adult participants </a:t>
            </a:r>
            <a:endParaRPr lang="en-US" sz="2600" dirty="0">
              <a:latin typeface="Perpetua" panose="02020502060401020303" pitchFamily="18" charset="0"/>
            </a:endParaRPr>
          </a:p>
        </p:txBody>
      </p:sp>
    </p:spTree>
    <p:extLst>
      <p:ext uri="{BB962C8B-B14F-4D97-AF65-F5344CB8AC3E}">
        <p14:creationId xmlns:p14="http://schemas.microsoft.com/office/powerpoint/2010/main" val="409196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Papyrus" panose="03070502060502030205" pitchFamily="66" charset="0"/>
              </a:rPr>
              <a:t>Career Pathway On-ramp</a:t>
            </a:r>
            <a:endParaRPr lang="en-US" sz="4400" b="1" dirty="0">
              <a:solidFill>
                <a:srgbClr val="FF0000"/>
              </a:solidFill>
              <a:latin typeface="Papyrus" panose="03070502060502030205" pitchFamily="66" charset="0"/>
            </a:endParaRPr>
          </a:p>
        </p:txBody>
      </p:sp>
      <p:sp>
        <p:nvSpPr>
          <p:cNvPr id="3" name="Content Placeholder 2"/>
          <p:cNvSpPr>
            <a:spLocks noGrp="1"/>
          </p:cNvSpPr>
          <p:nvPr>
            <p:ph idx="1"/>
          </p:nvPr>
        </p:nvSpPr>
        <p:spPr>
          <a:xfrm>
            <a:off x="2625736" y="2026092"/>
            <a:ext cx="7241146" cy="4349828"/>
          </a:xfrm>
        </p:spPr>
        <p:txBody>
          <a:bodyPr>
            <a:normAutofit/>
          </a:bodyPr>
          <a:lstStyle/>
          <a:p>
            <a:pPr marL="0" indent="0">
              <a:buNone/>
            </a:pPr>
            <a:r>
              <a:rPr lang="en-US" sz="3600" dirty="0">
                <a:latin typeface="Perpetua" panose="02020502060401020303" pitchFamily="18" charset="0"/>
              </a:rPr>
              <a:t>An on-ramp is a career pathway program designed to serve individuals with significant barriers to educational and economic success.</a:t>
            </a:r>
          </a:p>
          <a:p>
            <a:endParaRPr lang="en-US" sz="1800" dirty="0">
              <a:latin typeface="+mn-lt"/>
            </a:endParaRPr>
          </a:p>
          <a:p>
            <a:pPr marL="0" indent="0">
              <a:buNone/>
            </a:pPr>
            <a:endParaRPr lang="en-US" dirty="0" smtClean="0"/>
          </a:p>
        </p:txBody>
      </p:sp>
    </p:spTree>
    <p:extLst>
      <p:ext uri="{BB962C8B-B14F-4D97-AF65-F5344CB8AC3E}">
        <p14:creationId xmlns:p14="http://schemas.microsoft.com/office/powerpoint/2010/main" val="2037627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382383" y="260290"/>
            <a:ext cx="4974707"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Papyrus" panose="03070502060502030205" pitchFamily="66" charset="0"/>
              </a:rPr>
              <a:t>Innovation:</a:t>
            </a:r>
          </a:p>
          <a:p>
            <a:r>
              <a:rPr lang="en-US" b="1" dirty="0" smtClean="0">
                <a:solidFill>
                  <a:srgbClr val="FF0000"/>
                </a:solidFill>
                <a:latin typeface="Papyrus" panose="03070502060502030205" pitchFamily="66" charset="0"/>
              </a:rPr>
              <a:t>	Gives Success</a:t>
            </a:r>
            <a:endParaRPr lang="en-US" b="1" dirty="0">
              <a:solidFill>
                <a:srgbClr val="FF0000"/>
              </a:solidFill>
              <a:latin typeface="Papyrus" panose="03070502060502030205" pitchFamily="66" charset="0"/>
            </a:endParaRPr>
          </a:p>
        </p:txBody>
      </p:sp>
      <p:sp>
        <p:nvSpPr>
          <p:cNvPr id="15" name="TextBox 14"/>
          <p:cNvSpPr txBox="1"/>
          <p:nvPr/>
        </p:nvSpPr>
        <p:spPr>
          <a:xfrm>
            <a:off x="6461858" y="260290"/>
            <a:ext cx="5212905" cy="1200329"/>
          </a:xfrm>
          <a:prstGeom prst="rect">
            <a:avLst/>
          </a:prstGeom>
          <a:noFill/>
        </p:spPr>
        <p:txBody>
          <a:bodyPr wrap="square" rtlCol="0">
            <a:spAutoFit/>
          </a:bodyPr>
          <a:lstStyle/>
          <a:p>
            <a:r>
              <a:rPr lang="en-US" sz="3600" b="1" dirty="0" smtClean="0">
                <a:latin typeface="Perpetua" panose="02020502060401020303" pitchFamily="18" charset="0"/>
              </a:rPr>
              <a:t>Co-Mingled Adult/</a:t>
            </a:r>
          </a:p>
          <a:p>
            <a:r>
              <a:rPr lang="en-US" sz="3600" b="1" dirty="0" smtClean="0">
                <a:latin typeface="Perpetua" panose="02020502060401020303" pitchFamily="18" charset="0"/>
              </a:rPr>
              <a:t>Youth Training</a:t>
            </a:r>
            <a:endParaRPr lang="en-US" sz="3600" b="1" dirty="0">
              <a:latin typeface="Perpetua" panose="02020502060401020303" pitchFamily="18" charset="0"/>
            </a:endParaRPr>
          </a:p>
        </p:txBody>
      </p:sp>
      <p:sp>
        <p:nvSpPr>
          <p:cNvPr id="7" name="Content Placeholder 2"/>
          <p:cNvSpPr txBox="1">
            <a:spLocks/>
          </p:cNvSpPr>
          <p:nvPr/>
        </p:nvSpPr>
        <p:spPr>
          <a:xfrm>
            <a:off x="382383" y="2042327"/>
            <a:ext cx="7200672" cy="37488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latin typeface="Perpetua" panose="02020502060401020303" pitchFamily="18" charset="0"/>
              </a:rPr>
              <a:t>Training delivery addressed education &amp; workplace employment needs</a:t>
            </a:r>
          </a:p>
          <a:p>
            <a:r>
              <a:rPr lang="en-US" sz="2600" dirty="0" smtClean="0">
                <a:latin typeface="Perpetua" panose="02020502060401020303" pitchFamily="18" charset="0"/>
              </a:rPr>
              <a:t>Addressed academic and personal barriers to successful participation/completion</a:t>
            </a:r>
          </a:p>
          <a:p>
            <a:r>
              <a:rPr lang="en-US" sz="2600" dirty="0" smtClean="0">
                <a:latin typeface="Perpetua" panose="02020502060401020303" pitchFamily="18" charset="0"/>
              </a:rPr>
              <a:t>Fostered Post Secondary Education Options for youth participants to earn college credits in high school</a:t>
            </a:r>
          </a:p>
          <a:p>
            <a:r>
              <a:rPr lang="en-US" sz="2600" dirty="0" smtClean="0">
                <a:latin typeface="Perpetua" panose="02020502060401020303" pitchFamily="18" charset="0"/>
              </a:rPr>
              <a:t>Managed requirements for blending adult &amp; youth participants</a:t>
            </a:r>
          </a:p>
          <a:p>
            <a:pPr lvl="1"/>
            <a:r>
              <a:rPr lang="en-US" sz="2600" dirty="0" smtClean="0">
                <a:latin typeface="Perpetua" panose="02020502060401020303" pitchFamily="18" charset="0"/>
              </a:rPr>
              <a:t>Background Checks</a:t>
            </a:r>
          </a:p>
        </p:txBody>
      </p:sp>
      <p:pic>
        <p:nvPicPr>
          <p:cNvPr id="24578" name="Picture 2" descr="http://www.gretchensbakery.com/wp-content/uploads/2014/03/do_I_sift_the_flour_befo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300" y="2250763"/>
            <a:ext cx="4541447" cy="302763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64945" y="5555393"/>
            <a:ext cx="3048000" cy="461665"/>
          </a:xfrm>
          <a:prstGeom prst="rect">
            <a:avLst/>
          </a:prstGeom>
          <a:noFill/>
        </p:spPr>
        <p:txBody>
          <a:bodyPr wrap="square" rtlCol="0">
            <a:spAutoFit/>
          </a:bodyPr>
          <a:lstStyle/>
          <a:p>
            <a:r>
              <a:rPr lang="en-US" sz="2400" b="1" i="1" dirty="0" smtClean="0">
                <a:latin typeface="Perpetua" panose="02020502060401020303" pitchFamily="18" charset="0"/>
              </a:rPr>
              <a:t>Getting the lumps out!</a:t>
            </a:r>
            <a:endParaRPr lang="en-US" sz="2400" b="1" i="1" dirty="0">
              <a:latin typeface="Perpetua" panose="02020502060401020303" pitchFamily="18" charset="0"/>
            </a:endParaRPr>
          </a:p>
        </p:txBody>
      </p:sp>
      <p:sp>
        <p:nvSpPr>
          <p:cNvPr id="2" name="Rectangle 1"/>
          <p:cNvSpPr/>
          <p:nvPr/>
        </p:nvSpPr>
        <p:spPr>
          <a:xfrm>
            <a:off x="1265876" y="6017058"/>
            <a:ext cx="5873339" cy="492443"/>
          </a:xfrm>
          <a:prstGeom prst="rect">
            <a:avLst/>
          </a:prstGeom>
          <a:solidFill>
            <a:srgbClr val="FFFF00"/>
          </a:solidFill>
          <a:ln w="28575">
            <a:solidFill>
              <a:schemeClr val="tx1"/>
            </a:solidFill>
          </a:ln>
        </p:spPr>
        <p:txBody>
          <a:bodyPr wrap="none">
            <a:spAutoFit/>
          </a:bodyPr>
          <a:lstStyle/>
          <a:p>
            <a:pPr marL="0" lvl="1" indent="0" algn="ctr">
              <a:buFont typeface="Arial" panose="020B0604020202020204" pitchFamily="34" charset="0"/>
              <a:buNone/>
            </a:pPr>
            <a:r>
              <a:rPr lang="en-US" sz="2600" b="1" dirty="0">
                <a:latin typeface="Perpetua" panose="02020502060401020303" pitchFamily="18" charset="0"/>
              </a:rPr>
              <a:t>The model is forever a work in progress.</a:t>
            </a:r>
          </a:p>
        </p:txBody>
      </p:sp>
    </p:spTree>
    <p:extLst>
      <p:ext uri="{BB962C8B-B14F-4D97-AF65-F5344CB8AC3E}">
        <p14:creationId xmlns:p14="http://schemas.microsoft.com/office/powerpoint/2010/main" val="2954763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155575" y="260290"/>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sp>
        <p:nvSpPr>
          <p:cNvPr id="15" name="TextBox 14"/>
          <p:cNvSpPr txBox="1"/>
          <p:nvPr/>
        </p:nvSpPr>
        <p:spPr>
          <a:xfrm>
            <a:off x="6461858" y="260290"/>
            <a:ext cx="5212905" cy="1200329"/>
          </a:xfrm>
          <a:prstGeom prst="rect">
            <a:avLst/>
          </a:prstGeom>
          <a:noFill/>
        </p:spPr>
        <p:txBody>
          <a:bodyPr wrap="square" rtlCol="0">
            <a:spAutoFit/>
          </a:bodyPr>
          <a:lstStyle/>
          <a:p>
            <a:r>
              <a:rPr lang="en-US" sz="3600" b="1" dirty="0" smtClean="0">
                <a:latin typeface="Perpetua" panose="02020502060401020303" pitchFamily="18" charset="0"/>
              </a:rPr>
              <a:t>Co-Mingled Adult/</a:t>
            </a:r>
          </a:p>
          <a:p>
            <a:r>
              <a:rPr lang="en-US" sz="3600" b="1" dirty="0" smtClean="0">
                <a:latin typeface="Perpetua" panose="02020502060401020303" pitchFamily="18" charset="0"/>
              </a:rPr>
              <a:t>Youth Training</a:t>
            </a:r>
            <a:endParaRPr lang="en-US" sz="3600" b="1" dirty="0">
              <a:latin typeface="Perpetua" panose="02020502060401020303" pitchFamily="18" charset="0"/>
            </a:endParaRPr>
          </a:p>
        </p:txBody>
      </p:sp>
      <p:sp>
        <p:nvSpPr>
          <p:cNvPr id="9" name="Content Placeholder 2"/>
          <p:cNvSpPr txBox="1">
            <a:spLocks/>
          </p:cNvSpPr>
          <p:nvPr/>
        </p:nvSpPr>
        <p:spPr>
          <a:xfrm>
            <a:off x="382383" y="1662809"/>
            <a:ext cx="10308405" cy="38335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smtClean="0">
                <a:latin typeface="Perpetua" panose="02020502060401020303" pitchFamily="18" charset="0"/>
              </a:rPr>
              <a:t>Collaboration Value Gained from Co-Mingling Adults and Youth</a:t>
            </a:r>
          </a:p>
          <a:p>
            <a:r>
              <a:rPr lang="en-US" sz="2400" dirty="0" smtClean="0">
                <a:latin typeface="Perpetua" panose="02020502060401020303" pitchFamily="18" charset="0"/>
              </a:rPr>
              <a:t>Learning environment replicates work environment with multi-generations</a:t>
            </a:r>
          </a:p>
          <a:p>
            <a:r>
              <a:rPr lang="en-US" sz="2400" dirty="0">
                <a:latin typeface="Perpetua" panose="02020502060401020303" pitchFamily="18" charset="0"/>
              </a:rPr>
              <a:t>Improved literacy rates for comprehension, math and digital </a:t>
            </a:r>
            <a:r>
              <a:rPr lang="en-US" sz="2400" dirty="0" smtClean="0">
                <a:latin typeface="Perpetua" panose="02020502060401020303" pitchFamily="18" charset="0"/>
              </a:rPr>
              <a:t>literacy</a:t>
            </a:r>
          </a:p>
          <a:p>
            <a:r>
              <a:rPr lang="en-US" sz="2400" dirty="0" smtClean="0">
                <a:latin typeface="Perpetua" panose="02020502060401020303" pitchFamily="18" charset="0"/>
              </a:rPr>
              <a:t>Adults learn technology &amp; classroom skills from youth</a:t>
            </a:r>
          </a:p>
          <a:p>
            <a:r>
              <a:rPr lang="en-US" sz="2400" dirty="0">
                <a:latin typeface="Perpetua" panose="02020502060401020303" pitchFamily="18" charset="0"/>
              </a:rPr>
              <a:t>Multiple funding sources &amp; classroom/administrative </a:t>
            </a:r>
            <a:r>
              <a:rPr lang="en-US" sz="2400" dirty="0" smtClean="0">
                <a:latin typeface="Perpetua" panose="02020502060401020303" pitchFamily="18" charset="0"/>
              </a:rPr>
              <a:t>support</a:t>
            </a:r>
          </a:p>
          <a:p>
            <a:r>
              <a:rPr lang="en-US" sz="2400" dirty="0">
                <a:latin typeface="Perpetua" panose="02020502060401020303" pitchFamily="18" charset="0"/>
              </a:rPr>
              <a:t>Multiple sources of student recruitment to fill class </a:t>
            </a:r>
            <a:r>
              <a:rPr lang="en-US" sz="2400" dirty="0" smtClean="0">
                <a:latin typeface="Perpetua" panose="02020502060401020303" pitchFamily="18" charset="0"/>
              </a:rPr>
              <a:t>requirements</a:t>
            </a:r>
          </a:p>
          <a:p>
            <a:r>
              <a:rPr lang="en-US" sz="2400" dirty="0" smtClean="0">
                <a:latin typeface="Perpetua" panose="02020502060401020303" pitchFamily="18" charset="0"/>
              </a:rPr>
              <a:t>Strengthens self-confidence; builds self-esteem/career mindset</a:t>
            </a:r>
          </a:p>
          <a:p>
            <a:r>
              <a:rPr lang="en-US" sz="2400" dirty="0" smtClean="0">
                <a:latin typeface="Perpetua" panose="02020502060401020303" pitchFamily="18" charset="0"/>
              </a:rPr>
              <a:t>Achievement of high school and college credits</a:t>
            </a:r>
          </a:p>
          <a:p>
            <a:r>
              <a:rPr lang="en-US" sz="2400" dirty="0" smtClean="0">
                <a:latin typeface="Perpetua" panose="02020502060401020303" pitchFamily="18" charset="0"/>
              </a:rPr>
              <a:t>Adults </a:t>
            </a:r>
            <a:r>
              <a:rPr lang="en-US" sz="2400" dirty="0">
                <a:latin typeface="Perpetua" panose="02020502060401020303" pitchFamily="18" charset="0"/>
              </a:rPr>
              <a:t>and youth gain mutual </a:t>
            </a:r>
            <a:r>
              <a:rPr lang="en-US" sz="2400" dirty="0" smtClean="0">
                <a:latin typeface="Perpetua" panose="02020502060401020303" pitchFamily="18" charset="0"/>
              </a:rPr>
              <a:t>respect</a:t>
            </a:r>
          </a:p>
          <a:p>
            <a:r>
              <a:rPr lang="en-US" sz="2400" dirty="0">
                <a:latin typeface="Perpetua" panose="02020502060401020303" pitchFamily="18" charset="0"/>
              </a:rPr>
              <a:t>Breaks the cycle of poverty</a:t>
            </a:r>
          </a:p>
          <a:p>
            <a:pPr marL="0" indent="0">
              <a:buNone/>
            </a:pPr>
            <a:endParaRPr lang="en-US" sz="2400" dirty="0">
              <a:latin typeface="Perpetua" panose="02020502060401020303" pitchFamily="18" charset="0"/>
            </a:endParaRPr>
          </a:p>
          <a:p>
            <a:endParaRPr lang="en-US" sz="2400" dirty="0" smtClean="0">
              <a:latin typeface="Perpetua" panose="02020502060401020303" pitchFamily="18" charset="0"/>
            </a:endParaRPr>
          </a:p>
        </p:txBody>
      </p:sp>
      <p:pic>
        <p:nvPicPr>
          <p:cNvPr id="1026" name="Picture 2" descr="http://www.bristolautismsupport.com/wp-content/uploads/2016/08/cooking-student-910-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445" y="3337742"/>
            <a:ext cx="4105221" cy="273831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033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8416" y="676893"/>
            <a:ext cx="7360422" cy="5546417"/>
          </a:xfrm>
          <a:prstGeom prst="rect">
            <a:avLst/>
          </a:prstGeom>
          <a:ln w="38100">
            <a:solidFill>
              <a:schemeClr val="tx1"/>
            </a:solidFill>
          </a:ln>
        </p:spPr>
      </p:pic>
      <p:sp>
        <p:nvSpPr>
          <p:cNvPr id="3" name="Rectangle 2"/>
          <p:cNvSpPr/>
          <p:nvPr/>
        </p:nvSpPr>
        <p:spPr>
          <a:xfrm>
            <a:off x="8029302" y="1525984"/>
            <a:ext cx="4035108" cy="4031873"/>
          </a:xfrm>
          <a:prstGeom prst="rect">
            <a:avLst/>
          </a:prstGeom>
        </p:spPr>
        <p:txBody>
          <a:bodyPr wrap="square">
            <a:spAutoFit/>
          </a:bodyPr>
          <a:lstStyle/>
          <a:p>
            <a:r>
              <a:rPr lang="en-US" sz="3200" b="1" dirty="0" smtClean="0">
                <a:latin typeface="Perpetua" panose="02020502060401020303" pitchFamily="18" charset="0"/>
              </a:rPr>
              <a:t>“Franken </a:t>
            </a:r>
            <a:r>
              <a:rPr lang="en-US" sz="3200" b="1" dirty="0">
                <a:latin typeface="Perpetua" panose="02020502060401020303" pitchFamily="18" charset="0"/>
              </a:rPr>
              <a:t>staffer Solomon said they have been to high schools all around the state and </a:t>
            </a:r>
            <a:r>
              <a:rPr lang="en-US" sz="3200" b="1" dirty="0" smtClean="0">
                <a:latin typeface="Perpetua" panose="02020502060401020303" pitchFamily="18" charset="0"/>
              </a:rPr>
              <a:t>this </a:t>
            </a:r>
            <a:r>
              <a:rPr lang="en-US" sz="3200" b="1" dirty="0">
                <a:latin typeface="Perpetua" panose="02020502060401020303" pitchFamily="18" charset="0"/>
              </a:rPr>
              <a:t>is the first one they have come across </a:t>
            </a:r>
            <a:r>
              <a:rPr lang="en-US" sz="3200" b="1" dirty="0" smtClean="0">
                <a:latin typeface="Perpetua" panose="02020502060401020303" pitchFamily="18" charset="0"/>
              </a:rPr>
              <a:t>to ‘incorporate </a:t>
            </a:r>
            <a:r>
              <a:rPr lang="en-US" sz="3200" b="1" dirty="0">
                <a:latin typeface="Perpetua" panose="02020502060401020303" pitchFamily="18" charset="0"/>
              </a:rPr>
              <a:t>ABE</a:t>
            </a:r>
            <a:r>
              <a:rPr lang="en-US" sz="3200" b="1" dirty="0" smtClean="0">
                <a:latin typeface="Perpetua" panose="02020502060401020303" pitchFamily="18" charset="0"/>
              </a:rPr>
              <a:t>.’”</a:t>
            </a:r>
            <a:endParaRPr lang="en-US" sz="3200" b="1" dirty="0">
              <a:latin typeface="Perpetua" panose="02020502060401020303" pitchFamily="18" charset="0"/>
            </a:endParaRPr>
          </a:p>
        </p:txBody>
      </p:sp>
    </p:spTree>
    <p:extLst>
      <p:ext uri="{BB962C8B-B14F-4D97-AF65-F5344CB8AC3E}">
        <p14:creationId xmlns:p14="http://schemas.microsoft.com/office/powerpoint/2010/main" val="3034399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55609" y="0"/>
            <a:ext cx="5983023" cy="6924973"/>
          </a:xfrm>
          <a:prstGeom prst="rect">
            <a:avLst/>
          </a:prstGeom>
          <a:noFill/>
        </p:spPr>
        <p:txBody>
          <a:bodyPr wrap="square" rtlCol="0">
            <a:spAutoFit/>
          </a:bodyPr>
          <a:lstStyle/>
          <a:p>
            <a:pPr algn="ctr"/>
            <a:r>
              <a:rPr lang="en-US" sz="2400" b="1" dirty="0" smtClean="0">
                <a:solidFill>
                  <a:srgbClr val="FF0000"/>
                </a:solidFill>
                <a:latin typeface="Bradley Hand ITC" panose="03070402050302030203" pitchFamily="66" charset="0"/>
              </a:rPr>
              <a:t>The pillars built together</a:t>
            </a:r>
          </a:p>
          <a:p>
            <a:pPr algn="ctr"/>
            <a:r>
              <a:rPr lang="en-US" sz="2000" dirty="0" smtClean="0">
                <a:latin typeface="Perpetua" panose="02020502060401020303" pitchFamily="18" charset="0"/>
              </a:rPr>
              <a:t>By Marvin </a:t>
            </a:r>
            <a:r>
              <a:rPr lang="en-US" sz="2000" dirty="0" smtClean="0">
                <a:latin typeface="Perpetua" panose="02020502060401020303" pitchFamily="18" charset="0"/>
              </a:rPr>
              <a:t>Guido</a:t>
            </a:r>
          </a:p>
          <a:p>
            <a:pPr algn="ctr"/>
            <a:r>
              <a:rPr lang="en-US" sz="2000" i="1" dirty="0" smtClean="0">
                <a:latin typeface="Perpetua" panose="02020502060401020303" pitchFamily="18" charset="0"/>
              </a:rPr>
              <a:t>Dedicated to all the people that made a difference for me</a:t>
            </a:r>
          </a:p>
          <a:p>
            <a:r>
              <a:rPr lang="en-US" sz="2000" b="1" dirty="0" smtClean="0">
                <a:latin typeface="Perpetua" panose="02020502060401020303" pitchFamily="18" charset="0"/>
              </a:rPr>
              <a:t>I roar loudly toward the winds</a:t>
            </a:r>
          </a:p>
          <a:p>
            <a:r>
              <a:rPr lang="en-US" sz="2000" b="1" dirty="0" smtClean="0">
                <a:latin typeface="Perpetua" panose="02020502060401020303" pitchFamily="18" charset="0"/>
              </a:rPr>
              <a:t>Soundly, proudly say I win</a:t>
            </a:r>
          </a:p>
          <a:p>
            <a:r>
              <a:rPr lang="en-US" sz="2000" b="1" dirty="0" smtClean="0">
                <a:latin typeface="Perpetua" panose="02020502060401020303" pitchFamily="18" charset="0"/>
              </a:rPr>
              <a:t>For where I come from, I was lost,</a:t>
            </a:r>
          </a:p>
          <a:p>
            <a:r>
              <a:rPr lang="en-US" sz="2000" b="1" dirty="0" smtClean="0">
                <a:latin typeface="Perpetua" panose="02020502060401020303" pitchFamily="18" charset="0"/>
              </a:rPr>
              <a:t>But soon, I was laid down the way,</a:t>
            </a:r>
          </a:p>
          <a:p>
            <a:r>
              <a:rPr lang="en-US" sz="2000" b="1" dirty="0" smtClean="0">
                <a:latin typeface="Perpetua" panose="02020502060401020303" pitchFamily="18" charset="0"/>
              </a:rPr>
              <a:t>I soared undoubtedly into the sky,</a:t>
            </a:r>
          </a:p>
          <a:p>
            <a:r>
              <a:rPr lang="en-US" sz="2000" b="1" dirty="0" smtClean="0">
                <a:latin typeface="Perpetua" panose="02020502060401020303" pitchFamily="18" charset="0"/>
              </a:rPr>
              <a:t>And was set no boundaries,</a:t>
            </a:r>
          </a:p>
          <a:p>
            <a:r>
              <a:rPr lang="en-US" sz="2000" b="1" dirty="0" smtClean="0">
                <a:latin typeface="Perpetua" panose="02020502060401020303" pitchFamily="18" charset="0"/>
              </a:rPr>
              <a:t>I was free, finally.</a:t>
            </a:r>
          </a:p>
          <a:p>
            <a:r>
              <a:rPr lang="en-US" sz="2000" b="1" dirty="0" smtClean="0">
                <a:latin typeface="Perpetua" panose="02020502060401020303" pitchFamily="18" charset="0"/>
              </a:rPr>
              <a:t>I was given tools,</a:t>
            </a:r>
          </a:p>
          <a:p>
            <a:r>
              <a:rPr lang="en-US" sz="2000" b="1" dirty="0" smtClean="0">
                <a:latin typeface="Perpetua" panose="02020502060401020303" pitchFamily="18" charset="0"/>
              </a:rPr>
              <a:t>I used them all,</a:t>
            </a:r>
          </a:p>
          <a:p>
            <a:r>
              <a:rPr lang="en-US" sz="2000" b="1" dirty="0" smtClean="0">
                <a:latin typeface="Perpetua" panose="02020502060401020303" pitchFamily="18" charset="0"/>
              </a:rPr>
              <a:t>The resources were always there</a:t>
            </a:r>
          </a:p>
          <a:p>
            <a:r>
              <a:rPr lang="en-US" sz="2000" b="1" dirty="0" smtClean="0">
                <a:latin typeface="Perpetua" panose="02020502060401020303" pitchFamily="18" charset="0"/>
              </a:rPr>
              <a:t>It was for me to only care.</a:t>
            </a:r>
          </a:p>
          <a:p>
            <a:r>
              <a:rPr lang="en-US" sz="2000" b="1" dirty="0" smtClean="0">
                <a:latin typeface="Perpetua" panose="02020502060401020303" pitchFamily="18" charset="0"/>
              </a:rPr>
              <a:t>I carried my body, my soul and already prepared.</a:t>
            </a:r>
          </a:p>
          <a:p>
            <a:r>
              <a:rPr lang="en-US" sz="2000" b="1" dirty="0" smtClean="0">
                <a:latin typeface="Perpetua" panose="02020502060401020303" pitchFamily="18" charset="0"/>
              </a:rPr>
              <a:t>I am no more shy and walk in no shame</a:t>
            </a:r>
          </a:p>
          <a:p>
            <a:r>
              <a:rPr lang="en-US" sz="2000" b="1" dirty="0" smtClean="0">
                <a:latin typeface="Perpetua" panose="02020502060401020303" pitchFamily="18" charset="0"/>
              </a:rPr>
              <a:t>Change has come, and I am done with my past</a:t>
            </a:r>
          </a:p>
          <a:p>
            <a:r>
              <a:rPr lang="en-US" sz="2000" b="1" dirty="0" smtClean="0">
                <a:latin typeface="Perpetua" panose="02020502060401020303" pitchFamily="18" charset="0"/>
              </a:rPr>
              <a:t>Alas, it had always held me back. And in change</a:t>
            </a:r>
          </a:p>
          <a:p>
            <a:r>
              <a:rPr lang="en-US" sz="2000" b="1" dirty="0" smtClean="0">
                <a:latin typeface="Perpetua" panose="02020502060401020303" pitchFamily="18" charset="0"/>
              </a:rPr>
              <a:t>Chains are no more. The community made me strong</a:t>
            </a:r>
          </a:p>
          <a:p>
            <a:r>
              <a:rPr lang="en-US" sz="2000" b="1" dirty="0" smtClean="0">
                <a:latin typeface="Perpetua" panose="02020502060401020303" pitchFamily="18" charset="0"/>
              </a:rPr>
              <a:t>And in the community the pillars, you and I, is where we belong.</a:t>
            </a:r>
          </a:p>
          <a:p>
            <a:r>
              <a:rPr lang="en-US" sz="2000" b="1" dirty="0" smtClean="0">
                <a:latin typeface="Perpetua" panose="02020502060401020303" pitchFamily="18" charset="0"/>
              </a:rPr>
              <a:t>Hold on, thanks to you, there is many more to come.</a:t>
            </a:r>
            <a:endParaRPr lang="en-US" sz="2000" b="1" dirty="0">
              <a:latin typeface="Perpetua" panose="020205020604010203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086" y="1446257"/>
            <a:ext cx="4803627" cy="3605238"/>
          </a:xfrm>
          <a:prstGeom prst="rect">
            <a:avLst/>
          </a:prstGeom>
          <a:ln w="38100">
            <a:solidFill>
              <a:schemeClr val="tx1"/>
            </a:solidFill>
          </a:ln>
        </p:spPr>
      </p:pic>
    </p:spTree>
    <p:extLst>
      <p:ext uri="{BB962C8B-B14F-4D97-AF65-F5344CB8AC3E}">
        <p14:creationId xmlns:p14="http://schemas.microsoft.com/office/powerpoint/2010/main" val="3249531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155575" y="260290"/>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sp>
        <p:nvSpPr>
          <p:cNvPr id="15" name="TextBox 14"/>
          <p:cNvSpPr txBox="1"/>
          <p:nvPr/>
        </p:nvSpPr>
        <p:spPr>
          <a:xfrm>
            <a:off x="6461858" y="260290"/>
            <a:ext cx="5212905" cy="1200329"/>
          </a:xfrm>
          <a:prstGeom prst="rect">
            <a:avLst/>
          </a:prstGeom>
          <a:noFill/>
        </p:spPr>
        <p:txBody>
          <a:bodyPr wrap="square" rtlCol="0">
            <a:spAutoFit/>
          </a:bodyPr>
          <a:lstStyle/>
          <a:p>
            <a:r>
              <a:rPr lang="en-US" sz="3600" b="1" dirty="0" smtClean="0">
                <a:latin typeface="Perpetua" panose="02020502060401020303" pitchFamily="18" charset="0"/>
              </a:rPr>
              <a:t>Co-Mingled Adult/</a:t>
            </a:r>
          </a:p>
          <a:p>
            <a:r>
              <a:rPr lang="en-US" sz="3600" b="1" dirty="0" smtClean="0">
                <a:latin typeface="Perpetua" panose="02020502060401020303" pitchFamily="18" charset="0"/>
              </a:rPr>
              <a:t>Youth Training</a:t>
            </a:r>
            <a:endParaRPr lang="en-US" sz="3600" b="1" dirty="0">
              <a:latin typeface="Perpetua" panose="02020502060401020303" pitchFamily="18" charset="0"/>
            </a:endParaRPr>
          </a:p>
        </p:txBody>
      </p:sp>
      <p:sp>
        <p:nvSpPr>
          <p:cNvPr id="6" name="TextBox 5"/>
          <p:cNvSpPr txBox="1"/>
          <p:nvPr/>
        </p:nvSpPr>
        <p:spPr>
          <a:xfrm>
            <a:off x="3090438" y="1999664"/>
            <a:ext cx="5338106" cy="523220"/>
          </a:xfrm>
          <a:prstGeom prst="rect">
            <a:avLst/>
          </a:prstGeom>
          <a:solidFill>
            <a:srgbClr val="FFFF00"/>
          </a:solidFill>
        </p:spPr>
        <p:txBody>
          <a:bodyPr wrap="square" rtlCol="0">
            <a:spAutoFit/>
          </a:bodyPr>
          <a:lstStyle/>
          <a:p>
            <a:pPr algn="ctr"/>
            <a:r>
              <a:rPr lang="en-US" sz="2800" b="1" dirty="0" smtClean="0">
                <a:latin typeface="Perpetua" panose="02020502060401020303" pitchFamily="18" charset="0"/>
                <a:hlinkClick r:id="rId3"/>
              </a:rPr>
              <a:t>Student Testimonials </a:t>
            </a:r>
            <a:endParaRPr lang="en-US" sz="2800" b="1" dirty="0">
              <a:latin typeface="Perpetua" panose="02020502060401020303"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155" y="3759201"/>
            <a:ext cx="1906183" cy="1780677"/>
          </a:xfrm>
          <a:prstGeom prst="rect">
            <a:avLst/>
          </a:prstGeom>
          <a:ln w="38100">
            <a:solidFill>
              <a:schemeClr val="tx1"/>
            </a:solid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2736" y="3759201"/>
            <a:ext cx="2058126" cy="1780677"/>
          </a:xfrm>
          <a:prstGeom prst="rect">
            <a:avLst/>
          </a:prstGeom>
          <a:ln w="38100">
            <a:solidFill>
              <a:schemeClr val="tx1"/>
            </a:solidFill>
          </a:ln>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b="12130"/>
          <a:stretch/>
        </p:blipFill>
        <p:spPr>
          <a:xfrm>
            <a:off x="8446915" y="3795004"/>
            <a:ext cx="2072958" cy="1744874"/>
          </a:xfrm>
          <a:prstGeom prst="rect">
            <a:avLst/>
          </a:prstGeom>
          <a:ln w="38100">
            <a:solidFill>
              <a:schemeClr val="tx1"/>
            </a:solidFill>
          </a:ln>
        </p:spPr>
      </p:pic>
      <p:sp>
        <p:nvSpPr>
          <p:cNvPr id="12" name="TextBox 11"/>
          <p:cNvSpPr txBox="1"/>
          <p:nvPr/>
        </p:nvSpPr>
        <p:spPr>
          <a:xfrm>
            <a:off x="485083" y="3024409"/>
            <a:ext cx="3606326" cy="738664"/>
          </a:xfrm>
          <a:prstGeom prst="rect">
            <a:avLst/>
          </a:prstGeom>
          <a:noFill/>
        </p:spPr>
        <p:txBody>
          <a:bodyPr wrap="square" rtlCol="0">
            <a:spAutoFit/>
          </a:bodyPr>
          <a:lstStyle/>
          <a:p>
            <a:pPr algn="ctr"/>
            <a:r>
              <a:rPr lang="en-US" sz="2200" b="1" dirty="0" smtClean="0">
                <a:latin typeface="Perpetua" panose="02020502060401020303" pitchFamily="18" charset="0"/>
              </a:rPr>
              <a:t>Johnathan Przymus</a:t>
            </a:r>
          </a:p>
          <a:p>
            <a:pPr algn="ctr"/>
            <a:r>
              <a:rPr lang="en-US" sz="2000" dirty="0" smtClean="0">
                <a:latin typeface="Perpetua" panose="02020502060401020303" pitchFamily="18" charset="0"/>
              </a:rPr>
              <a:t>Welding- High School Student</a:t>
            </a:r>
            <a:endParaRPr lang="en-US" sz="2000" dirty="0">
              <a:latin typeface="Perpetua" panose="02020502060401020303" pitchFamily="18" charset="0"/>
            </a:endParaRPr>
          </a:p>
        </p:txBody>
      </p:sp>
      <p:sp>
        <p:nvSpPr>
          <p:cNvPr id="13" name="TextBox 12"/>
          <p:cNvSpPr txBox="1"/>
          <p:nvPr/>
        </p:nvSpPr>
        <p:spPr>
          <a:xfrm>
            <a:off x="8094702" y="3030616"/>
            <a:ext cx="2777384" cy="738664"/>
          </a:xfrm>
          <a:prstGeom prst="rect">
            <a:avLst/>
          </a:prstGeom>
          <a:noFill/>
        </p:spPr>
        <p:txBody>
          <a:bodyPr wrap="square" rtlCol="0">
            <a:spAutoFit/>
          </a:bodyPr>
          <a:lstStyle/>
          <a:p>
            <a:pPr algn="ctr"/>
            <a:r>
              <a:rPr lang="en-US" sz="2200" b="1" dirty="0" smtClean="0">
                <a:latin typeface="Perpetua" panose="02020502060401020303" pitchFamily="18" charset="0"/>
              </a:rPr>
              <a:t>Cynthia Dirckx</a:t>
            </a:r>
          </a:p>
          <a:p>
            <a:pPr algn="ctr"/>
            <a:r>
              <a:rPr lang="en-US" sz="2000" dirty="0" smtClean="0">
                <a:latin typeface="Perpetua" panose="02020502060401020303" pitchFamily="18" charset="0"/>
              </a:rPr>
              <a:t>CNA – Adult Student</a:t>
            </a:r>
            <a:endParaRPr lang="en-US" sz="2000" dirty="0">
              <a:latin typeface="Perpetua" panose="02020502060401020303" pitchFamily="18" charset="0"/>
            </a:endParaRPr>
          </a:p>
        </p:txBody>
      </p:sp>
      <p:sp>
        <p:nvSpPr>
          <p:cNvPr id="14" name="TextBox 13"/>
          <p:cNvSpPr txBox="1"/>
          <p:nvPr/>
        </p:nvSpPr>
        <p:spPr>
          <a:xfrm>
            <a:off x="4289614" y="3024409"/>
            <a:ext cx="2939753" cy="738664"/>
          </a:xfrm>
          <a:prstGeom prst="rect">
            <a:avLst/>
          </a:prstGeom>
          <a:noFill/>
        </p:spPr>
        <p:txBody>
          <a:bodyPr wrap="square" rtlCol="0">
            <a:spAutoFit/>
          </a:bodyPr>
          <a:lstStyle/>
          <a:p>
            <a:pPr algn="ctr"/>
            <a:r>
              <a:rPr lang="en-US" sz="2200" b="1" dirty="0" smtClean="0">
                <a:latin typeface="Perpetua" panose="02020502060401020303" pitchFamily="18" charset="0"/>
              </a:rPr>
              <a:t>Noe Verdin</a:t>
            </a:r>
          </a:p>
          <a:p>
            <a:pPr algn="ctr"/>
            <a:r>
              <a:rPr lang="en-US" sz="2000" dirty="0" smtClean="0">
                <a:latin typeface="Perpetua" panose="02020502060401020303" pitchFamily="18" charset="0"/>
              </a:rPr>
              <a:t>Welding- Adult Student</a:t>
            </a:r>
            <a:endParaRPr lang="en-US" sz="2000" dirty="0">
              <a:latin typeface="Perpetua" panose="02020502060401020303" pitchFamily="18" charset="0"/>
            </a:endParaRPr>
          </a:p>
        </p:txBody>
      </p:sp>
      <p:sp>
        <p:nvSpPr>
          <p:cNvPr id="17" name="TextBox 16"/>
          <p:cNvSpPr txBox="1"/>
          <p:nvPr/>
        </p:nvSpPr>
        <p:spPr>
          <a:xfrm>
            <a:off x="1873541" y="6198047"/>
            <a:ext cx="8227588" cy="461665"/>
          </a:xfrm>
          <a:prstGeom prst="rect">
            <a:avLst/>
          </a:prstGeom>
          <a:noFill/>
        </p:spPr>
        <p:txBody>
          <a:bodyPr wrap="square" rtlCol="0">
            <a:spAutoFit/>
          </a:bodyPr>
          <a:lstStyle/>
          <a:p>
            <a:r>
              <a:rPr lang="en-US" sz="2400" i="1" dirty="0" smtClean="0">
                <a:latin typeface="Perpetua" panose="02020502060401020303" pitchFamily="18" charset="0"/>
              </a:rPr>
              <a:t>Full video can be viewed on the ABE website at http</a:t>
            </a:r>
            <a:r>
              <a:rPr lang="en-US" sz="2400" i="1" dirty="0">
                <a:latin typeface="Perpetua" panose="02020502060401020303" pitchFamily="18" charset="0"/>
              </a:rPr>
              <a:t>://www.southwestabe.org/</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8233" y="913546"/>
            <a:ext cx="2247900" cy="1733550"/>
          </a:xfrm>
          <a:prstGeom prst="rect">
            <a:avLst/>
          </a:prstGeom>
        </p:spPr>
      </p:pic>
    </p:spTree>
    <p:extLst>
      <p:ext uri="{BB962C8B-B14F-4D97-AF65-F5344CB8AC3E}">
        <p14:creationId xmlns:p14="http://schemas.microsoft.com/office/powerpoint/2010/main" val="29328907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Title 1"/>
          <p:cNvSpPr txBox="1">
            <a:spLocks/>
          </p:cNvSpPr>
          <p:nvPr/>
        </p:nvSpPr>
        <p:spPr>
          <a:xfrm>
            <a:off x="147029" y="136736"/>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620" y="2137196"/>
            <a:ext cx="4048125" cy="2686050"/>
          </a:xfrm>
          <a:prstGeom prst="rect">
            <a:avLst/>
          </a:prstGeom>
        </p:spPr>
      </p:pic>
      <p:sp>
        <p:nvSpPr>
          <p:cNvPr id="57" name="TextBox 56"/>
          <p:cNvSpPr txBox="1"/>
          <p:nvPr/>
        </p:nvSpPr>
        <p:spPr>
          <a:xfrm>
            <a:off x="738408" y="1981636"/>
            <a:ext cx="8636327" cy="3970318"/>
          </a:xfrm>
          <a:prstGeom prst="rect">
            <a:avLst/>
          </a:prstGeom>
          <a:noFill/>
        </p:spPr>
        <p:txBody>
          <a:bodyPr wrap="square" rtlCol="0">
            <a:spAutoFit/>
          </a:bodyPr>
          <a:lstStyle/>
          <a:p>
            <a:r>
              <a:rPr lang="en-US" sz="3200" b="1" dirty="0" smtClean="0">
                <a:latin typeface="Perpetua" panose="02020502060401020303" pitchFamily="18" charset="0"/>
              </a:rPr>
              <a:t>Employers: </a:t>
            </a:r>
          </a:p>
          <a:p>
            <a:r>
              <a:rPr lang="en-US" sz="2800" i="1" dirty="0" smtClean="0">
                <a:latin typeface="Perpetua" panose="02020502060401020303" pitchFamily="18" charset="0"/>
              </a:rPr>
              <a:t>Heritage Pointe Senior Living </a:t>
            </a:r>
            <a:r>
              <a:rPr lang="en-US" sz="2800" dirty="0" smtClean="0">
                <a:latin typeface="Perpetua" panose="02020502060401020303" pitchFamily="18" charset="0"/>
              </a:rPr>
              <a:t>– Marshall, MN</a:t>
            </a:r>
          </a:p>
          <a:p>
            <a:r>
              <a:rPr lang="en-US" sz="2800" i="1" dirty="0" smtClean="0">
                <a:latin typeface="Perpetua" panose="02020502060401020303" pitchFamily="18" charset="0"/>
              </a:rPr>
              <a:t>Prairie Home Hospice &amp; Community Care </a:t>
            </a:r>
            <a:r>
              <a:rPr lang="en-US" sz="2800" dirty="0" smtClean="0">
                <a:latin typeface="Perpetua" panose="02020502060401020303" pitchFamily="18" charset="0"/>
              </a:rPr>
              <a:t>– Marshall,  MN</a:t>
            </a:r>
          </a:p>
          <a:p>
            <a:r>
              <a:rPr lang="en-US" sz="2800" i="1" dirty="0" smtClean="0">
                <a:latin typeface="Perpetua" panose="02020502060401020303" pitchFamily="18" charset="0"/>
              </a:rPr>
              <a:t>Minneota Manor </a:t>
            </a:r>
            <a:r>
              <a:rPr lang="en-US" sz="2800" dirty="0" smtClean="0">
                <a:latin typeface="Perpetua" panose="02020502060401020303" pitchFamily="18" charset="0"/>
              </a:rPr>
              <a:t>– Minneota, MN</a:t>
            </a:r>
          </a:p>
          <a:p>
            <a:r>
              <a:rPr lang="en-US" sz="2800" i="1" dirty="0" smtClean="0">
                <a:latin typeface="Perpetua" panose="02020502060401020303" pitchFamily="18" charset="0"/>
              </a:rPr>
              <a:t>Prairie View Homecare Center </a:t>
            </a:r>
            <a:r>
              <a:rPr lang="en-US" sz="2800" dirty="0" smtClean="0">
                <a:latin typeface="Perpetua" panose="02020502060401020303" pitchFamily="18" charset="0"/>
              </a:rPr>
              <a:t>– Tracy, MN</a:t>
            </a:r>
          </a:p>
          <a:p>
            <a:r>
              <a:rPr lang="en-US" sz="2800" i="1" dirty="0" smtClean="0">
                <a:latin typeface="Perpetua" panose="02020502060401020303" pitchFamily="18" charset="0"/>
              </a:rPr>
              <a:t>Colonial Manor </a:t>
            </a:r>
            <a:r>
              <a:rPr lang="en-US" sz="2800" dirty="0" smtClean="0">
                <a:latin typeface="Perpetua" panose="02020502060401020303" pitchFamily="18" charset="0"/>
              </a:rPr>
              <a:t>– Balaton, MN</a:t>
            </a:r>
          </a:p>
          <a:p>
            <a:r>
              <a:rPr lang="en-US" sz="2800" i="1" dirty="0" smtClean="0">
                <a:latin typeface="Perpetua" panose="02020502060401020303" pitchFamily="18" charset="0"/>
              </a:rPr>
              <a:t>Avera – </a:t>
            </a:r>
            <a:r>
              <a:rPr lang="en-US" sz="2800" dirty="0" smtClean="0">
                <a:latin typeface="Perpetua" panose="02020502060401020303" pitchFamily="18" charset="0"/>
              </a:rPr>
              <a:t>Marshall, MN</a:t>
            </a:r>
          </a:p>
          <a:p>
            <a:r>
              <a:rPr lang="en-US" sz="2800" i="1" dirty="0">
                <a:latin typeface="Perpetua" panose="02020502060401020303" pitchFamily="18" charset="0"/>
              </a:rPr>
              <a:t>Boulder Creek and Stepping Stone Home Health </a:t>
            </a:r>
            <a:r>
              <a:rPr lang="en-US" sz="2800" i="1" dirty="0" smtClean="0">
                <a:latin typeface="Perpetua" panose="02020502060401020303" pitchFamily="18" charset="0"/>
              </a:rPr>
              <a:t>Care – </a:t>
            </a:r>
            <a:r>
              <a:rPr lang="en-US" sz="2800" dirty="0" smtClean="0">
                <a:latin typeface="Perpetua" panose="02020502060401020303" pitchFamily="18" charset="0"/>
              </a:rPr>
              <a:t>Marshall, MN</a:t>
            </a:r>
          </a:p>
          <a:p>
            <a:endParaRPr lang="en-US" sz="2400" dirty="0" smtClean="0">
              <a:latin typeface="Perpetua" panose="02020502060401020303" pitchFamily="18" charset="0"/>
            </a:endParaRPr>
          </a:p>
        </p:txBody>
      </p:sp>
      <p:sp>
        <p:nvSpPr>
          <p:cNvPr id="59" name="TextBox 58"/>
          <p:cNvSpPr txBox="1"/>
          <p:nvPr/>
        </p:nvSpPr>
        <p:spPr>
          <a:xfrm>
            <a:off x="5759865" y="789992"/>
            <a:ext cx="5682952" cy="523220"/>
          </a:xfrm>
          <a:prstGeom prst="rect">
            <a:avLst/>
          </a:prstGeom>
          <a:solidFill>
            <a:srgbClr val="FFFF00"/>
          </a:solidFill>
          <a:ln w="38100">
            <a:solidFill>
              <a:schemeClr val="tx1"/>
            </a:solidFill>
          </a:ln>
        </p:spPr>
        <p:txBody>
          <a:bodyPr wrap="square" rtlCol="0">
            <a:spAutoFit/>
          </a:bodyPr>
          <a:lstStyle/>
          <a:p>
            <a:r>
              <a:rPr lang="en-US" sz="2800" b="1" i="1" dirty="0" smtClean="0">
                <a:latin typeface="Papyrus" panose="03070502060502030205" pitchFamily="66" charset="0"/>
              </a:rPr>
              <a:t>More ingredients jump into the mix!</a:t>
            </a:r>
            <a:endParaRPr lang="en-US" sz="2800" b="1" i="1" dirty="0">
              <a:latin typeface="Papyrus" panose="03070502060502030205" pitchFamily="66" charset="0"/>
            </a:endParaRPr>
          </a:p>
        </p:txBody>
      </p:sp>
    </p:spTree>
    <p:extLst>
      <p:ext uri="{BB962C8B-B14F-4D97-AF65-F5344CB8AC3E}">
        <p14:creationId xmlns:p14="http://schemas.microsoft.com/office/powerpoint/2010/main" val="30731007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147029" y="136736"/>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sp>
        <p:nvSpPr>
          <p:cNvPr id="2" name="Rectangle 1"/>
          <p:cNvSpPr/>
          <p:nvPr/>
        </p:nvSpPr>
        <p:spPr>
          <a:xfrm>
            <a:off x="555475" y="1558731"/>
            <a:ext cx="8349241" cy="1815882"/>
          </a:xfrm>
          <a:prstGeom prst="rect">
            <a:avLst/>
          </a:prstGeom>
        </p:spPr>
        <p:txBody>
          <a:bodyPr wrap="square">
            <a:spAutoFit/>
          </a:bodyPr>
          <a:lstStyle/>
          <a:p>
            <a:r>
              <a:rPr lang="en-US" sz="2800" b="1" i="1" dirty="0">
                <a:latin typeface="Perpetua" panose="02020502060401020303" pitchFamily="18" charset="0"/>
              </a:rPr>
              <a:t>Avera</a:t>
            </a:r>
            <a:r>
              <a:rPr lang="en-US" sz="2800" b="1" dirty="0">
                <a:latin typeface="Perpetua" panose="02020502060401020303" pitchFamily="18" charset="0"/>
              </a:rPr>
              <a:t>, </a:t>
            </a:r>
            <a:r>
              <a:rPr lang="en-US" sz="2800" b="1" i="1" dirty="0">
                <a:latin typeface="Perpetua" panose="02020502060401020303" pitchFamily="18" charset="0"/>
              </a:rPr>
              <a:t>Boulder Creek </a:t>
            </a:r>
            <a:r>
              <a:rPr lang="en-US" sz="2800" b="1" dirty="0">
                <a:latin typeface="Perpetua" panose="02020502060401020303" pitchFamily="18" charset="0"/>
              </a:rPr>
              <a:t>and </a:t>
            </a:r>
            <a:r>
              <a:rPr lang="en-US" sz="2800" b="1" i="1" dirty="0">
                <a:latin typeface="Perpetua" panose="02020502060401020303" pitchFamily="18" charset="0"/>
              </a:rPr>
              <a:t>Stepping Stone Home Health Care</a:t>
            </a:r>
            <a:r>
              <a:rPr lang="en-US" sz="2800" b="1" dirty="0">
                <a:latin typeface="Perpetua" panose="02020502060401020303" pitchFamily="18" charset="0"/>
              </a:rPr>
              <a:t>’s role in collaborating with ABE came out of a need for qualified staff to care for the seniors in our assisted living and memory care facilities.  </a:t>
            </a:r>
          </a:p>
        </p:txBody>
      </p:sp>
      <p:sp>
        <p:nvSpPr>
          <p:cNvPr id="17" name="Title 1"/>
          <p:cNvSpPr txBox="1">
            <a:spLocks/>
          </p:cNvSpPr>
          <p:nvPr/>
        </p:nvSpPr>
        <p:spPr>
          <a:xfrm>
            <a:off x="147029" y="136736"/>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pic>
        <p:nvPicPr>
          <p:cNvPr id="18" name="Picture 2" descr="Tammy Gustafson"/>
          <p:cNvPicPr>
            <a:picLocks noChangeAspect="1" noChangeArrowheads="1"/>
          </p:cNvPicPr>
          <p:nvPr/>
        </p:nvPicPr>
        <p:blipFill>
          <a:blip r:embed="rId3" cstate="print">
            <a:extLst>
              <a:ext uri="{28A0092B-C50C-407E-A947-70E740481C1C}">
                <a14:useLocalDpi xmlns:a14="http://schemas.microsoft.com/office/drawing/2010/main" val="0"/>
              </a:ext>
            </a:extLst>
          </a:blip>
          <a:srcRect l="20329"/>
          <a:stretch>
            <a:fillRect/>
          </a:stretch>
        </p:blipFill>
        <p:spPr bwMode="auto">
          <a:xfrm rot="5400000">
            <a:off x="6842359" y="3900703"/>
            <a:ext cx="1645760" cy="1551083"/>
          </a:xfrm>
          <a:prstGeom prst="rect">
            <a:avLst/>
          </a:prstGeom>
          <a:noFill/>
          <a:ln w="38100">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3" descr="Jackie Esping smiling"/>
          <p:cNvPicPr>
            <a:picLocks noChangeAspect="1" noChangeArrowheads="1"/>
          </p:cNvPicPr>
          <p:nvPr/>
        </p:nvPicPr>
        <p:blipFill>
          <a:blip r:embed="rId4" cstate="print">
            <a:extLst>
              <a:ext uri="{28A0092B-C50C-407E-A947-70E740481C1C}">
                <a14:useLocalDpi xmlns:a14="http://schemas.microsoft.com/office/drawing/2010/main" val="0"/>
              </a:ext>
            </a:extLst>
          </a:blip>
          <a:srcRect l="17344"/>
          <a:stretch>
            <a:fillRect/>
          </a:stretch>
        </p:blipFill>
        <p:spPr bwMode="auto">
          <a:xfrm rot="5400000">
            <a:off x="1438429" y="3929705"/>
            <a:ext cx="1642716" cy="1490035"/>
          </a:xfrm>
          <a:prstGeom prst="rect">
            <a:avLst/>
          </a:prstGeom>
          <a:noFill/>
          <a:ln w="38100">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 Box 3"/>
          <p:cNvSpPr txBox="1">
            <a:spLocks noChangeArrowheads="1"/>
          </p:cNvSpPr>
          <p:nvPr/>
        </p:nvSpPr>
        <p:spPr bwMode="auto">
          <a:xfrm>
            <a:off x="1451965" y="5567475"/>
            <a:ext cx="4273717" cy="756259"/>
          </a:xfrm>
          <a:prstGeom prst="rect">
            <a:avLst/>
          </a:prstGeom>
          <a:noFill/>
          <a:ln w="9525" algn="ctr">
            <a:no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0000"/>
                </a:solidFill>
                <a:effectLst/>
                <a:latin typeface="Perpetua" panose="02020502060401020303" pitchFamily="18" charset="0"/>
              </a:rPr>
              <a:t>Jackie Esping, </a:t>
            </a:r>
            <a:r>
              <a:rPr kumimoji="0" lang="en-US" altLang="en-US" b="0" i="0" u="none" strike="noStrike" cap="none" normalizeH="0" baseline="0" dirty="0" smtClean="0">
                <a:ln>
                  <a:noFill/>
                </a:ln>
                <a:solidFill>
                  <a:srgbClr val="000000"/>
                </a:solidFill>
                <a:effectLst/>
                <a:latin typeface="Perpetua" panose="02020502060401020303" pitchFamily="18" charset="0"/>
              </a:rPr>
              <a:t>Nursing Supervisor</a:t>
            </a:r>
          </a:p>
          <a:p>
            <a:pPr eaLnBrk="0" fontAlgn="base" hangingPunct="0">
              <a:spcBef>
                <a:spcPct val="0"/>
              </a:spcBef>
              <a:spcAft>
                <a:spcPct val="0"/>
              </a:spcAft>
            </a:pPr>
            <a:r>
              <a:rPr lang="en-US" dirty="0" smtClean="0">
                <a:latin typeface="Perpetua" panose="02020502060401020303" pitchFamily="18" charset="0"/>
              </a:rPr>
              <a:t>Avera Marshall Morningside Heights Care Center</a:t>
            </a:r>
            <a:endParaRPr kumimoji="0" lang="en-US" altLang="en-US" b="0" i="0" u="none" strike="noStrike" cap="none" normalizeH="0" baseline="0" dirty="0" smtClean="0">
              <a:ln>
                <a:noFill/>
              </a:ln>
              <a:solidFill>
                <a:srgbClr val="000000"/>
              </a:solidFill>
              <a:effectLst/>
              <a:latin typeface="Perpetua" panose="02020502060401020303" pitchFamily="18" charset="0"/>
            </a:endParaRPr>
          </a:p>
          <a:p>
            <a:r>
              <a:rPr lang="en-US" b="1" dirty="0" smtClean="0">
                <a:latin typeface="Perpetua" panose="02020502060401020303" pitchFamily="18" charset="0"/>
                <a:hlinkClick r:id="rId5"/>
              </a:rPr>
              <a:t>jackie.esping@avera.org</a:t>
            </a:r>
            <a:endParaRPr lang="en-US" dirty="0"/>
          </a:p>
          <a:p>
            <a:endParaRPr lang="en-US" dirty="0"/>
          </a:p>
          <a:p>
            <a:endParaRPr lang="en-US" dirty="0"/>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5364" y="1140649"/>
            <a:ext cx="3315766" cy="2335894"/>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9878" y="4827119"/>
            <a:ext cx="2244733" cy="517305"/>
          </a:xfrm>
          <a:prstGeom prst="rect">
            <a:avLst/>
          </a:prstGeom>
          <a:ln w="19050">
            <a:solidFill>
              <a:schemeClr val="tx1"/>
            </a:solidFill>
          </a:ln>
        </p:spPr>
      </p:pic>
      <p:pic>
        <p:nvPicPr>
          <p:cNvPr id="22" name="Picture 2"/>
          <p:cNvPicPr>
            <a:picLocks noChangeAspect="1" noChangeArrowheads="1"/>
          </p:cNvPicPr>
          <p:nvPr/>
        </p:nvPicPr>
        <p:blipFill>
          <a:blip r:embed="rId8" cstate="print"/>
          <a:srcRect/>
          <a:stretch>
            <a:fillRect/>
          </a:stretch>
        </p:blipFill>
        <p:spPr bwMode="auto">
          <a:xfrm>
            <a:off x="8599879" y="3996197"/>
            <a:ext cx="2244733" cy="694798"/>
          </a:xfrm>
          <a:prstGeom prst="rect">
            <a:avLst/>
          </a:prstGeom>
          <a:noFill/>
          <a:ln w="9525">
            <a:noFill/>
            <a:miter lim="800000"/>
            <a:headEnd/>
            <a:tailEnd/>
          </a:ln>
        </p:spPr>
      </p:pic>
      <p:pic>
        <p:nvPicPr>
          <p:cNvPr id="23" name="Picture 3"/>
          <p:cNvPicPr>
            <a:picLocks noChangeAspect="1" noChangeArrowheads="1"/>
          </p:cNvPicPr>
          <p:nvPr/>
        </p:nvPicPr>
        <p:blipFill>
          <a:blip r:embed="rId9" cstate="print"/>
          <a:srcRect/>
          <a:stretch>
            <a:fillRect/>
          </a:stretch>
        </p:blipFill>
        <p:spPr bwMode="auto">
          <a:xfrm>
            <a:off x="3165540" y="4410598"/>
            <a:ext cx="1912651" cy="531292"/>
          </a:xfrm>
          <a:prstGeom prst="rect">
            <a:avLst/>
          </a:prstGeom>
          <a:noFill/>
          <a:ln w="9525">
            <a:noFill/>
            <a:miter lim="800000"/>
            <a:headEnd/>
            <a:tailEnd/>
          </a:ln>
        </p:spPr>
      </p:pic>
      <p:sp>
        <p:nvSpPr>
          <p:cNvPr id="24" name="Text Box 3"/>
          <p:cNvSpPr txBox="1">
            <a:spLocks noChangeArrowheads="1"/>
          </p:cNvSpPr>
          <p:nvPr/>
        </p:nvSpPr>
        <p:spPr bwMode="auto">
          <a:xfrm>
            <a:off x="6734283" y="5567475"/>
            <a:ext cx="4042161" cy="1152051"/>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smtClean="0">
                <a:solidFill>
                  <a:srgbClr val="000000"/>
                </a:solidFill>
                <a:latin typeface="Perpetua" panose="02020502060401020303" pitchFamily="18" charset="0"/>
              </a:rPr>
              <a:t>  </a:t>
            </a:r>
            <a:r>
              <a:rPr kumimoji="0" lang="en-US" altLang="en-US" b="1" i="0" u="none" strike="noStrike" cap="none" normalizeH="0" baseline="0" dirty="0" smtClean="0">
                <a:ln>
                  <a:noFill/>
                </a:ln>
                <a:solidFill>
                  <a:srgbClr val="000000"/>
                </a:solidFill>
                <a:effectLst/>
                <a:latin typeface="Perpetua" panose="02020502060401020303" pitchFamily="18" charset="0"/>
              </a:rPr>
              <a:t>Tammy Gustafson</a:t>
            </a:r>
            <a:r>
              <a:rPr kumimoji="0" lang="en-US" altLang="en-US" b="0" i="0" u="none" strike="noStrike" cap="none" normalizeH="0" baseline="0" dirty="0" smtClean="0">
                <a:ln>
                  <a:noFill/>
                </a:ln>
                <a:solidFill>
                  <a:srgbClr val="000000"/>
                </a:solidFill>
                <a:effectLst/>
                <a:latin typeface="Perpetua" panose="02020502060401020303" pitchFamily="18" charset="0"/>
              </a:rPr>
              <a:t>, RN   </a:t>
            </a:r>
          </a:p>
          <a:p>
            <a:pPr marL="0" marR="0" lvl="0" indent="0" algn="l" defTabSz="914400" rtl="0" eaLnBrk="0" fontAlgn="base" latinLnBrk="0" hangingPunct="0">
              <a:spcBef>
                <a:spcPct val="0"/>
              </a:spcBef>
              <a:spcAft>
                <a:spcPct val="0"/>
              </a:spcAft>
              <a:buClrTx/>
              <a:buSzTx/>
              <a:buFontTx/>
              <a:buNone/>
              <a:tabLst/>
            </a:pPr>
            <a:r>
              <a:rPr lang="en-US" altLang="en-US" dirty="0" smtClean="0">
                <a:solidFill>
                  <a:srgbClr val="000000"/>
                </a:solidFill>
                <a:latin typeface="Perpetua" panose="02020502060401020303" pitchFamily="18" charset="0"/>
              </a:rPr>
              <a:t>  </a:t>
            </a:r>
            <a:r>
              <a:rPr kumimoji="0" lang="en-US" altLang="en-US" b="0" i="0" u="none" strike="noStrike" cap="none" normalizeH="0" baseline="0" dirty="0" smtClean="0">
                <a:ln>
                  <a:noFill/>
                </a:ln>
                <a:solidFill>
                  <a:srgbClr val="000000"/>
                </a:solidFill>
                <a:effectLst/>
                <a:latin typeface="Perpetua" panose="02020502060401020303" pitchFamily="18" charset="0"/>
              </a:rPr>
              <a:t>Administrator</a:t>
            </a:r>
          </a:p>
          <a:p>
            <a:pPr eaLnBrk="0" fontAlgn="base" hangingPunct="0">
              <a:spcBef>
                <a:spcPct val="0"/>
              </a:spcBef>
              <a:spcAft>
                <a:spcPct val="0"/>
              </a:spcAft>
            </a:pPr>
            <a:r>
              <a:rPr lang="en-US" dirty="0" smtClean="0">
                <a:latin typeface="Perpetua" panose="02020502060401020303" pitchFamily="18" charset="0"/>
              </a:rPr>
              <a:t>  Boulder </a:t>
            </a:r>
            <a:r>
              <a:rPr lang="en-US" dirty="0">
                <a:latin typeface="Perpetua" panose="02020502060401020303" pitchFamily="18" charset="0"/>
              </a:rPr>
              <a:t>Creek Assisted Living-Memory Care </a:t>
            </a:r>
            <a:endParaRPr kumimoji="0" lang="en-US" altLang="en-US" b="0" i="0" u="none" strike="noStrike" cap="none" normalizeH="0" baseline="0" dirty="0" smtClean="0">
              <a:ln>
                <a:noFill/>
              </a:ln>
              <a:solidFill>
                <a:srgbClr val="000000"/>
              </a:solidFill>
              <a:effectLst/>
              <a:latin typeface="Perpetua" panose="02020502060401020303" pitchFamily="18" charset="0"/>
            </a:endParaRPr>
          </a:p>
          <a:p>
            <a:r>
              <a:rPr lang="en-US" b="1" dirty="0" smtClean="0">
                <a:latin typeface="Garamond" pitchFamily="18" charset="0"/>
              </a:rPr>
              <a:t>  </a:t>
            </a:r>
            <a:r>
              <a:rPr lang="en-US" b="1" dirty="0" smtClean="0">
                <a:latin typeface="Perpetua" panose="02020502060401020303" pitchFamily="18" charset="0"/>
                <a:hlinkClick r:id="rId10"/>
              </a:rPr>
              <a:t>tammy@boulderestates.org</a:t>
            </a:r>
            <a:endParaRPr lang="en-US" b="1" dirty="0" smtClean="0">
              <a:latin typeface="Garamond" pitchFamily="18" charset="0"/>
            </a:endParaRPr>
          </a:p>
        </p:txBody>
      </p:sp>
      <p:sp>
        <p:nvSpPr>
          <p:cNvPr id="27" name="TextBox 26"/>
          <p:cNvSpPr txBox="1"/>
          <p:nvPr/>
        </p:nvSpPr>
        <p:spPr>
          <a:xfrm>
            <a:off x="5982056" y="534315"/>
            <a:ext cx="5682952" cy="523220"/>
          </a:xfrm>
          <a:prstGeom prst="rect">
            <a:avLst/>
          </a:prstGeom>
          <a:solidFill>
            <a:srgbClr val="FFFF00"/>
          </a:solidFill>
          <a:ln w="38100">
            <a:solidFill>
              <a:schemeClr val="tx1"/>
            </a:solidFill>
          </a:ln>
        </p:spPr>
        <p:txBody>
          <a:bodyPr wrap="square" rtlCol="0">
            <a:spAutoFit/>
          </a:bodyPr>
          <a:lstStyle/>
          <a:p>
            <a:r>
              <a:rPr lang="en-US" sz="2800" b="1" i="1" dirty="0" smtClean="0">
                <a:latin typeface="Papyrus" panose="03070502060502030205" pitchFamily="66" charset="0"/>
              </a:rPr>
              <a:t>More ingredients jump into the mix!</a:t>
            </a:r>
            <a:endParaRPr lang="en-US" sz="2800" b="1" i="1" dirty="0">
              <a:latin typeface="Papyrus" panose="03070502060502030205" pitchFamily="66" charset="0"/>
            </a:endParaRPr>
          </a:p>
        </p:txBody>
      </p:sp>
    </p:spTree>
    <p:extLst>
      <p:ext uri="{BB962C8B-B14F-4D97-AF65-F5344CB8AC3E}">
        <p14:creationId xmlns:p14="http://schemas.microsoft.com/office/powerpoint/2010/main" val="3436960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147029" y="136736"/>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sp>
        <p:nvSpPr>
          <p:cNvPr id="14" name="Rectangle 13"/>
          <p:cNvSpPr/>
          <p:nvPr/>
        </p:nvSpPr>
        <p:spPr>
          <a:xfrm>
            <a:off x="376015" y="1664644"/>
            <a:ext cx="11220627" cy="41771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latin typeface="Perpetua" panose="02020502060401020303" pitchFamily="18" charset="0"/>
            </a:endParaRPr>
          </a:p>
          <a:p>
            <a:endParaRPr lang="en-US" sz="2200" b="1" dirty="0" smtClean="0">
              <a:solidFill>
                <a:schemeClr val="tx1"/>
              </a:solidFill>
              <a:latin typeface="Perpetua" panose="02020502060401020303" pitchFamily="18" charset="0"/>
            </a:endParaRPr>
          </a:p>
          <a:p>
            <a:r>
              <a:rPr lang="en-US" sz="2400" b="1" dirty="0" smtClean="0">
                <a:solidFill>
                  <a:schemeClr val="tx1"/>
                </a:solidFill>
                <a:latin typeface="Perpetua" panose="02020502060401020303" pitchFamily="18" charset="0"/>
              </a:rPr>
              <a:t>Problem</a:t>
            </a:r>
            <a:r>
              <a:rPr lang="en-US" sz="2200" b="1" dirty="0" smtClean="0">
                <a:ln>
                  <a:solidFill>
                    <a:sysClr val="windowText" lastClr="000000"/>
                  </a:solidFill>
                </a:ln>
                <a:solidFill>
                  <a:srgbClr val="0066FF"/>
                </a:solidFill>
                <a:latin typeface="Perpetua" panose="02020502060401020303" pitchFamily="18" charset="0"/>
              </a:rPr>
              <a:t> </a:t>
            </a:r>
          </a:p>
          <a:p>
            <a:pPr marL="342900" lvl="0" indent="-342900">
              <a:buSzPct val="125000"/>
              <a:buFont typeface="Arial" panose="020B0604020202020204" pitchFamily="34" charset="0"/>
              <a:buChar char="•"/>
            </a:pPr>
            <a:r>
              <a:rPr lang="en-US" sz="2400" dirty="0" smtClean="0">
                <a:solidFill>
                  <a:schemeClr val="tx1"/>
                </a:solidFill>
                <a:latin typeface="Perpetua" panose="02020502060401020303" pitchFamily="18" charset="0"/>
              </a:rPr>
              <a:t>Low unemployment rate in the area  </a:t>
            </a:r>
          </a:p>
          <a:p>
            <a:pPr marL="342900" lvl="0" indent="-342900">
              <a:buSzPct val="125000"/>
              <a:buFont typeface="Arial" panose="020B0604020202020204" pitchFamily="34" charset="0"/>
              <a:buChar char="•"/>
            </a:pPr>
            <a:r>
              <a:rPr lang="en-US" sz="2400" dirty="0" smtClean="0">
                <a:solidFill>
                  <a:schemeClr val="tx1"/>
                </a:solidFill>
                <a:latin typeface="Perpetua" panose="02020502060401020303" pitchFamily="18" charset="0"/>
              </a:rPr>
              <a:t>Trained staff difficult to find</a:t>
            </a:r>
          </a:p>
          <a:p>
            <a:pPr marL="342900" lvl="0" indent="-342900">
              <a:buSzPct val="125000"/>
              <a:buFont typeface="Arial" panose="020B0604020202020204" pitchFamily="34" charset="0"/>
              <a:buChar char="•"/>
            </a:pPr>
            <a:r>
              <a:rPr lang="en-US" sz="2400" dirty="0" smtClean="0">
                <a:solidFill>
                  <a:schemeClr val="tx1"/>
                </a:solidFill>
                <a:latin typeface="Perpetua" panose="02020502060401020303" pitchFamily="18" charset="0"/>
              </a:rPr>
              <a:t>CNA training was very generic. Further training was needed to meet agency needs</a:t>
            </a:r>
          </a:p>
          <a:p>
            <a:pPr marL="342900" lvl="0" indent="-342900">
              <a:buSzPct val="125000"/>
              <a:buFont typeface="Arial" panose="020B0604020202020204" pitchFamily="34" charset="0"/>
              <a:buChar char="•"/>
            </a:pPr>
            <a:r>
              <a:rPr lang="en-US" sz="2400" dirty="0" smtClean="0">
                <a:solidFill>
                  <a:schemeClr val="tx1"/>
                </a:solidFill>
                <a:latin typeface="Perpetua" panose="02020502060401020303" pitchFamily="18" charset="0"/>
              </a:rPr>
              <a:t>A growing population of those with dementia needing specialized care   </a:t>
            </a:r>
          </a:p>
          <a:p>
            <a:endParaRPr lang="en-US" sz="2200" b="1" dirty="0" smtClean="0">
              <a:solidFill>
                <a:schemeClr val="tx1"/>
              </a:solidFill>
              <a:latin typeface="Perpetua" panose="02020502060401020303" pitchFamily="18" charset="0"/>
            </a:endParaRPr>
          </a:p>
          <a:p>
            <a:r>
              <a:rPr lang="en-US" sz="2400" b="1" dirty="0" smtClean="0">
                <a:solidFill>
                  <a:schemeClr val="tx1"/>
                </a:solidFill>
                <a:latin typeface="Perpetua" panose="02020502060401020303" pitchFamily="18" charset="0"/>
              </a:rPr>
              <a:t>Solution</a:t>
            </a:r>
            <a:endParaRPr lang="en-US" sz="2400" b="1" u="sng" dirty="0" smtClean="0">
              <a:ln>
                <a:solidFill>
                  <a:sysClr val="windowText" lastClr="000000"/>
                </a:solidFill>
              </a:ln>
              <a:solidFill>
                <a:srgbClr val="0066FF"/>
              </a:solidFill>
              <a:latin typeface="Perpetua" panose="02020502060401020303" pitchFamily="18" charset="0"/>
            </a:endParaRPr>
          </a:p>
          <a:p>
            <a:pPr marL="342900" lvl="0" indent="-342900">
              <a:buSzPct val="125000"/>
              <a:buFont typeface="Arial" panose="020B0604020202020204" pitchFamily="34" charset="0"/>
              <a:buChar char="•"/>
            </a:pPr>
            <a:r>
              <a:rPr lang="en-US" sz="2400" dirty="0" smtClean="0">
                <a:solidFill>
                  <a:schemeClr val="tx1"/>
                </a:solidFill>
                <a:latin typeface="Perpetua" panose="02020502060401020303" pitchFamily="18" charset="0"/>
              </a:rPr>
              <a:t>Students complete ABE-CNA course and feedback given to ABE on </a:t>
            </a:r>
          </a:p>
          <a:p>
            <a:pPr lvl="0">
              <a:buSzPct val="125000"/>
            </a:pPr>
            <a:r>
              <a:rPr lang="en-US" sz="2400" dirty="0" smtClean="0">
                <a:solidFill>
                  <a:schemeClr val="tx1"/>
                </a:solidFill>
                <a:latin typeface="Perpetua" panose="02020502060401020303" pitchFamily="18" charset="0"/>
              </a:rPr>
              <a:t>     aide’s performance and preparation for the job   </a:t>
            </a:r>
          </a:p>
          <a:p>
            <a:pPr marL="342900" lvl="0" indent="-342900">
              <a:buSzPct val="125000"/>
              <a:buFont typeface="Arial" panose="020B0604020202020204" pitchFamily="34" charset="0"/>
              <a:buChar char="•"/>
            </a:pPr>
            <a:r>
              <a:rPr lang="en-US" sz="2400" dirty="0" smtClean="0">
                <a:solidFill>
                  <a:schemeClr val="tx1"/>
                </a:solidFill>
                <a:latin typeface="Perpetua" panose="02020502060401020303" pitchFamily="18" charset="0"/>
              </a:rPr>
              <a:t>A class on the overview of dementia added to class time</a:t>
            </a:r>
          </a:p>
          <a:p>
            <a:pPr marL="342900" lvl="0" indent="-342900">
              <a:buSzPct val="125000"/>
              <a:buFont typeface="Arial" panose="020B0604020202020204" pitchFamily="34" charset="0"/>
              <a:buChar char="•"/>
            </a:pPr>
            <a:r>
              <a:rPr lang="en-US" sz="2400" dirty="0" smtClean="0">
                <a:solidFill>
                  <a:schemeClr val="tx1"/>
                </a:solidFill>
                <a:latin typeface="Perpetua" panose="02020502060401020303" pitchFamily="18" charset="0"/>
              </a:rPr>
              <a:t>A virtual dementia tour becomes part of the curriculum </a:t>
            </a:r>
          </a:p>
          <a:p>
            <a:pPr marL="342900" lvl="0" indent="-342900">
              <a:buSzPct val="125000"/>
              <a:buFont typeface="Arial" panose="020B0604020202020204" pitchFamily="34" charset="0"/>
              <a:buChar char="•"/>
            </a:pPr>
            <a:r>
              <a:rPr lang="en-US" sz="2400" dirty="0" smtClean="0">
                <a:solidFill>
                  <a:schemeClr val="tx1"/>
                </a:solidFill>
                <a:latin typeface="Perpetua" panose="02020502060401020303" pitchFamily="18" charset="0"/>
              </a:rPr>
              <a:t>Employers participate in employer panels</a:t>
            </a:r>
            <a:endParaRPr lang="en-US" sz="2400" dirty="0">
              <a:solidFill>
                <a:schemeClr val="tx1"/>
              </a:solidFill>
              <a:latin typeface="Perpetua" panose="02020502060401020303" pitchFamily="18" charset="0"/>
            </a:endParaRPr>
          </a:p>
        </p:txBody>
      </p:sp>
      <p:sp>
        <p:nvSpPr>
          <p:cNvPr id="3" name="Rectangle 2"/>
          <p:cNvSpPr/>
          <p:nvPr/>
        </p:nvSpPr>
        <p:spPr>
          <a:xfrm>
            <a:off x="5022077" y="465185"/>
            <a:ext cx="6412195" cy="1569660"/>
          </a:xfrm>
          <a:prstGeom prst="rect">
            <a:avLst/>
          </a:prstGeom>
          <a:solidFill>
            <a:schemeClr val="accent1">
              <a:lumMod val="60000"/>
              <a:lumOff val="40000"/>
            </a:schemeClr>
          </a:solidFill>
          <a:ln w="38100">
            <a:solidFill>
              <a:schemeClr val="tx1"/>
            </a:solidFill>
          </a:ln>
        </p:spPr>
        <p:txBody>
          <a:bodyPr wrap="square">
            <a:spAutoFit/>
          </a:bodyPr>
          <a:lstStyle/>
          <a:p>
            <a:r>
              <a:rPr lang="en-US" sz="3200" b="1" i="1" dirty="0">
                <a:latin typeface="Perpetua" panose="02020502060401020303" pitchFamily="18" charset="0"/>
              </a:rPr>
              <a:t>Goal: to employ qualified and educated certified nursing assistants with the added basic knowledge of dementia</a:t>
            </a:r>
          </a:p>
        </p:txBody>
      </p:sp>
      <p:pic>
        <p:nvPicPr>
          <p:cNvPr id="6" name="Picture 3"/>
          <p:cNvPicPr>
            <a:picLocks noChangeAspect="1" noChangeArrowheads="1"/>
          </p:cNvPicPr>
          <p:nvPr/>
        </p:nvPicPr>
        <p:blipFill>
          <a:blip r:embed="rId3" cstate="print"/>
          <a:srcRect/>
          <a:stretch>
            <a:fillRect/>
          </a:stretch>
        </p:blipFill>
        <p:spPr bwMode="auto">
          <a:xfrm>
            <a:off x="8931960" y="3873580"/>
            <a:ext cx="1912651" cy="53129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8765918" y="4462964"/>
            <a:ext cx="2244733" cy="694798"/>
          </a:xfrm>
          <a:prstGeom prst="rect">
            <a:avLst/>
          </a:prstGeom>
          <a:noFill/>
          <a:ln w="9525">
            <a:noFill/>
            <a:miter lim="800000"/>
            <a:headEnd/>
            <a:tailEnd/>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5918" y="5391180"/>
            <a:ext cx="2244733" cy="517305"/>
          </a:xfrm>
          <a:prstGeom prst="rect">
            <a:avLst/>
          </a:prstGeom>
          <a:ln w="19050">
            <a:solidFill>
              <a:schemeClr val="tx1"/>
            </a:solidFill>
          </a:ln>
        </p:spPr>
      </p:pic>
    </p:spTree>
    <p:extLst>
      <p:ext uri="{BB962C8B-B14F-4D97-AF65-F5344CB8AC3E}">
        <p14:creationId xmlns:p14="http://schemas.microsoft.com/office/powerpoint/2010/main" val="1237075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147029" y="136736"/>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pic>
        <p:nvPicPr>
          <p:cNvPr id="4098" name="Picture 2" descr="http://3.bp.blogspot.com/-ONuzEeczXHc/Uw93Suv0GeI/AAAAAAAAB8k/Ryv8SSZkHjI/s1600/Skin-in-the-G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703" y="784168"/>
            <a:ext cx="4587044" cy="343415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12607" y="1342310"/>
            <a:ext cx="6907096" cy="3887716"/>
          </a:xfrm>
          <a:prstGeom prst="rect">
            <a:avLst/>
          </a:prstGeom>
          <a:noFill/>
          <a:ln w="38100">
            <a:no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buSzPct val="125000"/>
            </a:pPr>
            <a:r>
              <a:rPr lang="en-US" sz="2400" i="1" dirty="0" smtClean="0">
                <a:latin typeface="Perpetua" panose="02020502060401020303" pitchFamily="18" charset="0"/>
              </a:rPr>
              <a:t>Stepping Stone Home Care Center </a:t>
            </a:r>
            <a:r>
              <a:rPr lang="en-US" sz="2400" dirty="0">
                <a:latin typeface="Perpetua" panose="02020502060401020303" pitchFamily="18" charset="0"/>
              </a:rPr>
              <a:t>has offered the assistance of Registered Nurses to aide in the teaching </a:t>
            </a:r>
            <a:r>
              <a:rPr lang="en-US" sz="2400" dirty="0" smtClean="0">
                <a:latin typeface="Perpetua" panose="02020502060401020303" pitchFamily="18" charset="0"/>
              </a:rPr>
              <a:t>process </a:t>
            </a:r>
            <a:endParaRPr lang="en-US" sz="2400" dirty="0">
              <a:latin typeface="Perpetua" panose="02020502060401020303" pitchFamily="18" charset="0"/>
            </a:endParaRPr>
          </a:p>
          <a:p>
            <a:pPr lvl="0">
              <a:buClr>
                <a:schemeClr val="tx1"/>
              </a:buClr>
              <a:buSzPct val="125000"/>
            </a:pPr>
            <a:r>
              <a:rPr lang="en-US" sz="2400" i="1" dirty="0" smtClean="0">
                <a:latin typeface="Perpetua" panose="02020502060401020303" pitchFamily="18" charset="0"/>
              </a:rPr>
              <a:t>Boulder Creek’s </a:t>
            </a:r>
            <a:r>
              <a:rPr lang="en-US" sz="2400" dirty="0">
                <a:latin typeface="Perpetua" panose="02020502060401020303" pitchFamily="18" charset="0"/>
              </a:rPr>
              <a:t>a</a:t>
            </a:r>
            <a:r>
              <a:rPr lang="en-US" sz="2400" dirty="0" smtClean="0">
                <a:latin typeface="Perpetua" panose="02020502060401020303" pitchFamily="18" charset="0"/>
              </a:rPr>
              <a:t>ctivity department</a:t>
            </a:r>
            <a:r>
              <a:rPr lang="en-US" sz="2400" dirty="0" smtClean="0">
                <a:ln>
                  <a:solidFill>
                    <a:sysClr val="windowText" lastClr="000000"/>
                  </a:solidFill>
                </a:ln>
                <a:solidFill>
                  <a:srgbClr val="FF0000"/>
                </a:solidFill>
                <a:latin typeface="Perpetua" panose="02020502060401020303" pitchFamily="18" charset="0"/>
              </a:rPr>
              <a:t> </a:t>
            </a:r>
            <a:r>
              <a:rPr lang="en-US" sz="2400" dirty="0" smtClean="0">
                <a:latin typeface="Perpetua" panose="02020502060401020303" pitchFamily="18" charset="0"/>
              </a:rPr>
              <a:t>has students </a:t>
            </a:r>
            <a:r>
              <a:rPr lang="en-US" sz="2400" dirty="0">
                <a:latin typeface="Perpetua" panose="02020502060401020303" pitchFamily="18" charset="0"/>
              </a:rPr>
              <a:t>assist with activities with dementia </a:t>
            </a:r>
            <a:r>
              <a:rPr lang="en-US" sz="2400" dirty="0" smtClean="0">
                <a:latin typeface="Perpetua" panose="02020502060401020303" pitchFamily="18" charset="0"/>
              </a:rPr>
              <a:t>clients </a:t>
            </a:r>
            <a:endParaRPr lang="en-US" sz="2400" dirty="0">
              <a:latin typeface="Perpetua" panose="02020502060401020303" pitchFamily="18" charset="0"/>
            </a:endParaRPr>
          </a:p>
          <a:p>
            <a:pPr lvl="0">
              <a:buClr>
                <a:schemeClr val="tx1"/>
              </a:buClr>
              <a:buSzPct val="125000"/>
            </a:pPr>
            <a:r>
              <a:rPr lang="en-US" sz="2400" i="1" dirty="0" smtClean="0">
                <a:latin typeface="Perpetua" panose="02020502060401020303" pitchFamily="18" charset="0"/>
              </a:rPr>
              <a:t>Stepping Stone </a:t>
            </a:r>
            <a:r>
              <a:rPr lang="en-US" sz="2400" dirty="0">
                <a:latin typeface="Perpetua" panose="02020502060401020303" pitchFamily="18" charset="0"/>
              </a:rPr>
              <a:t>has </a:t>
            </a:r>
            <a:r>
              <a:rPr lang="en-US" sz="2400" dirty="0" smtClean="0">
                <a:latin typeface="Perpetua" panose="02020502060401020303" pitchFamily="18" charset="0"/>
              </a:rPr>
              <a:t>given feedback </a:t>
            </a:r>
            <a:r>
              <a:rPr lang="en-US" sz="2400" dirty="0">
                <a:latin typeface="Perpetua" panose="02020502060401020303" pitchFamily="18" charset="0"/>
              </a:rPr>
              <a:t>on the new program, ‘Reading </a:t>
            </a:r>
            <a:r>
              <a:rPr lang="en-US" sz="2400" dirty="0" smtClean="0">
                <a:latin typeface="Perpetua" panose="02020502060401020303" pitchFamily="18" charset="0"/>
              </a:rPr>
              <a:t>Skills </a:t>
            </a:r>
            <a:r>
              <a:rPr lang="en-US" sz="2400" dirty="0">
                <a:latin typeface="Perpetua" panose="02020502060401020303" pitchFamily="18" charset="0"/>
              </a:rPr>
              <a:t>for Health Care </a:t>
            </a:r>
            <a:r>
              <a:rPr lang="en-US" sz="2400" dirty="0" smtClean="0">
                <a:latin typeface="Perpetua" panose="02020502060401020303" pitchFamily="18" charset="0"/>
              </a:rPr>
              <a:t>Workers’</a:t>
            </a:r>
            <a:endParaRPr lang="en-US" sz="2400" dirty="0">
              <a:latin typeface="Perpetua" panose="02020502060401020303" pitchFamily="18" charset="0"/>
            </a:endParaRPr>
          </a:p>
          <a:p>
            <a:pPr lvl="0">
              <a:buClr>
                <a:schemeClr val="tx1"/>
              </a:buClr>
              <a:buSzPct val="125000"/>
            </a:pPr>
            <a:r>
              <a:rPr lang="en-US" sz="2400" i="1" dirty="0" smtClean="0">
                <a:latin typeface="Perpetua" panose="02020502060401020303" pitchFamily="18" charset="0"/>
              </a:rPr>
              <a:t>Avera Marshall</a:t>
            </a:r>
            <a:r>
              <a:rPr lang="en-US" sz="2400" i="1" dirty="0" smtClean="0">
                <a:solidFill>
                  <a:srgbClr val="FF0000"/>
                </a:solidFill>
                <a:latin typeface="Perpetua" panose="02020502060401020303" pitchFamily="18" charset="0"/>
              </a:rPr>
              <a:t> </a:t>
            </a:r>
            <a:r>
              <a:rPr lang="en-US" sz="2400" dirty="0">
                <a:latin typeface="Perpetua" panose="02020502060401020303" pitchFamily="18" charset="0"/>
              </a:rPr>
              <a:t>has set up the virtual dementia </a:t>
            </a:r>
            <a:r>
              <a:rPr lang="en-US" sz="2400" dirty="0" smtClean="0">
                <a:latin typeface="Perpetua" panose="02020502060401020303" pitchFamily="18" charset="0"/>
              </a:rPr>
              <a:t>tour and has provided financial assistance for on-the-job training in its facility</a:t>
            </a:r>
            <a:endParaRPr lang="en-US" sz="2400" dirty="0">
              <a:latin typeface="Perpetua" panose="02020502060401020303" pitchFamily="18" charset="0"/>
            </a:endParaRPr>
          </a:p>
        </p:txBody>
      </p:sp>
      <p:sp>
        <p:nvSpPr>
          <p:cNvPr id="2" name="Rectangle 1"/>
          <p:cNvSpPr/>
          <p:nvPr/>
        </p:nvSpPr>
        <p:spPr>
          <a:xfrm>
            <a:off x="1432925" y="5003338"/>
            <a:ext cx="10189436" cy="1569660"/>
          </a:xfrm>
          <a:prstGeom prst="rect">
            <a:avLst/>
          </a:prstGeom>
          <a:solidFill>
            <a:schemeClr val="accent4">
              <a:lumMod val="60000"/>
              <a:lumOff val="40000"/>
            </a:schemeClr>
          </a:solidFill>
          <a:ln w="28575">
            <a:solidFill>
              <a:schemeClr val="tx1"/>
            </a:solidFill>
          </a:ln>
        </p:spPr>
        <p:txBody>
          <a:bodyPr wrap="square">
            <a:spAutoFit/>
          </a:bodyPr>
          <a:lstStyle/>
          <a:p>
            <a:pPr>
              <a:buClr>
                <a:schemeClr val="tx1"/>
              </a:buClr>
              <a:buSzPct val="125000"/>
              <a:buNone/>
            </a:pPr>
            <a:r>
              <a:rPr lang="en-US" sz="2400" b="1" dirty="0">
                <a:latin typeface="Perpetua" panose="02020502060401020303" pitchFamily="18" charset="0"/>
              </a:rPr>
              <a:t>Benefits </a:t>
            </a:r>
            <a:r>
              <a:rPr lang="en-US" sz="2400" b="1" dirty="0">
                <a:ln>
                  <a:solidFill>
                    <a:sysClr val="windowText" lastClr="000000"/>
                  </a:solidFill>
                </a:ln>
                <a:solidFill>
                  <a:srgbClr val="0066FF"/>
                </a:solidFill>
                <a:latin typeface="Perpetua" panose="02020502060401020303" pitchFamily="18" charset="0"/>
              </a:rPr>
              <a:t>:</a:t>
            </a:r>
          </a:p>
          <a:p>
            <a:pPr lvl="0">
              <a:buClr>
                <a:schemeClr val="tx1"/>
              </a:buClr>
              <a:buSzPct val="125000"/>
            </a:pPr>
            <a:r>
              <a:rPr lang="en-US" sz="2400" dirty="0">
                <a:latin typeface="Perpetua" panose="02020502060401020303" pitchFamily="18" charset="0"/>
              </a:rPr>
              <a:t>Through this experience we have learned new ways of training staff, which gives the employees higher success rates on the job, greater job satisfaction and most importantly, belief in themselves that they can succeed toward their goals.   </a:t>
            </a:r>
          </a:p>
        </p:txBody>
      </p:sp>
    </p:spTree>
    <p:extLst>
      <p:ext uri="{BB962C8B-B14F-4D97-AF65-F5344CB8AC3E}">
        <p14:creationId xmlns:p14="http://schemas.microsoft.com/office/powerpoint/2010/main" val="4242644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147029" y="136736"/>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2617" y="4522106"/>
            <a:ext cx="3315766" cy="233589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626" y="1443249"/>
            <a:ext cx="8574948" cy="1384924"/>
          </a:xfrm>
          <a:prstGeom prst="rect">
            <a:avLst/>
          </a:prstGeom>
        </p:spPr>
      </p:pic>
      <p:sp>
        <p:nvSpPr>
          <p:cNvPr id="11" name="Content Placeholder 2"/>
          <p:cNvSpPr txBox="1">
            <a:spLocks/>
          </p:cNvSpPr>
          <p:nvPr/>
        </p:nvSpPr>
        <p:spPr>
          <a:xfrm>
            <a:off x="1272596" y="3162348"/>
            <a:ext cx="8460406" cy="17258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Perpetua" panose="02020502060401020303" pitchFamily="18" charset="0"/>
              </a:rPr>
              <a:t>Project is a result of ABE and WorkForce joining resources to better serve the participant</a:t>
            </a:r>
          </a:p>
          <a:p>
            <a:r>
              <a:rPr lang="en-US" dirty="0" smtClean="0">
                <a:latin typeface="Perpetua" panose="02020502060401020303" pitchFamily="18" charset="0"/>
              </a:rPr>
              <a:t>Was developed with specific goals in mind to benefit the participants in their search for employment and independence</a:t>
            </a:r>
          </a:p>
        </p:txBody>
      </p:sp>
    </p:spTree>
    <p:extLst>
      <p:ext uri="{BB962C8B-B14F-4D97-AF65-F5344CB8AC3E}">
        <p14:creationId xmlns:p14="http://schemas.microsoft.com/office/powerpoint/2010/main" val="3684803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3C58F615-69CA-E140-BE21-2D3BF3DA134C}" type="slidenum">
              <a:rPr lang="en-US">
                <a:solidFill>
                  <a:prstClr val="white"/>
                </a:solidFill>
              </a:rPr>
              <a:pPr defTabSz="457200"/>
              <a:t>5</a:t>
            </a:fld>
            <a:endParaRPr lang="en-US" dirty="0">
              <a:solidFill>
                <a:prstClr val="white"/>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0650" y="205628"/>
            <a:ext cx="8806728" cy="6081711"/>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7186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147029" y="136736"/>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865" y="4067798"/>
            <a:ext cx="3705906" cy="26107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626" y="1196388"/>
            <a:ext cx="8574948" cy="138492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4985" y="2581312"/>
            <a:ext cx="5021452" cy="4194490"/>
          </a:xfrm>
          <a:prstGeom prst="rect">
            <a:avLst/>
          </a:prstGeom>
          <a:ln w="38100">
            <a:solidFill>
              <a:schemeClr val="tx1"/>
            </a:solidFill>
          </a:ln>
        </p:spPr>
      </p:pic>
      <p:sp>
        <p:nvSpPr>
          <p:cNvPr id="2" name="TextBox 1"/>
          <p:cNvSpPr txBox="1"/>
          <p:nvPr/>
        </p:nvSpPr>
        <p:spPr>
          <a:xfrm>
            <a:off x="6819544" y="3367043"/>
            <a:ext cx="2709017" cy="830997"/>
          </a:xfrm>
          <a:prstGeom prst="rect">
            <a:avLst/>
          </a:prstGeom>
          <a:solidFill>
            <a:srgbClr val="FFFF00"/>
          </a:solidFill>
          <a:ln w="28575">
            <a:solidFill>
              <a:schemeClr val="tx1"/>
            </a:solidFill>
          </a:ln>
        </p:spPr>
        <p:txBody>
          <a:bodyPr wrap="square" rtlCol="0">
            <a:spAutoFit/>
          </a:bodyPr>
          <a:lstStyle/>
          <a:p>
            <a:r>
              <a:rPr lang="en-US" sz="2400" b="1" dirty="0" smtClean="0">
                <a:latin typeface="Perpetua" panose="02020502060401020303" pitchFamily="18" charset="0"/>
              </a:rPr>
              <a:t>Minnesota ABE Content Standards</a:t>
            </a:r>
            <a:endParaRPr lang="en-US" sz="2400" b="1" dirty="0">
              <a:latin typeface="Perpetua" panose="02020502060401020303" pitchFamily="18" charset="0"/>
            </a:endParaRPr>
          </a:p>
        </p:txBody>
      </p:sp>
    </p:spTree>
    <p:extLst>
      <p:ext uri="{BB962C8B-B14F-4D97-AF65-F5344CB8AC3E}">
        <p14:creationId xmlns:p14="http://schemas.microsoft.com/office/powerpoint/2010/main" val="1268911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147029" y="136736"/>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044" y="3307222"/>
            <a:ext cx="3705906" cy="26107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4447" y="1367303"/>
            <a:ext cx="8574948" cy="1384924"/>
          </a:xfrm>
          <a:prstGeom prst="rect">
            <a:avLst/>
          </a:prstGeom>
        </p:spPr>
      </p:pic>
      <p:sp>
        <p:nvSpPr>
          <p:cNvPr id="3" name="Rectangle 2"/>
          <p:cNvSpPr/>
          <p:nvPr/>
        </p:nvSpPr>
        <p:spPr>
          <a:xfrm>
            <a:off x="1031192" y="3006531"/>
            <a:ext cx="6096000" cy="3539430"/>
          </a:xfrm>
          <a:prstGeom prst="rect">
            <a:avLst/>
          </a:prstGeom>
        </p:spPr>
        <p:txBody>
          <a:bodyPr>
            <a:spAutoFit/>
          </a:bodyPr>
          <a:lstStyle/>
          <a:p>
            <a:r>
              <a:rPr lang="en-US" sz="2800" b="1" dirty="0">
                <a:latin typeface="Perpetua" panose="02020502060401020303" pitchFamily="18" charset="0"/>
              </a:rPr>
              <a:t>Goals</a:t>
            </a:r>
            <a:r>
              <a:rPr lang="en-US" sz="2800" b="1" dirty="0">
                <a:ln w="12700">
                  <a:solidFill>
                    <a:schemeClr val="tx1"/>
                  </a:solidFill>
                </a:ln>
                <a:solidFill>
                  <a:srgbClr val="008E40"/>
                </a:solidFill>
                <a:latin typeface="Perpetua" panose="02020502060401020303" pitchFamily="18" charset="0"/>
              </a:rPr>
              <a:t>:</a:t>
            </a:r>
          </a:p>
          <a:p>
            <a:pPr marL="457200" indent="-457200">
              <a:buFont typeface="Arial" panose="020B0604020202020204" pitchFamily="34" charset="0"/>
              <a:buChar char="•"/>
            </a:pPr>
            <a:r>
              <a:rPr lang="en-US" sz="2800" dirty="0">
                <a:latin typeface="Perpetua" panose="02020502060401020303" pitchFamily="18" charset="0"/>
              </a:rPr>
              <a:t>Integrate participants into the community</a:t>
            </a:r>
          </a:p>
          <a:p>
            <a:pPr marL="457200" indent="-457200">
              <a:buFont typeface="Arial" panose="020B0604020202020204" pitchFamily="34" charset="0"/>
              <a:buChar char="•"/>
            </a:pPr>
            <a:r>
              <a:rPr lang="en-US" sz="2800" dirty="0">
                <a:latin typeface="Perpetua" panose="02020502060401020303" pitchFamily="18" charset="0"/>
              </a:rPr>
              <a:t>Provide career exploration for low-functioning ESL participants allowing them to work on English and employment skills</a:t>
            </a:r>
          </a:p>
          <a:p>
            <a:pPr marL="457200" indent="-457200">
              <a:buFont typeface="Arial" panose="020B0604020202020204" pitchFamily="34" charset="0"/>
              <a:buChar char="•"/>
            </a:pPr>
            <a:r>
              <a:rPr lang="en-US" sz="2800" dirty="0">
                <a:latin typeface="Perpetua" panose="02020502060401020303" pitchFamily="18" charset="0"/>
              </a:rPr>
              <a:t>Build resumes for participants who are re-entering the job </a:t>
            </a:r>
            <a:r>
              <a:rPr lang="en-US" sz="2800" dirty="0" smtClean="0">
                <a:latin typeface="Perpetua" panose="02020502060401020303" pitchFamily="18" charset="0"/>
              </a:rPr>
              <a:t>market</a:t>
            </a:r>
            <a:endParaRPr lang="en-US" sz="2800" dirty="0">
              <a:latin typeface="Perpetua" panose="02020502060401020303" pitchFamily="18" charset="0"/>
            </a:endParaRPr>
          </a:p>
        </p:txBody>
      </p:sp>
    </p:spTree>
    <p:extLst>
      <p:ext uri="{BB962C8B-B14F-4D97-AF65-F5344CB8AC3E}">
        <p14:creationId xmlns:p14="http://schemas.microsoft.com/office/powerpoint/2010/main" val="5325069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p:cNvSpPr txBox="1">
            <a:spLocks/>
          </p:cNvSpPr>
          <p:nvPr/>
        </p:nvSpPr>
        <p:spPr>
          <a:xfrm>
            <a:off x="147029" y="136736"/>
            <a:ext cx="4647161"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Papyrus" panose="03070502060502030205" pitchFamily="66" charset="0"/>
              </a:rPr>
              <a:t>Innovation:</a:t>
            </a:r>
          </a:p>
          <a:p>
            <a:r>
              <a:rPr lang="en-US" sz="4000" b="1" dirty="0" smtClean="0">
                <a:solidFill>
                  <a:srgbClr val="FF0000"/>
                </a:solidFill>
                <a:latin typeface="Papyrus" panose="03070502060502030205" pitchFamily="66" charset="0"/>
              </a:rPr>
              <a:t>	Gives Success</a:t>
            </a:r>
            <a:endParaRPr lang="en-US" sz="4000" b="1" dirty="0">
              <a:solidFill>
                <a:srgbClr val="FF0000"/>
              </a:solidFill>
              <a:latin typeface="Papyrus" panose="03070502060502030205"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5901" y="1211601"/>
            <a:ext cx="8574948" cy="1384924"/>
          </a:xfrm>
          <a:prstGeom prst="rect">
            <a:avLst/>
          </a:prstGeom>
        </p:spPr>
      </p:pic>
      <p:sp>
        <p:nvSpPr>
          <p:cNvPr id="8" name="Content Placeholder 2"/>
          <p:cNvSpPr txBox="1">
            <a:spLocks/>
          </p:cNvSpPr>
          <p:nvPr/>
        </p:nvSpPr>
        <p:spPr>
          <a:xfrm>
            <a:off x="7715480" y="3498584"/>
            <a:ext cx="4146083" cy="24321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Perpetua" panose="02020502060401020303" pitchFamily="18" charset="0"/>
              </a:rPr>
              <a:t>Participant Goals: </a:t>
            </a:r>
          </a:p>
          <a:p>
            <a:r>
              <a:rPr lang="en-US" sz="2400" dirty="0" smtClean="0">
                <a:latin typeface="Perpetua" panose="02020502060401020303" pitchFamily="18" charset="0"/>
              </a:rPr>
              <a:t>Soft job skills</a:t>
            </a:r>
          </a:p>
          <a:p>
            <a:r>
              <a:rPr lang="en-US" sz="2400" dirty="0" smtClean="0">
                <a:latin typeface="Perpetua" panose="02020502060401020303" pitchFamily="18" charset="0"/>
              </a:rPr>
              <a:t>Resume-building skills</a:t>
            </a:r>
          </a:p>
          <a:p>
            <a:r>
              <a:rPr lang="en-US" sz="2400" dirty="0" smtClean="0">
                <a:latin typeface="Perpetua" panose="02020502060401020303" pitchFamily="18" charset="0"/>
              </a:rPr>
              <a:t>Good employee and networking skills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0625" b="30000"/>
          <a:stretch/>
        </p:blipFill>
        <p:spPr>
          <a:xfrm rot="10800000">
            <a:off x="3762947" y="2881202"/>
            <a:ext cx="3616793" cy="2124548"/>
          </a:xfrm>
          <a:prstGeom prst="rect">
            <a:avLst/>
          </a:prstGeom>
          <a:ln w="38100">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478" y="2881202"/>
            <a:ext cx="2832730" cy="2124548"/>
          </a:xfrm>
          <a:prstGeom prst="rect">
            <a:avLst/>
          </a:prstGeom>
          <a:ln w="38100">
            <a:solidFill>
              <a:schemeClr val="tx1"/>
            </a:solidFill>
          </a:ln>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10" t="14475" r="1145" b="37965"/>
          <a:stretch/>
        </p:blipFill>
        <p:spPr>
          <a:xfrm>
            <a:off x="1561381" y="5134725"/>
            <a:ext cx="4907786" cy="1592111"/>
          </a:xfrm>
          <a:prstGeom prst="rect">
            <a:avLst/>
          </a:prstGeom>
          <a:ln w="38100">
            <a:solidFill>
              <a:schemeClr val="tx1"/>
            </a:solidFill>
          </a:ln>
        </p:spPr>
      </p:pic>
    </p:spTree>
    <p:extLst>
      <p:ext uri="{BB962C8B-B14F-4D97-AF65-F5344CB8AC3E}">
        <p14:creationId xmlns:p14="http://schemas.microsoft.com/office/powerpoint/2010/main" val="648462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a:xfrm>
            <a:off x="3575050" y="224923"/>
            <a:ext cx="5111750" cy="58531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a:latin typeface="Garamond" panose="02020404030301010803" pitchFamily="18" charset="0"/>
            </a:endParaRPr>
          </a:p>
        </p:txBody>
      </p:sp>
      <p:sp>
        <p:nvSpPr>
          <p:cNvPr id="14" name="Text Placeholder 3"/>
          <p:cNvSpPr txBox="1">
            <a:spLocks/>
          </p:cNvSpPr>
          <p:nvPr/>
        </p:nvSpPr>
        <p:spPr>
          <a:xfrm>
            <a:off x="1469411" y="3618665"/>
            <a:ext cx="3008313" cy="116468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3000" b="1" dirty="0" smtClean="0">
                <a:ln w="12700">
                  <a:solidFill>
                    <a:schemeClr val="tx1"/>
                  </a:solidFill>
                </a:ln>
                <a:solidFill>
                  <a:srgbClr val="800080"/>
                </a:solidFill>
                <a:latin typeface="Perpetua" panose="02020502060401020303" pitchFamily="18" charset="0"/>
              </a:rPr>
              <a:t>ATLAS-ABE Teaching &amp; Learning Advancement System</a:t>
            </a:r>
            <a:endParaRPr lang="en-US" sz="3000" b="1" dirty="0">
              <a:ln w="12700">
                <a:solidFill>
                  <a:schemeClr val="tx1"/>
                </a:solidFill>
              </a:ln>
              <a:solidFill>
                <a:srgbClr val="800080"/>
              </a:solidFill>
              <a:latin typeface="Perpetua" panose="02020502060401020303"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5512" y="3910642"/>
            <a:ext cx="2366597" cy="1295400"/>
          </a:xfrm>
          <a:prstGeom prst="rect">
            <a:avLst/>
          </a:prstGeom>
        </p:spPr>
      </p:pic>
      <p:sp>
        <p:nvSpPr>
          <p:cNvPr id="17" name="Text Box 3"/>
          <p:cNvSpPr txBox="1">
            <a:spLocks noChangeArrowheads="1"/>
          </p:cNvSpPr>
          <p:nvPr/>
        </p:nvSpPr>
        <p:spPr bwMode="auto">
          <a:xfrm>
            <a:off x="7066600" y="4492369"/>
            <a:ext cx="4953000" cy="1752600"/>
          </a:xfrm>
          <a:prstGeom prst="rect">
            <a:avLst/>
          </a:prstGeom>
          <a:noFill/>
          <a:ln w="381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a:r>
              <a:rPr lang="en-US" sz="2800" b="1" dirty="0">
                <a:latin typeface="Perpetua" panose="02020502060401020303" pitchFamily="18" charset="0"/>
              </a:rPr>
              <a:t>Kristine Kelly</a:t>
            </a:r>
          </a:p>
          <a:p>
            <a:pPr algn="ctr"/>
            <a:r>
              <a:rPr lang="en-US" sz="2400" dirty="0">
                <a:latin typeface="Perpetua" panose="02020502060401020303" pitchFamily="18" charset="0"/>
                <a:cs typeface="Arial" pitchFamily="34" charset="0"/>
              </a:rPr>
              <a:t>Adult Literacy Specialist &amp; Project Lead for Curriculum Development</a:t>
            </a:r>
          </a:p>
          <a:p>
            <a:pPr algn="ctr"/>
            <a:r>
              <a:rPr lang="en-US" sz="2000" b="1" dirty="0">
                <a:latin typeface="Perpetua" panose="02020502060401020303" pitchFamily="18" charset="0"/>
                <a:cs typeface="Arial" pitchFamily="34" charset="0"/>
                <a:hlinkClick r:id="rId4"/>
              </a:rPr>
              <a:t>kristinerkelly@gmail.com</a:t>
            </a:r>
            <a:endParaRPr lang="en-US" sz="2000" b="1" dirty="0">
              <a:latin typeface="Perpetua" panose="02020502060401020303" pitchFamily="18" charset="0"/>
              <a:cs typeface="Arial" pitchFamily="34" charset="0"/>
            </a:endParaRPr>
          </a:p>
        </p:txBody>
      </p:sp>
      <p:pic>
        <p:nvPicPr>
          <p:cNvPr id="18" name="Picture 2" descr="C:\Users\kkelly01\Downloads\20160913_151325.jpg"/>
          <p:cNvPicPr>
            <a:picLocks noChangeAspect="1" noChangeArrowheads="1"/>
          </p:cNvPicPr>
          <p:nvPr/>
        </p:nvPicPr>
        <p:blipFill>
          <a:blip r:embed="rId5" cstate="print"/>
          <a:srcRect/>
          <a:stretch>
            <a:fillRect/>
          </a:stretch>
        </p:blipFill>
        <p:spPr bwMode="auto">
          <a:xfrm>
            <a:off x="8134709" y="806650"/>
            <a:ext cx="3124200" cy="3103992"/>
          </a:xfrm>
          <a:prstGeom prst="rect">
            <a:avLst/>
          </a:prstGeom>
          <a:noFill/>
          <a:ln w="38100">
            <a:solidFill>
              <a:schemeClr val="tx1"/>
            </a:solidFill>
          </a:ln>
        </p:spPr>
      </p:pic>
      <p:sp>
        <p:nvSpPr>
          <p:cNvPr id="20" name="Title 1"/>
          <p:cNvSpPr txBox="1">
            <a:spLocks/>
          </p:cNvSpPr>
          <p:nvPr/>
        </p:nvSpPr>
        <p:spPr>
          <a:xfrm>
            <a:off x="886444" y="438660"/>
            <a:ext cx="7248265" cy="13065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0000"/>
                </a:solidFill>
                <a:latin typeface="Papyrus" panose="03070502060502030205" pitchFamily="66" charset="0"/>
              </a:rPr>
              <a:t>Innovation:</a:t>
            </a:r>
          </a:p>
          <a:p>
            <a:r>
              <a:rPr lang="en-US" b="1" dirty="0" smtClean="0">
                <a:solidFill>
                  <a:srgbClr val="FF0000"/>
                </a:solidFill>
                <a:latin typeface="Papyrus" panose="03070502060502030205" pitchFamily="66" charset="0"/>
              </a:rPr>
              <a:t>	Gives Success</a:t>
            </a:r>
          </a:p>
          <a:p>
            <a:endParaRPr lang="en-US" sz="1800" b="1" dirty="0" smtClean="0">
              <a:solidFill>
                <a:srgbClr val="FF0000"/>
              </a:solidFill>
              <a:latin typeface="Papyrus" panose="03070502060502030205" pitchFamily="66" charset="0"/>
            </a:endParaRPr>
          </a:p>
          <a:p>
            <a:r>
              <a:rPr lang="en-US" b="1" dirty="0" smtClean="0">
                <a:solidFill>
                  <a:srgbClr val="FF0000"/>
                </a:solidFill>
                <a:latin typeface="Papyrus" panose="03070502060502030205" pitchFamily="66" charset="0"/>
              </a:rPr>
              <a:t>		Career Pathway     </a:t>
            </a:r>
          </a:p>
          <a:p>
            <a:r>
              <a:rPr lang="en-US" b="1" dirty="0" smtClean="0">
                <a:solidFill>
                  <a:srgbClr val="FF0000"/>
                </a:solidFill>
                <a:latin typeface="Papyrus" panose="03070502060502030205" pitchFamily="66" charset="0"/>
              </a:rPr>
              <a:t>       Curriculum Development</a:t>
            </a:r>
          </a:p>
          <a:p>
            <a:endParaRPr lang="en-US" b="1" dirty="0">
              <a:solidFill>
                <a:srgbClr val="FF0000"/>
              </a:solidFill>
              <a:latin typeface="Papyrus" panose="03070502060502030205" pitchFamily="66" charset="0"/>
            </a:endParaRPr>
          </a:p>
        </p:txBody>
      </p:sp>
    </p:spTree>
    <p:extLst>
      <p:ext uri="{BB962C8B-B14F-4D97-AF65-F5344CB8AC3E}">
        <p14:creationId xmlns:p14="http://schemas.microsoft.com/office/powerpoint/2010/main" val="20840675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34472" y="1070860"/>
            <a:ext cx="8350370" cy="707886"/>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US" sz="4000" b="1" dirty="0" smtClean="0">
                <a:latin typeface="Perpetua" panose="02020502060401020303" pitchFamily="18" charset="0"/>
              </a:rPr>
              <a:t>Reading Skills for Healthcare Workers</a:t>
            </a:r>
            <a:endParaRPr lang="en-US" sz="4000" b="1" dirty="0">
              <a:latin typeface="Perpetua" panose="02020502060401020303" pitchFamily="18" charset="0"/>
            </a:endParaRPr>
          </a:p>
        </p:txBody>
      </p:sp>
      <p:sp>
        <p:nvSpPr>
          <p:cNvPr id="4" name="TextBox 3"/>
          <p:cNvSpPr txBox="1"/>
          <p:nvPr/>
        </p:nvSpPr>
        <p:spPr>
          <a:xfrm>
            <a:off x="2032957" y="1924292"/>
            <a:ext cx="8153400" cy="954107"/>
          </a:xfrm>
          <a:prstGeom prst="rect">
            <a:avLst/>
          </a:prstGeom>
          <a:solidFill>
            <a:schemeClr val="bg1"/>
          </a:solidFill>
          <a:ln w="3175">
            <a:noFill/>
          </a:ln>
        </p:spPr>
        <p:txBody>
          <a:bodyPr wrap="square" rtlCol="0">
            <a:spAutoFit/>
          </a:bodyPr>
          <a:lstStyle/>
          <a:p>
            <a:pPr algn="ctr"/>
            <a:r>
              <a:rPr lang="en-US" sz="2800" b="1" dirty="0" smtClean="0">
                <a:latin typeface="Perpetua" panose="02020502060401020303" pitchFamily="18" charset="0"/>
              </a:rPr>
              <a:t>A free online Career Pathway literacy curriculum based on CNA and general healthcare content</a:t>
            </a:r>
            <a:endParaRPr lang="en-US" sz="2800" b="1" dirty="0">
              <a:latin typeface="Perpetua" panose="02020502060401020303" pitchFamily="18" charset="0"/>
            </a:endParaRPr>
          </a:p>
        </p:txBody>
      </p:sp>
      <p:pic>
        <p:nvPicPr>
          <p:cNvPr id="5" name="Picture 2" descr="http://www.ecdl.org/media/laptop1.jpg"/>
          <p:cNvPicPr>
            <a:picLocks noChangeAspect="1" noChangeArrowheads="1"/>
          </p:cNvPicPr>
          <p:nvPr/>
        </p:nvPicPr>
        <p:blipFill>
          <a:blip r:embed="rId3" cstate="print"/>
          <a:srcRect/>
          <a:stretch>
            <a:fillRect/>
          </a:stretch>
        </p:blipFill>
        <p:spPr bwMode="auto">
          <a:xfrm>
            <a:off x="4189659" y="3624908"/>
            <a:ext cx="3623937" cy="3242199"/>
          </a:xfrm>
          <a:prstGeom prst="rect">
            <a:avLst/>
          </a:prstGeom>
          <a:noFill/>
          <a:ln w="38100">
            <a:solidFill>
              <a:schemeClr val="tx1"/>
            </a:solidFill>
          </a:ln>
        </p:spPr>
      </p:pic>
      <p:pic>
        <p:nvPicPr>
          <p:cNvPr id="6" name="Picture 6" descr="http://bilgibiotech.com/eyup.png"/>
          <p:cNvPicPr>
            <a:picLocks noChangeAspect="1" noChangeArrowheads="1"/>
          </p:cNvPicPr>
          <p:nvPr/>
        </p:nvPicPr>
        <p:blipFill>
          <a:blip r:embed="rId4" cstate="print"/>
          <a:srcRect/>
          <a:stretch>
            <a:fillRect/>
          </a:stretch>
        </p:blipFill>
        <p:spPr bwMode="auto">
          <a:xfrm>
            <a:off x="7996617" y="3642135"/>
            <a:ext cx="2139226" cy="3181651"/>
          </a:xfrm>
          <a:prstGeom prst="rect">
            <a:avLst/>
          </a:prstGeom>
          <a:noFill/>
        </p:spPr>
      </p:pic>
      <p:pic>
        <p:nvPicPr>
          <p:cNvPr id="7" name="Picture 8" descr="http://www.clipartkid.com/images/541/traffic-cone-icon-psd-graphicsfuel-Rfathr-clipart.png"/>
          <p:cNvPicPr>
            <a:picLocks noChangeAspect="1" noChangeArrowheads="1"/>
          </p:cNvPicPr>
          <p:nvPr/>
        </p:nvPicPr>
        <p:blipFill>
          <a:blip r:embed="rId5" cstate="print"/>
          <a:srcRect/>
          <a:stretch>
            <a:fillRect/>
          </a:stretch>
        </p:blipFill>
        <p:spPr bwMode="auto">
          <a:xfrm>
            <a:off x="1742360" y="3759540"/>
            <a:ext cx="2297872" cy="3063828"/>
          </a:xfrm>
          <a:prstGeom prst="rect">
            <a:avLst/>
          </a:prstGeom>
          <a:noFill/>
        </p:spPr>
      </p:pic>
      <p:sp>
        <p:nvSpPr>
          <p:cNvPr id="8" name="TextBox 7"/>
          <p:cNvSpPr txBox="1"/>
          <p:nvPr/>
        </p:nvSpPr>
        <p:spPr>
          <a:xfrm>
            <a:off x="2185357" y="2953423"/>
            <a:ext cx="7848600" cy="646331"/>
          </a:xfrm>
          <a:prstGeom prst="rect">
            <a:avLst/>
          </a:prstGeom>
          <a:solidFill>
            <a:schemeClr val="bg1"/>
          </a:solidFill>
          <a:ln w="28575">
            <a:noFill/>
          </a:ln>
        </p:spPr>
        <p:txBody>
          <a:bodyPr wrap="square" rtlCol="0">
            <a:spAutoFit/>
          </a:bodyPr>
          <a:lstStyle/>
          <a:p>
            <a:pPr algn="ctr"/>
            <a:r>
              <a:rPr lang="en-US" sz="2800" b="1" dirty="0" smtClean="0">
                <a:latin typeface="Perpetua" panose="02020502060401020303" pitchFamily="18" charset="0"/>
                <a:cs typeface="Arial" pitchFamily="34" charset="0"/>
                <a:hlinkClick r:id="rId6"/>
              </a:rPr>
              <a:t>http://southwestabe.wix.com/rsforhealthcare</a:t>
            </a:r>
            <a:endParaRPr lang="en-US" sz="2800" b="1" dirty="0" smtClean="0">
              <a:latin typeface="Perpetua" panose="02020502060401020303" pitchFamily="18" charset="0"/>
            </a:endParaRPr>
          </a:p>
          <a:p>
            <a:pPr algn="ctr"/>
            <a:endParaRPr lang="en-US" sz="800" b="1" dirty="0" smtClean="0">
              <a:latin typeface="Arial" pitchFamily="34" charset="0"/>
              <a:cs typeface="Arial" pitchFamily="34" charset="0"/>
            </a:endParaRPr>
          </a:p>
        </p:txBody>
      </p:sp>
      <p:pic>
        <p:nvPicPr>
          <p:cNvPr id="9" name="Picture 8"/>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b="10035"/>
          <a:stretch/>
        </p:blipFill>
        <p:spPr>
          <a:xfrm>
            <a:off x="6511906" y="4268423"/>
            <a:ext cx="694676" cy="573863"/>
          </a:xfrm>
          <a:prstGeom prst="rect">
            <a:avLst/>
          </a:prstGeom>
        </p:spPr>
      </p:pic>
      <p:sp>
        <p:nvSpPr>
          <p:cNvPr id="10" name="Rectangle 9"/>
          <p:cNvSpPr/>
          <p:nvPr/>
        </p:nvSpPr>
        <p:spPr>
          <a:xfrm>
            <a:off x="105066" y="184879"/>
            <a:ext cx="7658707" cy="769441"/>
          </a:xfrm>
          <a:prstGeom prst="rect">
            <a:avLst/>
          </a:prstGeom>
        </p:spPr>
        <p:txBody>
          <a:bodyPr wrap="square">
            <a:spAutoFit/>
          </a:bodyPr>
          <a:lstStyle/>
          <a:p>
            <a:r>
              <a:rPr lang="en-US" sz="4400" b="1" dirty="0" smtClean="0">
                <a:solidFill>
                  <a:srgbClr val="FF0000"/>
                </a:solidFill>
                <a:latin typeface="Papyrus" panose="03070502060502030205" pitchFamily="66" charset="0"/>
              </a:rPr>
              <a:t>Innovation: Gives </a:t>
            </a:r>
            <a:r>
              <a:rPr lang="en-US" sz="4400" b="1" dirty="0">
                <a:solidFill>
                  <a:srgbClr val="FF0000"/>
                </a:solidFill>
                <a:latin typeface="Papyrus" panose="03070502060502030205" pitchFamily="66" charset="0"/>
              </a:rPr>
              <a:t>Success</a:t>
            </a:r>
          </a:p>
        </p:txBody>
      </p:sp>
    </p:spTree>
    <p:extLst>
      <p:ext uri="{BB962C8B-B14F-4D97-AF65-F5344CB8AC3E}">
        <p14:creationId xmlns:p14="http://schemas.microsoft.com/office/powerpoint/2010/main" val="29794631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89731" y="1864744"/>
            <a:ext cx="5864468" cy="1200329"/>
          </a:xfrm>
          <a:prstGeom prst="rect">
            <a:avLst/>
          </a:prstGeom>
          <a:solidFill>
            <a:schemeClr val="accent6">
              <a:lumMod val="60000"/>
              <a:lumOff val="40000"/>
            </a:schemeClr>
          </a:solidFill>
          <a:ln w="38100">
            <a:solidFill>
              <a:schemeClr val="tx1"/>
            </a:solidFill>
          </a:ln>
        </p:spPr>
        <p:txBody>
          <a:bodyPr wrap="square" rtlCol="0">
            <a:spAutoFit/>
          </a:bodyPr>
          <a:lstStyle/>
          <a:p>
            <a:pPr algn="ctr"/>
            <a:r>
              <a:rPr lang="en-US" sz="3600" b="1" dirty="0" smtClean="0">
                <a:latin typeface="Perpetua" panose="02020502060401020303" pitchFamily="18" charset="0"/>
              </a:rPr>
              <a:t>Reading Skills for </a:t>
            </a:r>
          </a:p>
          <a:p>
            <a:pPr algn="ctr"/>
            <a:r>
              <a:rPr lang="en-US" sz="3600" b="1" dirty="0" smtClean="0">
                <a:latin typeface="Perpetua" panose="02020502060401020303" pitchFamily="18" charset="0"/>
              </a:rPr>
              <a:t>Healthcare Workers</a:t>
            </a:r>
            <a:endParaRPr lang="en-US" sz="3600" b="1" dirty="0">
              <a:latin typeface="Perpetua" panose="02020502060401020303" pitchFamily="18" charset="0"/>
            </a:endParaRPr>
          </a:p>
        </p:txBody>
      </p:sp>
      <p:sp>
        <p:nvSpPr>
          <p:cNvPr id="4" name="TextBox 3"/>
          <p:cNvSpPr txBox="1"/>
          <p:nvPr/>
        </p:nvSpPr>
        <p:spPr>
          <a:xfrm>
            <a:off x="6479876" y="335844"/>
            <a:ext cx="5410200" cy="6186309"/>
          </a:xfrm>
          <a:prstGeom prst="rect">
            <a:avLst/>
          </a:prstGeom>
          <a:solidFill>
            <a:schemeClr val="bg1"/>
          </a:solidFill>
          <a:ln w="38100">
            <a:solidFill>
              <a:schemeClr val="tx1"/>
            </a:solidFill>
          </a:ln>
        </p:spPr>
        <p:txBody>
          <a:bodyPr wrap="square" rtlCol="0">
            <a:spAutoFit/>
          </a:bodyPr>
          <a:lstStyle/>
          <a:p>
            <a:pPr marL="457200" indent="-457200">
              <a:buSzPct val="140000"/>
              <a:buFont typeface="Wingdings" pitchFamily="2" charset="2"/>
              <a:buChar char="v"/>
            </a:pPr>
            <a:r>
              <a:rPr lang="en-US" sz="2200" b="1" dirty="0" smtClean="0">
                <a:latin typeface="Perpetua" panose="02020502060401020303" pitchFamily="18" charset="0"/>
              </a:rPr>
              <a:t>175 selections for intermediate-level readers between 5.5 and 8.5 grade levels</a:t>
            </a:r>
          </a:p>
          <a:p>
            <a:pPr marL="457200" indent="-457200">
              <a:buSzPct val="140000"/>
            </a:pPr>
            <a:endParaRPr lang="en-US" sz="2200" b="1" dirty="0" smtClean="0">
              <a:latin typeface="Perpetua" panose="02020502060401020303" pitchFamily="18" charset="0"/>
            </a:endParaRPr>
          </a:p>
          <a:p>
            <a:pPr marL="457200" indent="-457200">
              <a:buSzPct val="140000"/>
              <a:buFont typeface="Wingdings" pitchFamily="2" charset="2"/>
              <a:buChar char="v"/>
            </a:pPr>
            <a:r>
              <a:rPr lang="en-US" sz="2200" b="1" dirty="0" smtClean="0">
                <a:latin typeface="Perpetua" panose="02020502060401020303" pitchFamily="18" charset="0"/>
              </a:rPr>
              <a:t>Selections focused on healthcare-related content written by licensed language arts/ESL teachers, most with pre-CNA teaching and course development experience</a:t>
            </a:r>
          </a:p>
          <a:p>
            <a:pPr marL="457200" indent="-457200">
              <a:buSzPct val="140000"/>
            </a:pPr>
            <a:endParaRPr lang="en-US" sz="2200" b="1" dirty="0" smtClean="0">
              <a:latin typeface="Perpetua" panose="02020502060401020303" pitchFamily="18" charset="0"/>
            </a:endParaRPr>
          </a:p>
          <a:p>
            <a:pPr marL="457200" indent="-457200">
              <a:buSzPct val="140000"/>
              <a:buFont typeface="Wingdings" pitchFamily="2" charset="2"/>
              <a:buChar char="v"/>
            </a:pPr>
            <a:r>
              <a:rPr lang="en-US" sz="2200" b="1" dirty="0" smtClean="0">
                <a:latin typeface="Perpetua" panose="02020502060401020303" pitchFamily="18" charset="0"/>
              </a:rPr>
              <a:t>Focus on academic and content vocabulary with comprehension questions and writing prompts</a:t>
            </a:r>
          </a:p>
          <a:p>
            <a:pPr marL="457200" indent="-457200">
              <a:buSzPct val="140000"/>
            </a:pPr>
            <a:endParaRPr lang="en-US" sz="2200" b="1" dirty="0" smtClean="0">
              <a:latin typeface="Perpetua" panose="02020502060401020303" pitchFamily="18" charset="0"/>
            </a:endParaRPr>
          </a:p>
          <a:p>
            <a:pPr marL="457200" indent="-457200">
              <a:buSzPct val="140000"/>
              <a:buFont typeface="Wingdings" pitchFamily="2" charset="2"/>
              <a:buChar char="v"/>
            </a:pPr>
            <a:r>
              <a:rPr lang="en-US" sz="2200" b="1" dirty="0" smtClean="0">
                <a:latin typeface="Perpetua" panose="02020502060401020303" pitchFamily="18" charset="0"/>
              </a:rPr>
              <a:t>Readability is measured by ATOS for College &amp; Career Readiness alignment</a:t>
            </a:r>
          </a:p>
          <a:p>
            <a:pPr marL="457200" indent="-457200">
              <a:buSzPct val="140000"/>
            </a:pPr>
            <a:endParaRPr lang="en-US" sz="2200" b="1" dirty="0" smtClean="0">
              <a:latin typeface="Perpetua" panose="02020502060401020303" pitchFamily="18" charset="0"/>
            </a:endParaRPr>
          </a:p>
          <a:p>
            <a:pPr marL="457200" indent="-457200">
              <a:buSzPct val="140000"/>
              <a:buFont typeface="Wingdings" pitchFamily="2" charset="2"/>
              <a:buChar char="v"/>
            </a:pPr>
            <a:r>
              <a:rPr lang="en-US" sz="2200" b="1" dirty="0" smtClean="0">
                <a:latin typeface="Perpetua" panose="02020502060401020303" pitchFamily="18" charset="0"/>
              </a:rPr>
              <a:t>All selections recorded in 3 speeds for fluency modeling</a:t>
            </a:r>
          </a:p>
        </p:txBody>
      </p:sp>
      <p:pic>
        <p:nvPicPr>
          <p:cNvPr id="5" name="Picture 4" descr="medical.jpg"/>
          <p:cNvPicPr>
            <a:picLocks noChangeAspect="1"/>
          </p:cNvPicPr>
          <p:nvPr/>
        </p:nvPicPr>
        <p:blipFill>
          <a:blip r:embed="rId3" cstate="print"/>
          <a:stretch>
            <a:fillRect/>
          </a:stretch>
        </p:blipFill>
        <p:spPr>
          <a:xfrm>
            <a:off x="1433676" y="3428998"/>
            <a:ext cx="3479800" cy="3093155"/>
          </a:xfrm>
          <a:prstGeom prst="rect">
            <a:avLst/>
          </a:prstGeom>
          <a:ln w="38100">
            <a:solidFill>
              <a:schemeClr val="tx1"/>
            </a:solidFill>
          </a:ln>
        </p:spPr>
      </p:pic>
      <p:sp>
        <p:nvSpPr>
          <p:cNvPr id="6" name="Rectangle 5"/>
          <p:cNvSpPr/>
          <p:nvPr/>
        </p:nvSpPr>
        <p:spPr>
          <a:xfrm>
            <a:off x="105066" y="184879"/>
            <a:ext cx="7658707" cy="1446550"/>
          </a:xfrm>
          <a:prstGeom prst="rect">
            <a:avLst/>
          </a:prstGeom>
        </p:spPr>
        <p:txBody>
          <a:bodyPr wrap="square">
            <a:spAutoFit/>
          </a:bodyPr>
          <a:lstStyle/>
          <a:p>
            <a:r>
              <a:rPr lang="en-US" sz="4400" b="1" dirty="0" smtClean="0">
                <a:solidFill>
                  <a:srgbClr val="FF0000"/>
                </a:solidFill>
                <a:latin typeface="Papyrus" panose="03070502060502030205" pitchFamily="66" charset="0"/>
              </a:rPr>
              <a:t>Innovation: </a:t>
            </a:r>
          </a:p>
          <a:p>
            <a:r>
              <a:rPr lang="en-US" sz="4400" b="1" dirty="0">
                <a:solidFill>
                  <a:srgbClr val="FF0000"/>
                </a:solidFill>
                <a:latin typeface="Papyrus" panose="03070502060502030205" pitchFamily="66" charset="0"/>
              </a:rPr>
              <a:t> </a:t>
            </a:r>
            <a:r>
              <a:rPr lang="en-US" sz="4400" b="1" dirty="0" smtClean="0">
                <a:solidFill>
                  <a:srgbClr val="FF0000"/>
                </a:solidFill>
                <a:latin typeface="Papyrus" panose="03070502060502030205" pitchFamily="66" charset="0"/>
              </a:rPr>
              <a:t>           Gives </a:t>
            </a:r>
            <a:r>
              <a:rPr lang="en-US" sz="4400" b="1" dirty="0">
                <a:solidFill>
                  <a:srgbClr val="FF0000"/>
                </a:solidFill>
                <a:latin typeface="Papyrus" panose="03070502060502030205" pitchFamily="66" charset="0"/>
              </a:rPr>
              <a:t>Success</a:t>
            </a:r>
          </a:p>
        </p:txBody>
      </p:sp>
    </p:spTree>
    <p:extLst>
      <p:ext uri="{BB962C8B-B14F-4D97-AF65-F5344CB8AC3E}">
        <p14:creationId xmlns:p14="http://schemas.microsoft.com/office/powerpoint/2010/main" val="41745208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189007" y="1244449"/>
            <a:ext cx="4796287" cy="1938992"/>
          </a:xfrm>
          <a:prstGeom prst="rect">
            <a:avLst/>
          </a:prstGeom>
          <a:solidFill>
            <a:schemeClr val="accent6">
              <a:lumMod val="60000"/>
              <a:lumOff val="40000"/>
            </a:schemeClr>
          </a:solidFill>
          <a:ln w="38100">
            <a:solidFill>
              <a:schemeClr val="tx1"/>
            </a:solidFill>
          </a:ln>
        </p:spPr>
        <p:txBody>
          <a:bodyPr wrap="square" rtlCol="0">
            <a:spAutoFit/>
          </a:bodyPr>
          <a:lstStyle/>
          <a:p>
            <a:pPr algn="ctr"/>
            <a:r>
              <a:rPr lang="en-US" sz="3000" b="1" dirty="0" smtClean="0">
                <a:latin typeface="Perpetua" panose="02020502060401020303" pitchFamily="18" charset="0"/>
              </a:rPr>
              <a:t>Reading Skills for Healthcare Workers </a:t>
            </a:r>
          </a:p>
          <a:p>
            <a:pPr algn="ctr"/>
            <a:r>
              <a:rPr lang="en-US" sz="3000" b="1" dirty="0" smtClean="0">
                <a:latin typeface="Perpetua" panose="02020502060401020303" pitchFamily="18" charset="0"/>
              </a:rPr>
              <a:t>Sample </a:t>
            </a:r>
          </a:p>
          <a:p>
            <a:pPr algn="ctr"/>
            <a:r>
              <a:rPr lang="en-US" sz="3000" b="1" dirty="0" smtClean="0">
                <a:latin typeface="Perpetua" panose="02020502060401020303" pitchFamily="18" charset="0"/>
              </a:rPr>
              <a:t>Reading Selection Titles</a:t>
            </a:r>
            <a:endParaRPr lang="en-US" sz="3000" b="1" dirty="0">
              <a:latin typeface="Perpetua" panose="02020502060401020303" pitchFamily="18" charset="0"/>
            </a:endParaRPr>
          </a:p>
        </p:txBody>
      </p:sp>
      <p:sp>
        <p:nvSpPr>
          <p:cNvPr id="4" name="TextBox 3"/>
          <p:cNvSpPr txBox="1"/>
          <p:nvPr/>
        </p:nvSpPr>
        <p:spPr>
          <a:xfrm>
            <a:off x="6806241" y="126500"/>
            <a:ext cx="4925683" cy="6694140"/>
          </a:xfrm>
          <a:prstGeom prst="rect">
            <a:avLst/>
          </a:prstGeom>
          <a:solidFill>
            <a:schemeClr val="bg1"/>
          </a:solidFill>
          <a:ln w="38100">
            <a:solidFill>
              <a:schemeClr val="tx1"/>
            </a:solidFill>
          </a:ln>
        </p:spPr>
        <p:txBody>
          <a:bodyPr wrap="square" rtlCol="0">
            <a:spAutoFit/>
          </a:bodyPr>
          <a:lstStyle/>
          <a:p>
            <a:pPr>
              <a:lnSpc>
                <a:spcPct val="150000"/>
              </a:lnSpc>
              <a:buFont typeface="Wingdings" pitchFamily="2" charset="2"/>
              <a:buChar char="v"/>
            </a:pPr>
            <a:r>
              <a:rPr lang="en-US" sz="2200" b="1" dirty="0" smtClean="0">
                <a:latin typeface="Perpetua" panose="02020502060401020303" pitchFamily="18" charset="0"/>
              </a:rPr>
              <a:t>Mr. Howe’s Pneumonia</a:t>
            </a:r>
          </a:p>
          <a:p>
            <a:pPr>
              <a:lnSpc>
                <a:spcPct val="150000"/>
              </a:lnSpc>
              <a:buFont typeface="Wingdings" pitchFamily="2" charset="2"/>
              <a:buChar char="v"/>
            </a:pPr>
            <a:r>
              <a:rPr lang="en-US" sz="2200" b="1" dirty="0" smtClean="0">
                <a:latin typeface="Perpetua" panose="02020502060401020303" pitchFamily="18" charset="0"/>
              </a:rPr>
              <a:t>Recognizing Signs of Elder Abuse</a:t>
            </a:r>
          </a:p>
          <a:p>
            <a:pPr>
              <a:lnSpc>
                <a:spcPct val="150000"/>
              </a:lnSpc>
              <a:buFont typeface="Wingdings" pitchFamily="2" charset="2"/>
              <a:buChar char="v"/>
            </a:pPr>
            <a:r>
              <a:rPr lang="en-US" sz="2200" b="1" dirty="0" smtClean="0">
                <a:latin typeface="Perpetua" panose="02020502060401020303" pitchFamily="18" charset="0"/>
              </a:rPr>
              <a:t>Resident Rights in Nursing Homes</a:t>
            </a:r>
          </a:p>
          <a:p>
            <a:pPr>
              <a:lnSpc>
                <a:spcPct val="150000"/>
              </a:lnSpc>
              <a:buFont typeface="Wingdings" pitchFamily="2" charset="2"/>
              <a:buChar char="v"/>
            </a:pPr>
            <a:r>
              <a:rPr lang="en-US" sz="2200" b="1" dirty="0" smtClean="0">
                <a:latin typeface="Perpetua" panose="02020502060401020303" pitchFamily="18" charset="0"/>
              </a:rPr>
              <a:t>Samantha Learns about HIPAA</a:t>
            </a:r>
          </a:p>
          <a:p>
            <a:pPr>
              <a:lnSpc>
                <a:spcPct val="150000"/>
              </a:lnSpc>
              <a:buFont typeface="Wingdings" pitchFamily="2" charset="2"/>
              <a:buChar char="v"/>
            </a:pPr>
            <a:r>
              <a:rPr lang="en-US" sz="2200" b="1" dirty="0" smtClean="0">
                <a:latin typeface="Perpetua" panose="02020502060401020303" pitchFamily="18" charset="0"/>
              </a:rPr>
              <a:t>What is Dementia?</a:t>
            </a:r>
          </a:p>
          <a:p>
            <a:pPr>
              <a:lnSpc>
                <a:spcPct val="150000"/>
              </a:lnSpc>
              <a:buFont typeface="Wingdings" pitchFamily="2" charset="2"/>
              <a:buChar char="v"/>
            </a:pPr>
            <a:r>
              <a:rPr lang="en-US" sz="2200" b="1" dirty="0" smtClean="0">
                <a:latin typeface="Perpetua" panose="02020502060401020303" pitchFamily="18" charset="0"/>
              </a:rPr>
              <a:t>The Five Principles of Care</a:t>
            </a:r>
          </a:p>
          <a:p>
            <a:pPr>
              <a:lnSpc>
                <a:spcPct val="150000"/>
              </a:lnSpc>
              <a:buFont typeface="Wingdings" pitchFamily="2" charset="2"/>
              <a:buChar char="v"/>
            </a:pPr>
            <a:r>
              <a:rPr lang="en-US" sz="2200" b="1" dirty="0" smtClean="0">
                <a:latin typeface="Perpetua" panose="02020502060401020303" pitchFamily="18" charset="0"/>
              </a:rPr>
              <a:t>Breaking the Chain of Infection</a:t>
            </a:r>
          </a:p>
          <a:p>
            <a:pPr>
              <a:lnSpc>
                <a:spcPct val="150000"/>
              </a:lnSpc>
              <a:buFont typeface="Wingdings" pitchFamily="2" charset="2"/>
              <a:buChar char="v"/>
            </a:pPr>
            <a:r>
              <a:rPr lang="en-US" sz="2200" b="1" dirty="0" smtClean="0">
                <a:latin typeface="Perpetua" panose="02020502060401020303" pitchFamily="18" charset="0"/>
              </a:rPr>
              <a:t>Developing Cultural Competence</a:t>
            </a:r>
          </a:p>
          <a:p>
            <a:pPr>
              <a:lnSpc>
                <a:spcPct val="150000"/>
              </a:lnSpc>
              <a:buFont typeface="Wingdings" pitchFamily="2" charset="2"/>
              <a:buChar char="v"/>
            </a:pPr>
            <a:r>
              <a:rPr lang="en-US" sz="2200" b="1" dirty="0" smtClean="0">
                <a:latin typeface="Perpetua" panose="02020502060401020303" pitchFamily="18" charset="0"/>
              </a:rPr>
              <a:t>Taking Vital Signs</a:t>
            </a:r>
          </a:p>
          <a:p>
            <a:pPr>
              <a:lnSpc>
                <a:spcPct val="150000"/>
              </a:lnSpc>
              <a:buFont typeface="Wingdings" pitchFamily="2" charset="2"/>
              <a:buChar char="v"/>
            </a:pPr>
            <a:r>
              <a:rPr lang="en-US" sz="2200" b="1" dirty="0" smtClean="0">
                <a:latin typeface="Perpetua" panose="02020502060401020303" pitchFamily="18" charset="0"/>
              </a:rPr>
              <a:t>Performance Evaluation</a:t>
            </a:r>
          </a:p>
          <a:p>
            <a:pPr>
              <a:lnSpc>
                <a:spcPct val="150000"/>
              </a:lnSpc>
              <a:buFont typeface="Wingdings" pitchFamily="2" charset="2"/>
              <a:buChar char="v"/>
            </a:pPr>
            <a:r>
              <a:rPr lang="en-US" sz="2200" b="1" dirty="0" smtClean="0">
                <a:latin typeface="Perpetua" panose="02020502060401020303" pitchFamily="18" charset="0"/>
              </a:rPr>
              <a:t>Healthcare Settings</a:t>
            </a:r>
          </a:p>
          <a:p>
            <a:pPr>
              <a:lnSpc>
                <a:spcPct val="150000"/>
              </a:lnSpc>
              <a:buFont typeface="Wingdings" pitchFamily="2" charset="2"/>
              <a:buChar char="v"/>
            </a:pPr>
            <a:r>
              <a:rPr lang="en-US" sz="2200" b="1" dirty="0" smtClean="0">
                <a:latin typeface="Perpetua" panose="02020502060401020303" pitchFamily="18" charset="0"/>
              </a:rPr>
              <a:t>Planning for a Successful Job Search</a:t>
            </a:r>
          </a:p>
          <a:p>
            <a:pPr>
              <a:lnSpc>
                <a:spcPct val="150000"/>
              </a:lnSpc>
              <a:buFont typeface="Wingdings" pitchFamily="2" charset="2"/>
              <a:buChar char="v"/>
            </a:pPr>
            <a:r>
              <a:rPr lang="en-US" sz="2200" b="1" dirty="0" smtClean="0">
                <a:latin typeface="Perpetua" panose="02020502060401020303" pitchFamily="18" charset="0"/>
              </a:rPr>
              <a:t>End of Life Care for Mr. Stephens</a:t>
            </a:r>
          </a:p>
        </p:txBody>
      </p:sp>
      <p:pic>
        <p:nvPicPr>
          <p:cNvPr id="5" name="Picture 4" descr="CNA_scholars.jpg"/>
          <p:cNvPicPr>
            <a:picLocks noChangeAspect="1"/>
          </p:cNvPicPr>
          <p:nvPr/>
        </p:nvPicPr>
        <p:blipFill>
          <a:blip r:embed="rId3" cstate="print"/>
          <a:stretch>
            <a:fillRect/>
          </a:stretch>
        </p:blipFill>
        <p:spPr>
          <a:xfrm>
            <a:off x="1268801" y="3473570"/>
            <a:ext cx="4636698" cy="2949977"/>
          </a:xfrm>
          <a:prstGeom prst="rect">
            <a:avLst/>
          </a:prstGeom>
          <a:ln w="38100">
            <a:solidFill>
              <a:schemeClr val="tx1"/>
            </a:solidFill>
          </a:ln>
        </p:spPr>
      </p:pic>
      <p:sp>
        <p:nvSpPr>
          <p:cNvPr id="6" name="Rectangle 5"/>
          <p:cNvSpPr/>
          <p:nvPr/>
        </p:nvSpPr>
        <p:spPr>
          <a:xfrm>
            <a:off x="105066" y="184879"/>
            <a:ext cx="7658707" cy="769441"/>
          </a:xfrm>
          <a:prstGeom prst="rect">
            <a:avLst/>
          </a:prstGeom>
        </p:spPr>
        <p:txBody>
          <a:bodyPr wrap="square">
            <a:spAutoFit/>
          </a:bodyPr>
          <a:lstStyle/>
          <a:p>
            <a:r>
              <a:rPr lang="en-US" sz="4400" b="1" dirty="0" smtClean="0">
                <a:solidFill>
                  <a:srgbClr val="FF0000"/>
                </a:solidFill>
                <a:latin typeface="Papyrus" panose="03070502060502030205" pitchFamily="66" charset="0"/>
              </a:rPr>
              <a:t>Innovation: Gives </a:t>
            </a:r>
            <a:r>
              <a:rPr lang="en-US" sz="4400" b="1" dirty="0">
                <a:solidFill>
                  <a:srgbClr val="FF0000"/>
                </a:solidFill>
                <a:latin typeface="Papyrus" panose="03070502060502030205" pitchFamily="66" charset="0"/>
              </a:rPr>
              <a:t>Success</a:t>
            </a:r>
          </a:p>
        </p:txBody>
      </p:sp>
    </p:spTree>
    <p:extLst>
      <p:ext uri="{BB962C8B-B14F-4D97-AF65-F5344CB8AC3E}">
        <p14:creationId xmlns:p14="http://schemas.microsoft.com/office/powerpoint/2010/main" val="19516469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554747" y="954320"/>
            <a:ext cx="3381555" cy="5693866"/>
          </a:xfrm>
          <a:prstGeom prst="rect">
            <a:avLst/>
          </a:prstGeom>
          <a:solidFill>
            <a:schemeClr val="bg1"/>
          </a:solidFill>
          <a:ln w="38100">
            <a:solidFill>
              <a:schemeClr val="tx1"/>
            </a:solidFill>
          </a:ln>
        </p:spPr>
        <p:txBody>
          <a:bodyPr wrap="square" rtlCol="0">
            <a:spAutoFit/>
          </a:bodyPr>
          <a:lstStyle/>
          <a:p>
            <a:pPr algn="ctr"/>
            <a:r>
              <a:rPr lang="en-US" sz="2800" b="1" u="sng" dirty="0" smtClean="0">
                <a:latin typeface="Perpetua" panose="02020502060401020303" pitchFamily="18" charset="0"/>
              </a:rPr>
              <a:t>Content Vocabulary</a:t>
            </a:r>
          </a:p>
          <a:p>
            <a:pPr algn="ctr"/>
            <a:endParaRPr lang="en-US" sz="2800" b="1" dirty="0" smtClean="0">
              <a:latin typeface="Perpetua" panose="02020502060401020303" pitchFamily="18" charset="0"/>
            </a:endParaRPr>
          </a:p>
          <a:p>
            <a:pPr algn="ctr"/>
            <a:r>
              <a:rPr lang="en-US" sz="2800" b="1" dirty="0" smtClean="0">
                <a:latin typeface="Perpetua" panose="02020502060401020303" pitchFamily="18" charset="0"/>
              </a:rPr>
              <a:t>airway obstruction</a:t>
            </a:r>
          </a:p>
          <a:p>
            <a:pPr algn="ctr"/>
            <a:r>
              <a:rPr lang="en-US" sz="2800" b="1" dirty="0" smtClean="0">
                <a:latin typeface="Perpetua" panose="02020502060401020303" pitchFamily="18" charset="0"/>
              </a:rPr>
              <a:t>body mechanics</a:t>
            </a:r>
          </a:p>
          <a:p>
            <a:pPr algn="ctr"/>
            <a:r>
              <a:rPr lang="en-US" sz="2800" b="1" dirty="0" smtClean="0">
                <a:latin typeface="Perpetua" panose="02020502060401020303" pitchFamily="18" charset="0"/>
              </a:rPr>
              <a:t>care plan</a:t>
            </a:r>
          </a:p>
          <a:p>
            <a:pPr algn="ctr"/>
            <a:r>
              <a:rPr lang="en-US" sz="2800" b="1" dirty="0" smtClean="0">
                <a:latin typeface="Perpetua" panose="02020502060401020303" pitchFamily="18" charset="0"/>
              </a:rPr>
              <a:t>Fowler’s position</a:t>
            </a:r>
          </a:p>
          <a:p>
            <a:pPr algn="ctr"/>
            <a:r>
              <a:rPr lang="en-US" sz="2800" b="1" dirty="0" smtClean="0">
                <a:latin typeface="Perpetua" panose="02020502060401020303" pitchFamily="18" charset="0"/>
              </a:rPr>
              <a:t>hygiene</a:t>
            </a:r>
          </a:p>
          <a:p>
            <a:pPr algn="ctr"/>
            <a:r>
              <a:rPr lang="en-US" sz="2800" b="1" dirty="0" smtClean="0">
                <a:latin typeface="Perpetua" panose="02020502060401020303" pitchFamily="18" charset="0"/>
              </a:rPr>
              <a:t>intake</a:t>
            </a:r>
          </a:p>
          <a:p>
            <a:pPr algn="ctr"/>
            <a:r>
              <a:rPr lang="en-US" sz="2800" b="1" dirty="0" smtClean="0">
                <a:latin typeface="Perpetua" panose="02020502060401020303" pitchFamily="18" charset="0"/>
              </a:rPr>
              <a:t>pathogens</a:t>
            </a:r>
          </a:p>
          <a:p>
            <a:pPr algn="ctr"/>
            <a:r>
              <a:rPr lang="en-US" sz="2800" b="1" dirty="0" smtClean="0">
                <a:latin typeface="Perpetua" panose="02020502060401020303" pitchFamily="18" charset="0"/>
              </a:rPr>
              <a:t>respiration</a:t>
            </a:r>
          </a:p>
          <a:p>
            <a:pPr algn="ctr"/>
            <a:r>
              <a:rPr lang="en-US" sz="2800" b="1" dirty="0" smtClean="0">
                <a:latin typeface="Perpetua" panose="02020502060401020303" pitchFamily="18" charset="0"/>
              </a:rPr>
              <a:t>scope of practice</a:t>
            </a:r>
          </a:p>
          <a:p>
            <a:pPr algn="ctr"/>
            <a:r>
              <a:rPr lang="en-US" sz="2800" b="1" dirty="0" smtClean="0">
                <a:latin typeface="Perpetua" panose="02020502060401020303" pitchFamily="18" charset="0"/>
              </a:rPr>
              <a:t>HIPAA</a:t>
            </a:r>
          </a:p>
          <a:p>
            <a:pPr algn="ctr"/>
            <a:r>
              <a:rPr lang="en-US" sz="2800" b="1" dirty="0">
                <a:latin typeface="Perpetua" panose="02020502060401020303" pitchFamily="18" charset="0"/>
              </a:rPr>
              <a:t>h</a:t>
            </a:r>
            <a:r>
              <a:rPr lang="en-US" sz="2800" b="1" dirty="0" smtClean="0">
                <a:latin typeface="Perpetua" panose="02020502060401020303" pitchFamily="18" charset="0"/>
              </a:rPr>
              <a:t>ealth care directive</a:t>
            </a:r>
          </a:p>
        </p:txBody>
      </p:sp>
      <p:sp>
        <p:nvSpPr>
          <p:cNvPr id="3" name="Rectangle 2"/>
          <p:cNvSpPr/>
          <p:nvPr/>
        </p:nvSpPr>
        <p:spPr>
          <a:xfrm>
            <a:off x="8153934" y="523433"/>
            <a:ext cx="3810000" cy="6124754"/>
          </a:xfrm>
          <a:prstGeom prst="rect">
            <a:avLst/>
          </a:prstGeom>
          <a:solidFill>
            <a:schemeClr val="bg1"/>
          </a:solidFill>
          <a:ln w="38100">
            <a:solidFill>
              <a:schemeClr val="tx1"/>
            </a:solidFill>
          </a:ln>
        </p:spPr>
        <p:txBody>
          <a:bodyPr wrap="square">
            <a:spAutoFit/>
          </a:bodyPr>
          <a:lstStyle/>
          <a:p>
            <a:pPr algn="ctr"/>
            <a:r>
              <a:rPr lang="en-US" sz="2800" b="1" u="sng" dirty="0" smtClean="0">
                <a:latin typeface="Perpetua" panose="02020502060401020303" pitchFamily="18" charset="0"/>
              </a:rPr>
              <a:t>High-Utility Academic Vocabulary</a:t>
            </a:r>
          </a:p>
          <a:p>
            <a:pPr algn="ctr"/>
            <a:endParaRPr lang="en-US" sz="2800" b="1" dirty="0">
              <a:latin typeface="Perpetua" panose="02020502060401020303" pitchFamily="18" charset="0"/>
            </a:endParaRPr>
          </a:p>
          <a:p>
            <a:pPr algn="ctr"/>
            <a:r>
              <a:rPr lang="en-US" sz="2800" b="1" dirty="0" smtClean="0">
                <a:latin typeface="Perpetua" panose="02020502060401020303" pitchFamily="18" charset="0"/>
              </a:rPr>
              <a:t>adequate</a:t>
            </a:r>
          </a:p>
          <a:p>
            <a:pPr algn="ctr"/>
            <a:r>
              <a:rPr lang="en-US" sz="2800" b="1" dirty="0">
                <a:latin typeface="Perpetua" panose="02020502060401020303" pitchFamily="18" charset="0"/>
              </a:rPr>
              <a:t>c</a:t>
            </a:r>
            <a:r>
              <a:rPr lang="en-US" sz="2800" b="1" dirty="0" smtClean="0">
                <a:latin typeface="Perpetua" panose="02020502060401020303" pitchFamily="18" charset="0"/>
              </a:rPr>
              <a:t>ondition</a:t>
            </a:r>
          </a:p>
          <a:p>
            <a:pPr algn="ctr"/>
            <a:r>
              <a:rPr lang="en-US" sz="2800" b="1" dirty="0" smtClean="0">
                <a:latin typeface="Perpetua" panose="02020502060401020303" pitchFamily="18" charset="0"/>
              </a:rPr>
              <a:t>trigger</a:t>
            </a:r>
          </a:p>
          <a:p>
            <a:pPr algn="ctr"/>
            <a:r>
              <a:rPr lang="en-US" sz="2800" b="1" dirty="0" smtClean="0">
                <a:latin typeface="Perpetua" panose="02020502060401020303" pitchFamily="18" charset="0"/>
              </a:rPr>
              <a:t>protocol</a:t>
            </a:r>
          </a:p>
          <a:p>
            <a:pPr algn="ctr"/>
            <a:r>
              <a:rPr lang="en-US" sz="2800" b="1" dirty="0" smtClean="0">
                <a:latin typeface="Perpetua" panose="02020502060401020303" pitchFamily="18" charset="0"/>
              </a:rPr>
              <a:t>evaluate</a:t>
            </a:r>
          </a:p>
          <a:p>
            <a:pPr algn="ctr"/>
            <a:r>
              <a:rPr lang="en-US" sz="2800" b="1" dirty="0" smtClean="0">
                <a:latin typeface="Perpetua" panose="02020502060401020303" pitchFamily="18" charset="0"/>
              </a:rPr>
              <a:t>factor</a:t>
            </a:r>
          </a:p>
          <a:p>
            <a:pPr algn="ctr"/>
            <a:r>
              <a:rPr lang="en-US" sz="2800" b="1" dirty="0" smtClean="0">
                <a:latin typeface="Perpetua" panose="02020502060401020303" pitchFamily="18" charset="0"/>
              </a:rPr>
              <a:t>indicate</a:t>
            </a:r>
          </a:p>
          <a:p>
            <a:pPr algn="ctr"/>
            <a:r>
              <a:rPr lang="en-US" sz="2800" b="1" dirty="0" smtClean="0">
                <a:latin typeface="Perpetua" panose="02020502060401020303" pitchFamily="18" charset="0"/>
              </a:rPr>
              <a:t>maintain</a:t>
            </a:r>
          </a:p>
          <a:p>
            <a:pPr algn="ctr"/>
            <a:r>
              <a:rPr lang="en-US" sz="2800" b="1" dirty="0" smtClean="0">
                <a:latin typeface="Perpetua" panose="02020502060401020303" pitchFamily="18" charset="0"/>
              </a:rPr>
              <a:t>minimize</a:t>
            </a:r>
          </a:p>
          <a:p>
            <a:pPr algn="ctr"/>
            <a:r>
              <a:rPr lang="en-US" sz="2800" b="1" dirty="0" smtClean="0">
                <a:latin typeface="Perpetua" panose="02020502060401020303" pitchFamily="18" charset="0"/>
              </a:rPr>
              <a:t>transition</a:t>
            </a:r>
          </a:p>
          <a:p>
            <a:pPr algn="ctr"/>
            <a:r>
              <a:rPr lang="en-US" sz="2800" b="1" dirty="0" smtClean="0">
                <a:latin typeface="Perpetua" panose="02020502060401020303" pitchFamily="18" charset="0"/>
              </a:rPr>
              <a:t>decline</a:t>
            </a:r>
          </a:p>
        </p:txBody>
      </p:sp>
      <p:sp>
        <p:nvSpPr>
          <p:cNvPr id="4" name="TextBox 3"/>
          <p:cNvSpPr txBox="1"/>
          <p:nvPr/>
        </p:nvSpPr>
        <p:spPr>
          <a:xfrm>
            <a:off x="332116" y="2306398"/>
            <a:ext cx="3946585" cy="2062103"/>
          </a:xfrm>
          <a:prstGeom prst="rect">
            <a:avLst/>
          </a:prstGeom>
          <a:solidFill>
            <a:schemeClr val="accent6">
              <a:lumMod val="60000"/>
              <a:lumOff val="40000"/>
            </a:schemeClr>
          </a:solidFill>
          <a:ln w="38100">
            <a:solidFill>
              <a:schemeClr val="tx1"/>
            </a:solidFill>
          </a:ln>
        </p:spPr>
        <p:txBody>
          <a:bodyPr wrap="square" rtlCol="0">
            <a:spAutoFit/>
          </a:bodyPr>
          <a:lstStyle/>
          <a:p>
            <a:pPr algn="ctr"/>
            <a:r>
              <a:rPr lang="en-US" sz="3200" b="1" dirty="0" smtClean="0">
                <a:latin typeface="Perpetua" panose="02020502060401020303" pitchFamily="18" charset="0"/>
              </a:rPr>
              <a:t>Reading Skills for Healthcare Workers </a:t>
            </a:r>
          </a:p>
          <a:p>
            <a:pPr algn="ctr"/>
            <a:r>
              <a:rPr lang="en-US" sz="3200" b="1" dirty="0" smtClean="0">
                <a:latin typeface="Perpetua" panose="02020502060401020303" pitchFamily="18" charset="0"/>
              </a:rPr>
              <a:t>Sample Target Vocabulary</a:t>
            </a:r>
            <a:endParaRPr lang="en-US" sz="3200" b="1" dirty="0">
              <a:latin typeface="Perpetua" panose="02020502060401020303" pitchFamily="18" charset="0"/>
            </a:endParaRPr>
          </a:p>
        </p:txBody>
      </p:sp>
      <p:sp>
        <p:nvSpPr>
          <p:cNvPr id="6" name="Rectangle 5"/>
          <p:cNvSpPr/>
          <p:nvPr/>
        </p:nvSpPr>
        <p:spPr>
          <a:xfrm>
            <a:off x="105066" y="184879"/>
            <a:ext cx="7658707" cy="769441"/>
          </a:xfrm>
          <a:prstGeom prst="rect">
            <a:avLst/>
          </a:prstGeom>
        </p:spPr>
        <p:txBody>
          <a:bodyPr wrap="square">
            <a:spAutoFit/>
          </a:bodyPr>
          <a:lstStyle/>
          <a:p>
            <a:r>
              <a:rPr lang="en-US" sz="4400" b="1" dirty="0" smtClean="0">
                <a:solidFill>
                  <a:srgbClr val="FF0000"/>
                </a:solidFill>
                <a:latin typeface="Papyrus" panose="03070502060502030205" pitchFamily="66" charset="0"/>
              </a:rPr>
              <a:t>Innovation: Gives </a:t>
            </a:r>
            <a:r>
              <a:rPr lang="en-US" sz="4400" b="1" dirty="0">
                <a:solidFill>
                  <a:srgbClr val="FF0000"/>
                </a:solidFill>
                <a:latin typeface="Papyrus" panose="03070502060502030205" pitchFamily="66" charset="0"/>
              </a:rPr>
              <a:t>Success</a:t>
            </a:r>
          </a:p>
        </p:txBody>
      </p:sp>
    </p:spTree>
    <p:extLst>
      <p:ext uri="{BB962C8B-B14F-4D97-AF65-F5344CB8AC3E}">
        <p14:creationId xmlns:p14="http://schemas.microsoft.com/office/powerpoint/2010/main" val="1801129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000664" y="1654834"/>
            <a:ext cx="10075653" cy="5040000"/>
          </a:xfrm>
          <a:prstGeom prst="rect">
            <a:avLst/>
          </a:prstGeom>
          <a:solidFill>
            <a:schemeClr val="bg1"/>
          </a:solidFill>
          <a:ln w="38100">
            <a:solidFill>
              <a:schemeClr val="tx1"/>
            </a:solidFill>
          </a:ln>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endParaRPr lang="en-US" sz="800" b="1" dirty="0" smtClean="0">
              <a:latin typeface="Garamond" pitchFamily="18" charset="0"/>
            </a:endParaRPr>
          </a:p>
          <a:p>
            <a:pPr>
              <a:buFont typeface="Arial" panose="020B0604020202020204" pitchFamily="34" charset="0"/>
              <a:buNone/>
            </a:pPr>
            <a:r>
              <a:rPr lang="en-US" sz="3000" b="1" dirty="0" smtClean="0">
                <a:latin typeface="Perpetua" panose="02020502060401020303" pitchFamily="18" charset="0"/>
              </a:rPr>
              <a:t>Included with each reading selection:</a:t>
            </a:r>
          </a:p>
          <a:p>
            <a:pPr>
              <a:buFont typeface="Arial" panose="020B0604020202020204" pitchFamily="34" charset="0"/>
              <a:buNone/>
            </a:pPr>
            <a:endParaRPr lang="en-US" sz="3000" b="1" dirty="0" smtClean="0">
              <a:latin typeface="Perpetua" panose="02020502060401020303" pitchFamily="18" charset="0"/>
            </a:endParaRPr>
          </a:p>
          <a:p>
            <a:r>
              <a:rPr lang="en-US" sz="3000" b="1" dirty="0" smtClean="0">
                <a:latin typeface="Perpetua" panose="02020502060401020303" pitchFamily="18" charset="0"/>
              </a:rPr>
              <a:t>Pre-reading questions</a:t>
            </a:r>
          </a:p>
          <a:p>
            <a:r>
              <a:rPr lang="en-US" sz="3000" b="1" dirty="0" smtClean="0">
                <a:latin typeface="Perpetua" panose="02020502060401020303" pitchFamily="18" charset="0"/>
              </a:rPr>
              <a:t>Pre-reading definitions of healthcare and high utility vocabulary</a:t>
            </a:r>
          </a:p>
          <a:p>
            <a:r>
              <a:rPr lang="en-US" sz="3000" b="1" dirty="0" smtClean="0">
                <a:latin typeface="Perpetua" panose="02020502060401020303" pitchFamily="18" charset="0"/>
              </a:rPr>
              <a:t>3 speeds of recorded text for learners to listen to for fluency development</a:t>
            </a:r>
          </a:p>
          <a:p>
            <a:r>
              <a:rPr lang="en-US" sz="3000" b="1" dirty="0" smtClean="0">
                <a:latin typeface="Perpetua" panose="02020502060401020303" pitchFamily="18" charset="0"/>
              </a:rPr>
              <a:t>Selection focused on healthcare-related content for engagement and motivation </a:t>
            </a:r>
          </a:p>
          <a:p>
            <a:r>
              <a:rPr lang="en-US" sz="3000" b="1" dirty="0" smtClean="0">
                <a:latin typeface="Perpetua" panose="02020502060401020303" pitchFamily="18" charset="0"/>
              </a:rPr>
              <a:t>Text dependent questions for understanding.</a:t>
            </a:r>
          </a:p>
          <a:p>
            <a:r>
              <a:rPr lang="en-US" sz="3000" b="1" dirty="0" smtClean="0">
                <a:latin typeface="Perpetua" panose="02020502060401020303" pitchFamily="18" charset="0"/>
              </a:rPr>
              <a:t>2 writing options</a:t>
            </a:r>
          </a:p>
          <a:p>
            <a:pPr lvl="1"/>
            <a:r>
              <a:rPr lang="en-US" sz="3000" b="1" dirty="0" smtClean="0">
                <a:latin typeface="Perpetua" panose="02020502060401020303" pitchFamily="18" charset="0"/>
              </a:rPr>
              <a:t>1 text dependent</a:t>
            </a:r>
          </a:p>
          <a:p>
            <a:pPr lvl="1"/>
            <a:r>
              <a:rPr lang="en-US" sz="3000" b="1" dirty="0" smtClean="0">
                <a:latin typeface="Perpetua" panose="02020502060401020303" pitchFamily="18" charset="0"/>
              </a:rPr>
              <a:t>1 more open ended</a:t>
            </a:r>
          </a:p>
          <a:p>
            <a:pPr>
              <a:buFont typeface="Arial" panose="020B0604020202020204" pitchFamily="34" charset="0"/>
              <a:buNone/>
            </a:pPr>
            <a:endParaRPr lang="en-US" sz="1400" dirty="0" smtClean="0">
              <a:latin typeface="Garamond" pitchFamily="18" charset="0"/>
            </a:endParaRPr>
          </a:p>
          <a:p>
            <a:endParaRPr lang="en-US" dirty="0"/>
          </a:p>
        </p:txBody>
      </p:sp>
      <p:sp>
        <p:nvSpPr>
          <p:cNvPr id="4" name="TextBox 3"/>
          <p:cNvSpPr txBox="1"/>
          <p:nvPr/>
        </p:nvSpPr>
        <p:spPr>
          <a:xfrm>
            <a:off x="2448464" y="948569"/>
            <a:ext cx="7109234" cy="584775"/>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US" sz="3200" b="1" dirty="0" smtClean="0">
                <a:latin typeface="Perpetua" panose="02020502060401020303" pitchFamily="18" charset="0"/>
              </a:rPr>
              <a:t>Reading Skills for Healthcare Workers</a:t>
            </a:r>
            <a:endParaRPr lang="en-US" sz="3200" b="1" dirty="0">
              <a:latin typeface="Perpetua" panose="02020502060401020303" pitchFamily="18" charset="0"/>
            </a:endParaRPr>
          </a:p>
        </p:txBody>
      </p:sp>
      <p:sp>
        <p:nvSpPr>
          <p:cNvPr id="5" name="Rectangle 4"/>
          <p:cNvSpPr/>
          <p:nvPr/>
        </p:nvSpPr>
        <p:spPr>
          <a:xfrm>
            <a:off x="105066" y="184879"/>
            <a:ext cx="7658707" cy="769441"/>
          </a:xfrm>
          <a:prstGeom prst="rect">
            <a:avLst/>
          </a:prstGeom>
        </p:spPr>
        <p:txBody>
          <a:bodyPr wrap="square">
            <a:spAutoFit/>
          </a:bodyPr>
          <a:lstStyle/>
          <a:p>
            <a:r>
              <a:rPr lang="en-US" sz="4400" b="1" dirty="0" smtClean="0">
                <a:solidFill>
                  <a:srgbClr val="FF0000"/>
                </a:solidFill>
                <a:latin typeface="Papyrus" panose="03070502060502030205" pitchFamily="66" charset="0"/>
              </a:rPr>
              <a:t>Innovation: Gives </a:t>
            </a:r>
            <a:r>
              <a:rPr lang="en-US" sz="4400" b="1" dirty="0">
                <a:solidFill>
                  <a:srgbClr val="FF0000"/>
                </a:solidFill>
                <a:latin typeface="Papyrus" panose="03070502060502030205" pitchFamily="66" charset="0"/>
              </a:rPr>
              <a:t>Success</a:t>
            </a:r>
          </a:p>
        </p:txBody>
      </p:sp>
    </p:spTree>
    <p:extLst>
      <p:ext uri="{BB962C8B-B14F-4D97-AF65-F5344CB8AC3E}">
        <p14:creationId xmlns:p14="http://schemas.microsoft.com/office/powerpoint/2010/main" val="19393642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14072" y="263255"/>
            <a:ext cx="7658707" cy="769441"/>
          </a:xfrm>
          <a:prstGeom prst="rect">
            <a:avLst/>
          </a:prstGeom>
        </p:spPr>
        <p:txBody>
          <a:bodyPr wrap="square">
            <a:spAutoFit/>
          </a:bodyPr>
          <a:lstStyle/>
          <a:p>
            <a:r>
              <a:rPr lang="en-US" sz="4400" b="1" dirty="0" smtClean="0">
                <a:solidFill>
                  <a:srgbClr val="FF0000"/>
                </a:solidFill>
                <a:latin typeface="Papyrus" panose="03070502060502030205" pitchFamily="66" charset="0"/>
              </a:rPr>
              <a:t>Innovation: Gives </a:t>
            </a:r>
            <a:r>
              <a:rPr lang="en-US" sz="4400" b="1" dirty="0">
                <a:solidFill>
                  <a:srgbClr val="FF0000"/>
                </a:solidFill>
                <a:latin typeface="Papyrus" panose="03070502060502030205" pitchFamily="66" charset="0"/>
              </a:rPr>
              <a:t>Success</a:t>
            </a:r>
          </a:p>
        </p:txBody>
      </p:sp>
      <p:sp>
        <p:nvSpPr>
          <p:cNvPr id="3" name="Rectangle 2"/>
          <p:cNvSpPr/>
          <p:nvPr/>
        </p:nvSpPr>
        <p:spPr>
          <a:xfrm>
            <a:off x="600892" y="1287418"/>
            <a:ext cx="6940731" cy="1877437"/>
          </a:xfrm>
          <a:prstGeom prst="rect">
            <a:avLst/>
          </a:prstGeom>
        </p:spPr>
        <p:txBody>
          <a:bodyPr wrap="square">
            <a:spAutoFit/>
          </a:bodyPr>
          <a:lstStyle/>
          <a:p>
            <a:pPr algn="ctr">
              <a:buFont typeface="Arial" panose="020B0604020202020204" pitchFamily="34" charset="0"/>
              <a:buNone/>
            </a:pPr>
            <a:r>
              <a:rPr lang="en-US" sz="3600" dirty="0">
                <a:latin typeface="Perpetua" panose="02020502060401020303" pitchFamily="18" charset="0"/>
              </a:rPr>
              <a:t>Currently laying the groundwork </a:t>
            </a:r>
            <a:r>
              <a:rPr lang="en-US" sz="3600" dirty="0" smtClean="0">
                <a:latin typeface="Perpetua" panose="02020502060401020303" pitchFamily="18" charset="0"/>
              </a:rPr>
              <a:t>for…</a:t>
            </a:r>
            <a:endParaRPr lang="en-US" sz="3600" dirty="0">
              <a:latin typeface="Perpetua" panose="02020502060401020303" pitchFamily="18" charset="0"/>
            </a:endParaRPr>
          </a:p>
          <a:p>
            <a:pPr algn="ctr">
              <a:buFont typeface="Arial" panose="020B0604020202020204" pitchFamily="34" charset="0"/>
              <a:buNone/>
            </a:pPr>
            <a:endParaRPr lang="en-US" sz="3600" dirty="0">
              <a:latin typeface="Perpetua" panose="02020502060401020303" pitchFamily="18" charset="0"/>
            </a:endParaRPr>
          </a:p>
          <a:p>
            <a:pPr algn="ctr">
              <a:buFont typeface="Arial" panose="020B0604020202020204" pitchFamily="34" charset="0"/>
              <a:buNone/>
            </a:pPr>
            <a:r>
              <a:rPr lang="en-US" sz="4400" dirty="0">
                <a:solidFill>
                  <a:srgbClr val="0070C0"/>
                </a:solidFill>
                <a:latin typeface="Perpetua" panose="02020502060401020303" pitchFamily="18" charset="0"/>
              </a:rPr>
              <a:t>Reading Skills for Manufacturers</a:t>
            </a:r>
          </a:p>
        </p:txBody>
      </p:sp>
      <p:pic>
        <p:nvPicPr>
          <p:cNvPr id="3074" name="Picture 2" descr="Image result for manufactur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644" y="3419577"/>
            <a:ext cx="5229225" cy="25527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0913" y="1833561"/>
            <a:ext cx="3396450" cy="2538141"/>
          </a:xfrm>
          <a:prstGeom prst="rect">
            <a:avLst/>
          </a:prstGeom>
          <a:ln w="38100">
            <a:solidFill>
              <a:schemeClr val="tx1"/>
            </a:solidFill>
          </a:ln>
        </p:spPr>
      </p:pic>
    </p:spTree>
    <p:extLst>
      <p:ext uri="{BB962C8B-B14F-4D97-AF65-F5344CB8AC3E}">
        <p14:creationId xmlns:p14="http://schemas.microsoft.com/office/powerpoint/2010/main" val="76486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1567"/>
            <a:ext cx="10972800" cy="1143000"/>
          </a:xfrm>
        </p:spPr>
        <p:txBody>
          <a:bodyPr>
            <a:normAutofit/>
          </a:bodyPr>
          <a:lstStyle/>
          <a:p>
            <a:pPr algn="ctr"/>
            <a:r>
              <a:rPr lang="en-US" sz="4000" b="1" dirty="0">
                <a:latin typeface="Papyrus" panose="03070502060502030205" pitchFamily="66" charset="0"/>
              </a:rPr>
              <a:t>Target Populations for On-Ramps</a:t>
            </a:r>
          </a:p>
        </p:txBody>
      </p:sp>
      <p:sp>
        <p:nvSpPr>
          <p:cNvPr id="4" name="Slide Number Placeholder 3"/>
          <p:cNvSpPr>
            <a:spLocks noGrp="1"/>
          </p:cNvSpPr>
          <p:nvPr>
            <p:ph type="sldNum" sz="quarter" idx="12"/>
          </p:nvPr>
        </p:nvSpPr>
        <p:spPr/>
        <p:txBody>
          <a:bodyPr/>
          <a:lstStyle/>
          <a:p>
            <a:pPr defTabSz="457200"/>
            <a:fld id="{3C58F615-69CA-E140-BE21-2D3BF3DA134C}" type="slidenum">
              <a:rPr lang="en-US">
                <a:solidFill>
                  <a:prstClr val="white"/>
                </a:solidFill>
              </a:rPr>
              <a:pPr defTabSz="457200"/>
              <a:t>6</a:t>
            </a:fld>
            <a:endParaRPr lang="en-US" dirty="0">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4154405"/>
              </p:ext>
            </p:extLst>
          </p:nvPr>
        </p:nvGraphicFramePr>
        <p:xfrm>
          <a:off x="1293960" y="593067"/>
          <a:ext cx="9816862" cy="5623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94381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14041" y="449859"/>
            <a:ext cx="11977959" cy="769441"/>
          </a:xfrm>
          <a:prstGeom prst="rect">
            <a:avLst/>
          </a:prstGeom>
        </p:spPr>
        <p:txBody>
          <a:bodyPr wrap="none">
            <a:spAutoFit/>
          </a:bodyPr>
          <a:lstStyle/>
          <a:p>
            <a:r>
              <a:rPr lang="en-US" sz="4400" b="1" dirty="0">
                <a:solidFill>
                  <a:srgbClr val="FF0000"/>
                </a:solidFill>
                <a:latin typeface="Papyrus" panose="03070502060502030205" pitchFamily="66" charset="0"/>
              </a:rPr>
              <a:t>To </a:t>
            </a:r>
            <a:r>
              <a:rPr lang="en-US" sz="4400" b="1" dirty="0" smtClean="0">
                <a:solidFill>
                  <a:srgbClr val="FF0000"/>
                </a:solidFill>
                <a:latin typeface="Papyrus" panose="03070502060502030205" pitchFamily="66" charset="0"/>
              </a:rPr>
              <a:t>get </a:t>
            </a:r>
            <a:r>
              <a:rPr lang="en-US" sz="4400" b="1" dirty="0">
                <a:solidFill>
                  <a:srgbClr val="FF0000"/>
                </a:solidFill>
                <a:latin typeface="Papyrus" panose="03070502060502030205" pitchFamily="66" charset="0"/>
              </a:rPr>
              <a:t>more information about our </a:t>
            </a:r>
            <a:r>
              <a:rPr lang="en-US" sz="4400" b="1" dirty="0" smtClean="0">
                <a:solidFill>
                  <a:srgbClr val="FF0000"/>
                </a:solidFill>
                <a:latin typeface="Papyrus" panose="03070502060502030205" pitchFamily="66" charset="0"/>
              </a:rPr>
              <a:t>successes</a:t>
            </a:r>
            <a:r>
              <a:rPr lang="en-US" sz="4400" b="1" dirty="0">
                <a:solidFill>
                  <a:srgbClr val="FF0000"/>
                </a:solidFill>
                <a:latin typeface="Papyrus" panose="03070502060502030205" pitchFamily="66" charset="0"/>
              </a:rPr>
              <a:t>……. </a:t>
            </a:r>
          </a:p>
        </p:txBody>
      </p:sp>
      <p:sp>
        <p:nvSpPr>
          <p:cNvPr id="6" name="TextBox 5"/>
          <p:cNvSpPr txBox="1"/>
          <p:nvPr/>
        </p:nvSpPr>
        <p:spPr>
          <a:xfrm>
            <a:off x="1497871" y="1227927"/>
            <a:ext cx="3882043" cy="584775"/>
          </a:xfrm>
          <a:prstGeom prst="rect">
            <a:avLst/>
          </a:prstGeom>
          <a:noFill/>
        </p:spPr>
        <p:txBody>
          <a:bodyPr wrap="square" rtlCol="0">
            <a:spAutoFit/>
          </a:bodyPr>
          <a:lstStyle/>
          <a:p>
            <a:r>
              <a:rPr lang="en-US" sz="3200" dirty="0" smtClean="0">
                <a:solidFill>
                  <a:srgbClr val="002060"/>
                </a:solidFill>
                <a:latin typeface="Perpetua" panose="02020502060401020303" pitchFamily="18" charset="0"/>
              </a:rPr>
              <a:t>www.southwestabe.org</a:t>
            </a:r>
            <a:endParaRPr lang="en-US" sz="3200" dirty="0">
              <a:solidFill>
                <a:srgbClr val="002060"/>
              </a:solidFill>
              <a:latin typeface="Perpetua" panose="02020502060401020303" pitchFamily="18" charset="0"/>
            </a:endParaRPr>
          </a:p>
        </p:txBody>
      </p:sp>
      <p:grpSp>
        <p:nvGrpSpPr>
          <p:cNvPr id="8" name="Group 7"/>
          <p:cNvGrpSpPr/>
          <p:nvPr/>
        </p:nvGrpSpPr>
        <p:grpSpPr>
          <a:xfrm>
            <a:off x="1624966" y="1925529"/>
            <a:ext cx="7176110" cy="1738169"/>
            <a:chOff x="4644972" y="2147835"/>
            <a:chExt cx="5037928" cy="795157"/>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972" y="2147835"/>
              <a:ext cx="5037928" cy="795157"/>
            </a:xfrm>
            <a:prstGeom prst="rect">
              <a:avLst/>
            </a:prstGeom>
            <a:ln w="38100">
              <a:solidFill>
                <a:schemeClr val="tx1"/>
              </a:solidFill>
            </a:ln>
          </p:spPr>
        </p:pic>
        <p:sp>
          <p:nvSpPr>
            <p:cNvPr id="10" name="Oval 9"/>
            <p:cNvSpPr/>
            <p:nvPr/>
          </p:nvSpPr>
          <p:spPr>
            <a:xfrm>
              <a:off x="6359236" y="2452255"/>
              <a:ext cx="1188720" cy="4239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4966" y="3855346"/>
            <a:ext cx="4868746" cy="2827465"/>
          </a:xfrm>
          <a:prstGeom prst="rect">
            <a:avLst/>
          </a:prstGeom>
          <a:ln w="38100">
            <a:solidFill>
              <a:schemeClr val="tx1"/>
            </a:solidFill>
          </a:ln>
        </p:spPr>
      </p:pic>
      <p:sp>
        <p:nvSpPr>
          <p:cNvPr id="14" name="TextBox 13"/>
          <p:cNvSpPr txBox="1"/>
          <p:nvPr/>
        </p:nvSpPr>
        <p:spPr>
          <a:xfrm>
            <a:off x="7503208" y="4213077"/>
            <a:ext cx="4289989" cy="1661993"/>
          </a:xfrm>
          <a:prstGeom prst="rect">
            <a:avLst/>
          </a:prstGeom>
          <a:noFill/>
        </p:spPr>
        <p:txBody>
          <a:bodyPr wrap="square" rtlCol="0">
            <a:spAutoFit/>
          </a:bodyPr>
          <a:lstStyle/>
          <a:p>
            <a:r>
              <a:rPr lang="en-US" sz="3400" b="1" dirty="0" smtClean="0">
                <a:solidFill>
                  <a:schemeClr val="accent6">
                    <a:lumMod val="50000"/>
                  </a:schemeClr>
                </a:solidFill>
                <a:latin typeface="Perpetua" panose="02020502060401020303" pitchFamily="18" charset="0"/>
              </a:rPr>
              <a:t>Pat Thomas </a:t>
            </a:r>
            <a:r>
              <a:rPr lang="en-US" sz="3400" dirty="0" smtClean="0">
                <a:solidFill>
                  <a:schemeClr val="accent6">
                    <a:lumMod val="50000"/>
                  </a:schemeClr>
                </a:solidFill>
                <a:latin typeface="Perpetua" panose="02020502060401020303" pitchFamily="18" charset="0"/>
              </a:rPr>
              <a:t>– Director</a:t>
            </a:r>
          </a:p>
          <a:p>
            <a:r>
              <a:rPr lang="en-US" sz="3400" dirty="0" smtClean="0">
                <a:solidFill>
                  <a:schemeClr val="accent6">
                    <a:lumMod val="50000"/>
                  </a:schemeClr>
                </a:solidFill>
                <a:latin typeface="Perpetua" panose="02020502060401020303" pitchFamily="18" charset="0"/>
              </a:rPr>
              <a:t>SW ABE Marshall Region</a:t>
            </a:r>
          </a:p>
          <a:p>
            <a:r>
              <a:rPr lang="en-US" sz="3400" dirty="0" smtClean="0">
                <a:solidFill>
                  <a:schemeClr val="accent6">
                    <a:lumMod val="50000"/>
                  </a:schemeClr>
                </a:solidFill>
                <a:latin typeface="Perpetua" panose="02020502060401020303" pitchFamily="18" charset="0"/>
              </a:rPr>
              <a:t>pthomas@starpoint.net</a:t>
            </a:r>
            <a:endParaRPr lang="en-US" sz="3400" dirty="0">
              <a:solidFill>
                <a:schemeClr val="accent6">
                  <a:lumMod val="50000"/>
                </a:schemeClr>
              </a:solidFill>
              <a:latin typeface="Perpetua" panose="02020502060401020303" pitchFamily="18" charset="0"/>
            </a:endParaRPr>
          </a:p>
        </p:txBody>
      </p:sp>
      <p:sp>
        <p:nvSpPr>
          <p:cNvPr id="15" name="Rectangle 14"/>
          <p:cNvSpPr/>
          <p:nvPr/>
        </p:nvSpPr>
        <p:spPr>
          <a:xfrm>
            <a:off x="754798" y="1056277"/>
            <a:ext cx="1031273" cy="769441"/>
          </a:xfrm>
          <a:prstGeom prst="rect">
            <a:avLst/>
          </a:prstGeom>
          <a:noFill/>
        </p:spPr>
        <p:txBody>
          <a:bodyPr wrap="squar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1.</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754798" y="1715687"/>
            <a:ext cx="1031273" cy="769441"/>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rPr>
              <a:t>2</a:t>
            </a:r>
            <a:r>
              <a:rPr lang="en-US" sz="4400" b="0" cap="none" spc="0" dirty="0" smtClean="0">
                <a:ln w="0"/>
                <a:solidFill>
                  <a:schemeClr val="tx1"/>
                </a:solidFill>
                <a:effectLst>
                  <a:outerShdw blurRad="38100" dist="19050" dir="2700000" algn="tl" rotWithShape="0">
                    <a:schemeClr val="dk1">
                      <a:alpha val="40000"/>
                    </a:schemeClr>
                  </a:outerShdw>
                </a:effectLst>
              </a:rPr>
              <a:t>.</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718240" y="3663698"/>
            <a:ext cx="1031273" cy="769441"/>
          </a:xfrm>
          <a:prstGeom prst="rect">
            <a:avLst/>
          </a:prstGeom>
          <a:noFill/>
        </p:spPr>
        <p:txBody>
          <a:bodyPr wrap="square" lIns="91440" tIns="45720" rIns="91440" bIns="45720">
            <a:spAutoFit/>
          </a:bodyPr>
          <a:lstStyle/>
          <a:p>
            <a:pPr algn="ctr"/>
            <a:r>
              <a:rPr lang="en-US" sz="4400" dirty="0">
                <a:ln w="0"/>
                <a:effectLst>
                  <a:outerShdw blurRad="38100" dist="19050" dir="2700000" algn="tl" rotWithShape="0">
                    <a:schemeClr val="dk1">
                      <a:alpha val="40000"/>
                    </a:schemeClr>
                  </a:outerShdw>
                </a:effectLst>
              </a:rPr>
              <a:t>3</a:t>
            </a:r>
            <a:r>
              <a:rPr lang="en-US" sz="4400" b="0" cap="none" spc="0" dirty="0" smtClean="0">
                <a:ln w="0"/>
                <a:solidFill>
                  <a:schemeClr val="tx1"/>
                </a:solidFill>
                <a:effectLst>
                  <a:outerShdw blurRad="38100" dist="19050" dir="2700000" algn="tl" rotWithShape="0">
                    <a:schemeClr val="dk1">
                      <a:alpha val="40000"/>
                    </a:schemeClr>
                  </a:outerShdw>
                </a:effectLst>
              </a:rPr>
              <a:t>.</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896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557348" y="363915"/>
            <a:ext cx="5251269" cy="6494085"/>
          </a:xfrm>
          <a:prstGeom prst="rect">
            <a:avLst/>
          </a:prstGeom>
        </p:spPr>
        <p:txBody>
          <a:bodyPr wrap="square">
            <a:spAutoFit/>
          </a:bodyPr>
          <a:lstStyle/>
          <a:p>
            <a:r>
              <a:rPr lang="en-US" sz="3200" b="1" dirty="0" smtClean="0">
                <a:latin typeface="Perpetua" panose="02020502060401020303" pitchFamily="18" charset="0"/>
              </a:rPr>
              <a:t>When </a:t>
            </a:r>
            <a:r>
              <a:rPr lang="en-US" sz="3200" b="1" dirty="0">
                <a:latin typeface="Perpetua" panose="02020502060401020303" pitchFamily="18" charset="0"/>
              </a:rPr>
              <a:t>faced with </a:t>
            </a:r>
            <a:r>
              <a:rPr lang="en-US" sz="3200" b="1" dirty="0" smtClean="0">
                <a:latin typeface="Perpetua" panose="02020502060401020303" pitchFamily="18" charset="0"/>
              </a:rPr>
              <a:t>possible hardships, focusing </a:t>
            </a:r>
            <a:r>
              <a:rPr lang="en-US" sz="3200" b="1" dirty="0">
                <a:latin typeface="Perpetua" panose="02020502060401020303" pitchFamily="18" charset="0"/>
              </a:rPr>
              <a:t>on a positive </a:t>
            </a:r>
            <a:r>
              <a:rPr lang="en-US" sz="3200" b="1" dirty="0" smtClean="0">
                <a:latin typeface="Perpetua" panose="02020502060401020303" pitchFamily="18" charset="0"/>
              </a:rPr>
              <a:t>attitude and being </a:t>
            </a:r>
            <a:r>
              <a:rPr lang="en-US" sz="3200" b="1" dirty="0">
                <a:latin typeface="Perpetua" panose="02020502060401020303" pitchFamily="18" charset="0"/>
              </a:rPr>
              <a:t>open </a:t>
            </a:r>
            <a:r>
              <a:rPr lang="en-US" sz="3200" b="1" dirty="0" smtClean="0">
                <a:latin typeface="Perpetua" panose="02020502060401020303" pitchFamily="18" charset="0"/>
              </a:rPr>
              <a:t>to </a:t>
            </a:r>
            <a:r>
              <a:rPr lang="en-US" sz="3200" b="1" dirty="0">
                <a:latin typeface="Perpetua" panose="02020502060401020303" pitchFamily="18" charset="0"/>
              </a:rPr>
              <a:t>new ways </a:t>
            </a:r>
            <a:r>
              <a:rPr lang="en-US" sz="3200" b="1" dirty="0" smtClean="0">
                <a:latin typeface="Perpetua" panose="02020502060401020303" pitchFamily="18" charset="0"/>
              </a:rPr>
              <a:t>of collaboration becomes even </a:t>
            </a:r>
            <a:r>
              <a:rPr lang="en-US" sz="3200" b="1" dirty="0">
                <a:latin typeface="Perpetua" panose="02020502060401020303" pitchFamily="18" charset="0"/>
              </a:rPr>
              <a:t>more critical</a:t>
            </a:r>
            <a:r>
              <a:rPr lang="en-US" sz="3200" b="1" dirty="0" smtClean="0">
                <a:latin typeface="Perpetua" panose="02020502060401020303" pitchFamily="18" charset="0"/>
              </a:rPr>
              <a:t>!</a:t>
            </a:r>
            <a:endParaRPr lang="en-US" sz="3200" b="1" dirty="0">
              <a:latin typeface="Perpetua" panose="02020502060401020303" pitchFamily="18" charset="0"/>
            </a:endParaRPr>
          </a:p>
          <a:p>
            <a:r>
              <a:rPr lang="en-US" sz="3200" b="1" dirty="0">
                <a:latin typeface="Perpetua" panose="02020502060401020303" pitchFamily="18" charset="0"/>
              </a:rPr>
              <a:t> </a:t>
            </a:r>
          </a:p>
          <a:p>
            <a:r>
              <a:rPr lang="en-US" sz="3200" b="1" dirty="0">
                <a:latin typeface="Perpetua" panose="02020502060401020303" pitchFamily="18" charset="0"/>
              </a:rPr>
              <a:t>When the doors are </a:t>
            </a:r>
            <a:r>
              <a:rPr lang="en-US" sz="3200" b="1" dirty="0" smtClean="0">
                <a:latin typeface="Perpetua" panose="02020502060401020303" pitchFamily="18" charset="0"/>
              </a:rPr>
              <a:t>closed, </a:t>
            </a:r>
            <a:r>
              <a:rPr lang="en-US" sz="3200" b="1" dirty="0">
                <a:latin typeface="Perpetua" panose="02020502060401020303" pitchFamily="18" charset="0"/>
              </a:rPr>
              <a:t>windows are </a:t>
            </a:r>
            <a:r>
              <a:rPr lang="en-US" sz="3200" b="1" dirty="0" smtClean="0">
                <a:latin typeface="Perpetua" panose="02020502060401020303" pitchFamily="18" charset="0"/>
              </a:rPr>
              <a:t>opened. </a:t>
            </a:r>
          </a:p>
          <a:p>
            <a:endParaRPr lang="en-US" sz="2400" b="1" dirty="0">
              <a:latin typeface="Perpetua" panose="02020502060401020303" pitchFamily="18" charset="0"/>
            </a:endParaRPr>
          </a:p>
          <a:p>
            <a:r>
              <a:rPr lang="en-US" sz="4000" b="1" dirty="0" smtClean="0">
                <a:ln w="12700">
                  <a:solidFill>
                    <a:schemeClr val="tx1"/>
                  </a:solidFill>
                </a:ln>
                <a:solidFill>
                  <a:srgbClr val="0070C0"/>
                </a:solidFill>
                <a:latin typeface="Perpetua" panose="02020502060401020303" pitchFamily="18" charset="0"/>
              </a:rPr>
              <a:t>Your attitude </a:t>
            </a:r>
            <a:r>
              <a:rPr lang="en-US" sz="3200" b="1" dirty="0">
                <a:latin typeface="Perpetua" panose="02020502060401020303" pitchFamily="18" charset="0"/>
              </a:rPr>
              <a:t>will determine if you can see the open windows.</a:t>
            </a:r>
            <a:endParaRPr lang="en-US" sz="3200" b="1" i="0" dirty="0">
              <a:effectLst/>
              <a:latin typeface="Perpetua" panose="02020502060401020303"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486"/>
          <a:stretch/>
        </p:blipFill>
        <p:spPr>
          <a:xfrm>
            <a:off x="6252246" y="961900"/>
            <a:ext cx="5182109" cy="4359037"/>
          </a:xfrm>
          <a:prstGeom prst="rect">
            <a:avLst/>
          </a:prstGeom>
          <a:ln w="38100">
            <a:solidFill>
              <a:schemeClr val="tx1"/>
            </a:solidFill>
          </a:ln>
        </p:spPr>
      </p:pic>
    </p:spTree>
    <p:extLst>
      <p:ext uri="{BB962C8B-B14F-4D97-AF65-F5344CB8AC3E}">
        <p14:creationId xmlns:p14="http://schemas.microsoft.com/office/powerpoint/2010/main" val="5403518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Box 19"/>
          <p:cNvSpPr txBox="1"/>
          <p:nvPr/>
        </p:nvSpPr>
        <p:spPr>
          <a:xfrm>
            <a:off x="4198566" y="1801044"/>
            <a:ext cx="7816567" cy="4154984"/>
          </a:xfrm>
          <a:prstGeom prst="rect">
            <a:avLst/>
          </a:prstGeom>
          <a:noFill/>
        </p:spPr>
        <p:txBody>
          <a:bodyPr wrap="square" rtlCol="0">
            <a:spAutoFit/>
          </a:bodyPr>
          <a:lstStyle/>
          <a:p>
            <a:r>
              <a:rPr lang="en-US" sz="2400" dirty="0">
                <a:latin typeface="Perpetua" panose="02020502060401020303" pitchFamily="18" charset="0"/>
              </a:rPr>
              <a:t>I</a:t>
            </a:r>
            <a:r>
              <a:rPr lang="en-US" sz="2400" dirty="0" smtClean="0">
                <a:latin typeface="Perpetua" panose="02020502060401020303" pitchFamily="18" charset="0"/>
              </a:rPr>
              <a:t>n summary I am here to confidently state that </a:t>
            </a:r>
            <a:r>
              <a:rPr lang="en-US" sz="2400" dirty="0">
                <a:latin typeface="Perpetua" panose="02020502060401020303" pitchFamily="18" charset="0"/>
              </a:rPr>
              <a:t>c</a:t>
            </a:r>
            <a:r>
              <a:rPr lang="en-US" sz="2400" dirty="0" smtClean="0">
                <a:latin typeface="Perpetua" panose="02020502060401020303" pitchFamily="18" charset="0"/>
              </a:rPr>
              <a:t>ollaboration (real </a:t>
            </a:r>
            <a:r>
              <a:rPr lang="en-US" sz="2400" dirty="0">
                <a:latin typeface="Perpetua" panose="02020502060401020303" pitchFamily="18" charset="0"/>
              </a:rPr>
              <a:t>c</a:t>
            </a:r>
            <a:r>
              <a:rPr lang="en-US" sz="2400" dirty="0" smtClean="0">
                <a:latin typeface="Perpetua" panose="02020502060401020303" pitchFamily="18" charset="0"/>
              </a:rPr>
              <a:t>ollaboration) and innovation create success for your students.</a:t>
            </a:r>
          </a:p>
          <a:p>
            <a:r>
              <a:rPr lang="en-US" sz="2400" dirty="0" smtClean="0">
                <a:latin typeface="Perpetua" panose="02020502060401020303" pitchFamily="18" charset="0"/>
              </a:rPr>
              <a:t>Wisdom from “Been around the block”:</a:t>
            </a:r>
          </a:p>
          <a:p>
            <a:pPr marL="974725" indent="-457200">
              <a:buAutoNum type="arabicPeriod"/>
            </a:pPr>
            <a:r>
              <a:rPr lang="en-US" sz="2400" dirty="0" smtClean="0">
                <a:latin typeface="Perpetua" panose="02020502060401020303" pitchFamily="18" charset="0"/>
              </a:rPr>
              <a:t>Focus on your client and his/her success</a:t>
            </a:r>
          </a:p>
          <a:p>
            <a:pPr marL="974725" indent="-457200">
              <a:buAutoNum type="arabicPeriod"/>
            </a:pPr>
            <a:r>
              <a:rPr lang="en-US" sz="2400" dirty="0" smtClean="0">
                <a:latin typeface="Perpetua" panose="02020502060401020303" pitchFamily="18" charset="0"/>
              </a:rPr>
              <a:t>Be aware of others who share that client’s success as a focus from other agencies</a:t>
            </a:r>
          </a:p>
          <a:p>
            <a:pPr marL="974725" indent="-457200">
              <a:buFontTx/>
              <a:buAutoNum type="arabicPeriod"/>
            </a:pPr>
            <a:r>
              <a:rPr lang="en-US" sz="2400" dirty="0">
                <a:latin typeface="Perpetua" panose="02020502060401020303" pitchFamily="18" charset="0"/>
              </a:rPr>
              <a:t>Be open to new </a:t>
            </a:r>
            <a:r>
              <a:rPr lang="en-US" sz="2400" dirty="0" smtClean="0">
                <a:latin typeface="Perpetua" panose="02020502060401020303" pitchFamily="18" charset="0"/>
              </a:rPr>
              <a:t>ideas</a:t>
            </a:r>
            <a:endParaRPr lang="en-US" sz="2400" dirty="0" smtClean="0">
              <a:latin typeface="Perpetua" panose="02020502060401020303" pitchFamily="18" charset="0"/>
            </a:endParaRPr>
          </a:p>
          <a:p>
            <a:pPr marL="974725" indent="-457200">
              <a:buAutoNum type="arabicPeriod"/>
            </a:pPr>
            <a:r>
              <a:rPr lang="en-US" sz="2400" dirty="0" smtClean="0">
                <a:latin typeface="Perpetua" panose="02020502060401020303" pitchFamily="18" charset="0"/>
              </a:rPr>
              <a:t>Be </a:t>
            </a:r>
            <a:r>
              <a:rPr lang="en-US" sz="2400" dirty="0" smtClean="0">
                <a:latin typeface="Perpetua" panose="02020502060401020303" pitchFamily="18" charset="0"/>
              </a:rPr>
              <a:t>willing to seize opportunities as they present themselves</a:t>
            </a:r>
          </a:p>
          <a:p>
            <a:r>
              <a:rPr lang="en-US" sz="2400" dirty="0" smtClean="0">
                <a:latin typeface="Perpetua" panose="02020502060401020303" pitchFamily="18" charset="0"/>
              </a:rPr>
              <a:t>I </a:t>
            </a:r>
            <a:r>
              <a:rPr lang="en-US" sz="2400" dirty="0" smtClean="0">
                <a:latin typeface="Perpetua" panose="02020502060401020303" pitchFamily="18" charset="0"/>
              </a:rPr>
              <a:t>can assure you our students are receiving better services due to our collaborations – not duplicating services! And that </a:t>
            </a:r>
            <a:endParaRPr lang="en-US" sz="2400" dirty="0" smtClean="0">
              <a:latin typeface="Perpetua" panose="02020502060401020303" pitchFamily="18" charset="0"/>
            </a:endParaRPr>
          </a:p>
          <a:p>
            <a:r>
              <a:rPr lang="en-US" sz="2400" dirty="0" smtClean="0">
                <a:latin typeface="Perpetua" panose="02020502060401020303" pitchFamily="18" charset="0"/>
              </a:rPr>
              <a:t>is </a:t>
            </a:r>
            <a:r>
              <a:rPr lang="en-US" sz="2400" dirty="0" smtClean="0">
                <a:latin typeface="Perpetua" panose="02020502060401020303" pitchFamily="18" charset="0"/>
              </a:rPr>
              <a:t>what WIOA is all about.</a:t>
            </a:r>
          </a:p>
        </p:txBody>
      </p:sp>
      <p:pic>
        <p:nvPicPr>
          <p:cNvPr id="2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88" y="166329"/>
            <a:ext cx="3346175" cy="324344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5" name="Title 1"/>
          <p:cNvSpPr txBox="1">
            <a:spLocks/>
          </p:cNvSpPr>
          <p:nvPr/>
        </p:nvSpPr>
        <p:spPr>
          <a:xfrm>
            <a:off x="-430192" y="4035615"/>
            <a:ext cx="5064524" cy="11006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FF0000"/>
                </a:solidFill>
                <a:latin typeface="Papyrus" panose="03070502060502030205" pitchFamily="66" charset="0"/>
              </a:rPr>
              <a:t>The recipe is always reinventing itself.</a:t>
            </a:r>
          </a:p>
          <a:p>
            <a:pPr algn="ctr"/>
            <a:r>
              <a:rPr lang="en-US" sz="3200" b="1" dirty="0" smtClean="0">
                <a:solidFill>
                  <a:srgbClr val="FF0000"/>
                </a:solidFill>
                <a:latin typeface="Papyrus" panose="03070502060502030205" pitchFamily="66" charset="0"/>
              </a:rPr>
              <a:t>New Ingredients </a:t>
            </a:r>
            <a:r>
              <a:rPr lang="en-US" sz="3200" b="1" dirty="0">
                <a:solidFill>
                  <a:srgbClr val="FF0000"/>
                </a:solidFill>
                <a:latin typeface="Papyrus" panose="03070502060502030205" pitchFamily="66" charset="0"/>
              </a:rPr>
              <a:t>=</a:t>
            </a:r>
            <a:r>
              <a:rPr lang="en-US" sz="3200" b="1" dirty="0" smtClean="0">
                <a:solidFill>
                  <a:srgbClr val="FF0000"/>
                </a:solidFill>
                <a:latin typeface="Papyrus" panose="03070502060502030205" pitchFamily="66" charset="0"/>
              </a:rPr>
              <a:t>New Successes</a:t>
            </a:r>
            <a:endParaRPr lang="en-US" sz="3200" b="1" dirty="0">
              <a:solidFill>
                <a:srgbClr val="FF0000"/>
              </a:solidFill>
              <a:latin typeface="Papyrus" panose="03070502060502030205" pitchFamily="66" charset="0"/>
            </a:endParaRPr>
          </a:p>
        </p:txBody>
      </p:sp>
      <p:sp>
        <p:nvSpPr>
          <p:cNvPr id="27" name="TextBox 26"/>
          <p:cNvSpPr txBox="1"/>
          <p:nvPr/>
        </p:nvSpPr>
        <p:spPr>
          <a:xfrm>
            <a:off x="3419716" y="166329"/>
            <a:ext cx="9202421" cy="1754326"/>
          </a:xfrm>
          <a:prstGeom prst="rect">
            <a:avLst/>
          </a:prstGeom>
          <a:noFill/>
        </p:spPr>
        <p:txBody>
          <a:bodyPr wrap="square" rtlCol="0">
            <a:spAutoFit/>
          </a:bodyPr>
          <a:lstStyle/>
          <a:p>
            <a:pPr algn="ctr"/>
            <a:r>
              <a:rPr lang="en-US" sz="5400" b="1" i="1" dirty="0" smtClean="0">
                <a:solidFill>
                  <a:srgbClr val="FF0000"/>
                </a:solidFill>
                <a:latin typeface="Papyrus" panose="03070502060502030205" pitchFamily="66" charset="0"/>
              </a:rPr>
              <a:t>Voila!</a:t>
            </a:r>
          </a:p>
          <a:p>
            <a:pPr algn="ctr"/>
            <a:r>
              <a:rPr lang="en-US" sz="5400" b="1" dirty="0" smtClean="0">
                <a:solidFill>
                  <a:srgbClr val="FF0000"/>
                </a:solidFill>
                <a:latin typeface="Papyrus" panose="03070502060502030205" pitchFamily="66" charset="0"/>
              </a:rPr>
              <a:t>A Recipe for Success</a:t>
            </a:r>
            <a:endParaRPr lang="en-US" sz="5400" b="1" dirty="0">
              <a:solidFill>
                <a:srgbClr val="FF0000"/>
              </a:solidFill>
              <a:latin typeface="Papyrus" panose="03070502060502030205" pitchFamily="66" charset="0"/>
            </a:endParaRPr>
          </a:p>
        </p:txBody>
      </p:sp>
      <p:pic>
        <p:nvPicPr>
          <p:cNvPr id="7170" name="Picture 2" descr="http://photos.gograph.com/thumbs/CSP/CSP274/k196513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340" y="5167356"/>
            <a:ext cx="1690643" cy="169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69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94" y="-71230"/>
            <a:ext cx="10972800" cy="1143000"/>
          </a:xfrm>
        </p:spPr>
        <p:txBody>
          <a:bodyPr>
            <a:normAutofit/>
          </a:bodyPr>
          <a:lstStyle/>
          <a:p>
            <a:pPr algn="ctr"/>
            <a:r>
              <a:rPr lang="en-US" sz="4000" b="1" dirty="0">
                <a:latin typeface="Papyrus" panose="03070502060502030205" pitchFamily="66" charset="0"/>
              </a:rPr>
              <a:t>Stabilization &amp; Supportive Services</a:t>
            </a:r>
          </a:p>
        </p:txBody>
      </p:sp>
      <p:sp>
        <p:nvSpPr>
          <p:cNvPr id="4" name="Slide Number Placeholder 3"/>
          <p:cNvSpPr>
            <a:spLocks noGrp="1"/>
          </p:cNvSpPr>
          <p:nvPr>
            <p:ph type="sldNum" sz="quarter" idx="12"/>
          </p:nvPr>
        </p:nvSpPr>
        <p:spPr/>
        <p:txBody>
          <a:bodyPr/>
          <a:lstStyle/>
          <a:p>
            <a:pPr defTabSz="457200"/>
            <a:fld id="{3C58F615-69CA-E140-BE21-2D3BF3DA134C}" type="slidenum">
              <a:rPr lang="en-US">
                <a:solidFill>
                  <a:prstClr val="white"/>
                </a:solidFill>
              </a:rPr>
              <a:pPr defTabSz="457200"/>
              <a:t>7</a:t>
            </a:fld>
            <a:endParaRPr lang="en-US" dirty="0">
              <a:solidFill>
                <a:prstClr val="white"/>
              </a:solidFill>
            </a:endParaRPr>
          </a:p>
        </p:txBody>
      </p:sp>
      <p:sp>
        <p:nvSpPr>
          <p:cNvPr id="5" name="Content Placeholder 4"/>
          <p:cNvSpPr>
            <a:spLocks noGrp="1"/>
          </p:cNvSpPr>
          <p:nvPr>
            <p:ph idx="1"/>
          </p:nvPr>
        </p:nvSpPr>
        <p:spPr>
          <a:xfrm>
            <a:off x="738997" y="780692"/>
            <a:ext cx="11070566" cy="5214667"/>
          </a:xfrm>
        </p:spPr>
        <p:txBody>
          <a:bodyPr numCol="2">
            <a:noAutofit/>
          </a:bodyPr>
          <a:lstStyle/>
          <a:p>
            <a:r>
              <a:rPr lang="en-US" sz="2600" b="1" dirty="0" smtClean="0">
                <a:latin typeface="Perpetua" panose="02020502060401020303" pitchFamily="18" charset="0"/>
              </a:rPr>
              <a:t>Mental health counseling</a:t>
            </a:r>
          </a:p>
          <a:p>
            <a:r>
              <a:rPr lang="en-US" sz="2600" b="1" dirty="0" smtClean="0">
                <a:latin typeface="Perpetua" panose="02020502060401020303" pitchFamily="18" charset="0"/>
              </a:rPr>
              <a:t>Physical health services</a:t>
            </a:r>
          </a:p>
          <a:p>
            <a:r>
              <a:rPr lang="en-US" sz="2600" b="1" dirty="0" smtClean="0">
                <a:latin typeface="Perpetua" panose="02020502060401020303" pitchFamily="18" charset="0"/>
              </a:rPr>
              <a:t>Food security</a:t>
            </a:r>
          </a:p>
          <a:p>
            <a:r>
              <a:rPr lang="en-US" sz="2600" b="1" dirty="0" smtClean="0">
                <a:latin typeface="Perpetua" panose="02020502060401020303" pitchFamily="18" charset="0"/>
              </a:rPr>
              <a:t>Stable housing</a:t>
            </a:r>
          </a:p>
          <a:p>
            <a:r>
              <a:rPr lang="en-US" sz="2600" b="1" dirty="0" smtClean="0">
                <a:latin typeface="Perpetua" panose="02020502060401020303" pitchFamily="18" charset="0"/>
              </a:rPr>
              <a:t>Income supports, financial support</a:t>
            </a:r>
          </a:p>
          <a:p>
            <a:r>
              <a:rPr lang="en-US" sz="2600" b="1" dirty="0" smtClean="0">
                <a:latin typeface="Perpetua" panose="02020502060401020303" pitchFamily="18" charset="0"/>
              </a:rPr>
              <a:t>Justice involvement – expungement, re-entry</a:t>
            </a:r>
          </a:p>
          <a:p>
            <a:r>
              <a:rPr lang="en-US" sz="2600" b="1" dirty="0" smtClean="0">
                <a:latin typeface="Perpetua" panose="02020502060401020303" pitchFamily="18" charset="0"/>
              </a:rPr>
              <a:t>Debt reduction</a:t>
            </a:r>
          </a:p>
          <a:p>
            <a:r>
              <a:rPr lang="en-US" sz="2600" b="1" dirty="0" smtClean="0">
                <a:latin typeface="Perpetua" panose="02020502060401020303" pitchFamily="18" charset="0"/>
              </a:rPr>
              <a:t>Family services</a:t>
            </a:r>
          </a:p>
          <a:p>
            <a:r>
              <a:rPr lang="en-US" sz="2600" b="1" dirty="0" smtClean="0">
                <a:latin typeface="Perpetua" panose="02020502060401020303" pitchFamily="18" charset="0"/>
              </a:rPr>
              <a:t>Career navigation</a:t>
            </a:r>
          </a:p>
          <a:p>
            <a:r>
              <a:rPr lang="en-US" sz="2600" b="1" dirty="0" smtClean="0">
                <a:latin typeface="Perpetua" panose="02020502060401020303" pitchFamily="18" charset="0"/>
              </a:rPr>
              <a:t>Incomes supports</a:t>
            </a:r>
          </a:p>
          <a:p>
            <a:r>
              <a:rPr lang="en-US" sz="2600" b="1" dirty="0" smtClean="0">
                <a:latin typeface="Perpetua" panose="02020502060401020303" pitchFamily="18" charset="0"/>
              </a:rPr>
              <a:t>Childcare</a:t>
            </a:r>
          </a:p>
          <a:p>
            <a:r>
              <a:rPr lang="en-US" sz="2600" b="1" dirty="0" smtClean="0">
                <a:latin typeface="Perpetua" panose="02020502060401020303" pitchFamily="18" charset="0"/>
              </a:rPr>
              <a:t>Transportation</a:t>
            </a:r>
          </a:p>
          <a:p>
            <a:r>
              <a:rPr lang="en-US" sz="2600" b="1" dirty="0" smtClean="0">
                <a:latin typeface="Perpetua" panose="02020502060401020303" pitchFamily="18" charset="0"/>
              </a:rPr>
              <a:t>Accommodation of learning disability</a:t>
            </a:r>
          </a:p>
          <a:p>
            <a:r>
              <a:rPr lang="en-US" sz="2600" b="1" dirty="0" smtClean="0">
                <a:latin typeface="Perpetua" panose="02020502060401020303" pitchFamily="18" charset="0"/>
              </a:rPr>
              <a:t>Work supports – EITC, cash assistance</a:t>
            </a:r>
          </a:p>
          <a:p>
            <a:r>
              <a:rPr lang="en-US" sz="2600" b="1" dirty="0" smtClean="0">
                <a:latin typeface="Perpetua" panose="02020502060401020303" pitchFamily="18" charset="0"/>
              </a:rPr>
              <a:t>Intensive screening</a:t>
            </a:r>
          </a:p>
          <a:p>
            <a:r>
              <a:rPr lang="en-US" sz="2600" b="1" dirty="0" smtClean="0">
                <a:latin typeface="Perpetua" panose="02020502060401020303" pitchFamily="18" charset="0"/>
              </a:rPr>
              <a:t>Housing assistance</a:t>
            </a:r>
          </a:p>
          <a:p>
            <a:r>
              <a:rPr lang="en-US" sz="2600" b="1" dirty="0" smtClean="0">
                <a:latin typeface="Perpetua" panose="02020502060401020303" pitchFamily="18" charset="0"/>
              </a:rPr>
              <a:t>Financial coaching and education</a:t>
            </a:r>
          </a:p>
          <a:p>
            <a:r>
              <a:rPr lang="en-US" sz="2600" b="1" dirty="0" smtClean="0">
                <a:latin typeface="Perpetua" panose="02020502060401020303" pitchFamily="18" charset="0"/>
              </a:rPr>
              <a:t>Domestic violence services</a:t>
            </a:r>
          </a:p>
          <a:p>
            <a:r>
              <a:rPr lang="en-US" sz="2600" b="1" dirty="0" smtClean="0">
                <a:latin typeface="Perpetua" panose="02020502060401020303" pitchFamily="18" charset="0"/>
              </a:rPr>
              <a:t>Traditional cultural support</a:t>
            </a:r>
          </a:p>
        </p:txBody>
      </p:sp>
    </p:spTree>
    <p:extLst>
      <p:ext uri="{BB962C8B-B14F-4D97-AF65-F5344CB8AC3E}">
        <p14:creationId xmlns:p14="http://schemas.microsoft.com/office/powerpoint/2010/main" val="3904603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88374"/>
            <a:ext cx="10972800" cy="1143000"/>
          </a:xfrm>
        </p:spPr>
        <p:txBody>
          <a:bodyPr>
            <a:normAutofit/>
          </a:bodyPr>
          <a:lstStyle/>
          <a:p>
            <a:pPr algn="ctr"/>
            <a:r>
              <a:rPr lang="en-US" sz="4000" b="1" dirty="0">
                <a:latin typeface="Papyrus" panose="03070502060502030205" pitchFamily="66" charset="0"/>
              </a:rPr>
              <a:t>Integrated Education &amp; Training</a:t>
            </a:r>
          </a:p>
        </p:txBody>
      </p:sp>
      <p:sp>
        <p:nvSpPr>
          <p:cNvPr id="4" name="Slide Number Placeholder 3"/>
          <p:cNvSpPr>
            <a:spLocks noGrp="1"/>
          </p:cNvSpPr>
          <p:nvPr>
            <p:ph type="sldNum" sz="quarter" idx="12"/>
          </p:nvPr>
        </p:nvSpPr>
        <p:spPr/>
        <p:txBody>
          <a:bodyPr/>
          <a:lstStyle/>
          <a:p>
            <a:pPr defTabSz="457200"/>
            <a:fld id="{3C58F615-69CA-E140-BE21-2D3BF3DA134C}" type="slidenum">
              <a:rPr lang="en-US">
                <a:solidFill>
                  <a:prstClr val="white"/>
                </a:solidFill>
              </a:rPr>
              <a:pPr defTabSz="457200"/>
              <a:t>8</a:t>
            </a:fld>
            <a:endParaRPr lang="en-US" dirty="0">
              <a:solidFill>
                <a:prstClr val="white"/>
              </a:solidFill>
            </a:endParaRPr>
          </a:p>
        </p:txBody>
      </p:sp>
      <p:sp>
        <p:nvSpPr>
          <p:cNvPr id="5" name="Content Placeholder 4"/>
          <p:cNvSpPr>
            <a:spLocks noGrp="1"/>
          </p:cNvSpPr>
          <p:nvPr>
            <p:ph idx="1"/>
          </p:nvPr>
        </p:nvSpPr>
        <p:spPr>
          <a:xfrm>
            <a:off x="3076755" y="1624012"/>
            <a:ext cx="6489940" cy="4525963"/>
          </a:xfrm>
        </p:spPr>
        <p:txBody>
          <a:bodyPr>
            <a:normAutofit/>
          </a:bodyPr>
          <a:lstStyle/>
          <a:p>
            <a:r>
              <a:rPr lang="en-US" sz="2800" b="1" dirty="0" smtClean="0">
                <a:latin typeface="Perpetua" panose="02020502060401020303" pitchFamily="18" charset="0"/>
              </a:rPr>
              <a:t>College &amp; career readiness</a:t>
            </a:r>
          </a:p>
          <a:p>
            <a:r>
              <a:rPr lang="en-US" sz="2800" b="1" dirty="0" smtClean="0">
                <a:latin typeface="Perpetua" panose="02020502060401020303" pitchFamily="18" charset="0"/>
              </a:rPr>
              <a:t>Workforce preparation, employability skills</a:t>
            </a:r>
          </a:p>
          <a:p>
            <a:r>
              <a:rPr lang="en-US" sz="2800" b="1" dirty="0" smtClean="0">
                <a:latin typeface="Perpetua" panose="02020502060401020303" pitchFamily="18" charset="0"/>
              </a:rPr>
              <a:t>Resiliency competencies</a:t>
            </a:r>
          </a:p>
          <a:p>
            <a:r>
              <a:rPr lang="en-US" sz="2800" b="1" dirty="0" smtClean="0">
                <a:latin typeface="Perpetua" panose="02020502060401020303" pitchFamily="18" charset="0"/>
              </a:rPr>
              <a:t>Work-based training</a:t>
            </a:r>
          </a:p>
          <a:p>
            <a:r>
              <a:rPr lang="en-US" sz="2800" b="1" dirty="0" smtClean="0">
                <a:latin typeface="Perpetua" panose="02020502060401020303" pitchFamily="18" charset="0"/>
              </a:rPr>
              <a:t>Workforce training</a:t>
            </a:r>
          </a:p>
          <a:p>
            <a:r>
              <a:rPr lang="en-US" sz="2800" b="1" dirty="0" smtClean="0">
                <a:latin typeface="Perpetua" panose="02020502060401020303" pitchFamily="18" charset="0"/>
              </a:rPr>
              <a:t>Recognized post-secondary credential</a:t>
            </a:r>
          </a:p>
          <a:p>
            <a:r>
              <a:rPr lang="en-US" sz="2800" b="1" dirty="0" smtClean="0">
                <a:latin typeface="Perpetua" panose="02020502060401020303" pitchFamily="18" charset="0"/>
              </a:rPr>
              <a:t>Coaching </a:t>
            </a:r>
            <a:endParaRPr lang="en-US" sz="2800" b="1" dirty="0">
              <a:latin typeface="Perpetua" panose="02020502060401020303" pitchFamily="18" charset="0"/>
            </a:endParaRPr>
          </a:p>
        </p:txBody>
      </p:sp>
    </p:spTree>
    <p:extLst>
      <p:ext uri="{BB962C8B-B14F-4D97-AF65-F5344CB8AC3E}">
        <p14:creationId xmlns:p14="http://schemas.microsoft.com/office/powerpoint/2010/main" val="366268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748" y="112143"/>
            <a:ext cx="9224514" cy="1258887"/>
          </a:xfrm>
        </p:spPr>
        <p:txBody>
          <a:bodyPr>
            <a:noAutofit/>
          </a:bodyPr>
          <a:lstStyle/>
          <a:p>
            <a:pPr algn="ctr"/>
            <a:r>
              <a:rPr lang="en-US" sz="4000" b="1" dirty="0">
                <a:latin typeface="Papyrus" panose="03070502060502030205" pitchFamily="66" charset="0"/>
              </a:rPr>
              <a:t>Employment, Retention &amp; Reengagement</a:t>
            </a:r>
          </a:p>
        </p:txBody>
      </p:sp>
      <p:sp>
        <p:nvSpPr>
          <p:cNvPr id="3" name="Content Placeholder 2"/>
          <p:cNvSpPr>
            <a:spLocks noGrp="1"/>
          </p:cNvSpPr>
          <p:nvPr>
            <p:ph idx="1"/>
          </p:nvPr>
        </p:nvSpPr>
        <p:spPr>
          <a:xfrm>
            <a:off x="1690777" y="1681956"/>
            <a:ext cx="9368288" cy="4525963"/>
          </a:xfrm>
        </p:spPr>
        <p:txBody>
          <a:bodyPr numCol="2">
            <a:normAutofit/>
          </a:bodyPr>
          <a:lstStyle/>
          <a:p>
            <a:r>
              <a:rPr lang="en-US" sz="2800" b="1" dirty="0" smtClean="0">
                <a:latin typeface="Perpetua" panose="02020502060401020303" pitchFamily="18" charset="0"/>
              </a:rPr>
              <a:t>Work experience</a:t>
            </a:r>
          </a:p>
          <a:p>
            <a:r>
              <a:rPr lang="en-US" sz="2800" b="1" dirty="0" smtClean="0">
                <a:latin typeface="Perpetua" panose="02020502060401020303" pitchFamily="18" charset="0"/>
              </a:rPr>
              <a:t>Temporary work</a:t>
            </a:r>
          </a:p>
          <a:p>
            <a:r>
              <a:rPr lang="en-US" sz="2800" b="1" dirty="0" smtClean="0">
                <a:latin typeface="Perpetua" panose="02020502060401020303" pitchFamily="18" charset="0"/>
              </a:rPr>
              <a:t>Part-time work</a:t>
            </a:r>
          </a:p>
          <a:p>
            <a:r>
              <a:rPr lang="en-US" sz="2800" b="1" dirty="0" smtClean="0">
                <a:latin typeface="Perpetua" panose="02020502060401020303" pitchFamily="18" charset="0"/>
              </a:rPr>
              <a:t>On the Job Training</a:t>
            </a:r>
          </a:p>
          <a:p>
            <a:r>
              <a:rPr lang="en-US" sz="2800" b="1" dirty="0" smtClean="0">
                <a:latin typeface="Perpetua" panose="02020502060401020303" pitchFamily="18" charset="0"/>
              </a:rPr>
              <a:t>Transitional Jobs</a:t>
            </a:r>
          </a:p>
          <a:p>
            <a:r>
              <a:rPr lang="en-US" sz="2800" b="1" dirty="0">
                <a:latin typeface="Perpetua" panose="02020502060401020303" pitchFamily="18" charset="0"/>
              </a:rPr>
              <a:t>Pre-apprenticeship</a:t>
            </a:r>
          </a:p>
          <a:p>
            <a:endParaRPr lang="en-US" sz="2800" b="1" dirty="0">
              <a:latin typeface="Perpetua" panose="02020502060401020303" pitchFamily="18" charset="0"/>
            </a:endParaRPr>
          </a:p>
          <a:p>
            <a:pPr marL="0" indent="0">
              <a:buNone/>
            </a:pPr>
            <a:endParaRPr lang="en-US" sz="2800" b="1" dirty="0">
              <a:latin typeface="Perpetua" panose="02020502060401020303" pitchFamily="18" charset="0"/>
            </a:endParaRPr>
          </a:p>
          <a:p>
            <a:r>
              <a:rPr lang="en-US" sz="2800" b="1" dirty="0" smtClean="0">
                <a:latin typeface="Perpetua" panose="02020502060401020303" pitchFamily="18" charset="0"/>
              </a:rPr>
              <a:t>Apprenticeship</a:t>
            </a:r>
            <a:endParaRPr lang="en-US" sz="2800" b="1" dirty="0">
              <a:latin typeface="Perpetua" panose="02020502060401020303" pitchFamily="18" charset="0"/>
            </a:endParaRPr>
          </a:p>
          <a:p>
            <a:r>
              <a:rPr lang="en-US" sz="2800" b="1" dirty="0">
                <a:latin typeface="Perpetua" panose="02020502060401020303" pitchFamily="18" charset="0"/>
              </a:rPr>
              <a:t>Job Development and Placement</a:t>
            </a:r>
          </a:p>
          <a:p>
            <a:r>
              <a:rPr lang="en-US" sz="2800" b="1" dirty="0">
                <a:latin typeface="Perpetua" panose="02020502060401020303" pitchFamily="18" charset="0"/>
              </a:rPr>
              <a:t>Post-employment Retention</a:t>
            </a:r>
          </a:p>
          <a:p>
            <a:r>
              <a:rPr lang="en-US" sz="2800" b="1" dirty="0">
                <a:latin typeface="Perpetua" panose="02020502060401020303" pitchFamily="18" charset="0"/>
              </a:rPr>
              <a:t>Post-employment Advancement</a:t>
            </a:r>
          </a:p>
          <a:p>
            <a:endParaRPr lang="en-US" b="1" dirty="0" smtClean="0">
              <a:latin typeface="Perpetua" panose="02020502060401020303" pitchFamily="18" charset="0"/>
            </a:endParaRPr>
          </a:p>
        </p:txBody>
      </p:sp>
      <p:sp>
        <p:nvSpPr>
          <p:cNvPr id="4" name="Slide Number Placeholder 3"/>
          <p:cNvSpPr>
            <a:spLocks noGrp="1"/>
          </p:cNvSpPr>
          <p:nvPr>
            <p:ph type="sldNum" sz="quarter" idx="12"/>
          </p:nvPr>
        </p:nvSpPr>
        <p:spPr/>
        <p:txBody>
          <a:bodyPr/>
          <a:lstStyle/>
          <a:p>
            <a:pPr defTabSz="457200"/>
            <a:fld id="{3C58F615-69CA-E140-BE21-2D3BF3DA134C}" type="slidenum">
              <a:rPr lang="en-US">
                <a:solidFill>
                  <a:prstClr val="white"/>
                </a:solidFill>
              </a:rPr>
              <a:pPr defTabSz="457200"/>
              <a:t>9</a:t>
            </a:fld>
            <a:endParaRPr lang="en-US" dirty="0">
              <a:solidFill>
                <a:prstClr val="white"/>
              </a:solidFill>
            </a:endParaRPr>
          </a:p>
        </p:txBody>
      </p:sp>
    </p:spTree>
    <p:extLst>
      <p:ext uri="{BB962C8B-B14F-4D97-AF65-F5344CB8AC3E}">
        <p14:creationId xmlns:p14="http://schemas.microsoft.com/office/powerpoint/2010/main" val="2359213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PES_Presentation">
  <a:themeElements>
    <a:clrScheme name="CPES Color Palette">
      <a:dk1>
        <a:sysClr val="windowText" lastClr="000000"/>
      </a:dk1>
      <a:lt1>
        <a:sysClr val="window" lastClr="FFFFFF"/>
      </a:lt1>
      <a:dk2>
        <a:srgbClr val="55517B"/>
      </a:dk2>
      <a:lt2>
        <a:srgbClr val="AAA38E"/>
      </a:lt2>
      <a:accent1>
        <a:srgbClr val="8F8CA8"/>
      </a:accent1>
      <a:accent2>
        <a:srgbClr val="581724"/>
      </a:accent2>
      <a:accent3>
        <a:srgbClr val="B2541A"/>
      </a:accent3>
      <a:accent4>
        <a:srgbClr val="D28E00"/>
      </a:accent4>
      <a:accent5>
        <a:srgbClr val="007934"/>
      </a:accent5>
      <a:accent6>
        <a:srgbClr val="675C53"/>
      </a:accent6>
      <a:hlink>
        <a:srgbClr val="641F45"/>
      </a:hlink>
      <a:folHlink>
        <a:srgbClr val="641F4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1725</TotalTime>
  <Words>3127</Words>
  <Application>Microsoft Office PowerPoint</Application>
  <PresentationFormat>Widescreen</PresentationFormat>
  <Paragraphs>625</Paragraphs>
  <Slides>62</Slides>
  <Notes>57</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62</vt:i4>
      </vt:variant>
    </vt:vector>
  </HeadingPairs>
  <TitlesOfParts>
    <vt:vector size="82" baseType="lpstr">
      <vt:lpstr>MS PGothic</vt:lpstr>
      <vt:lpstr>Arial</vt:lpstr>
      <vt:lpstr>Bradley Hand ITC</vt:lpstr>
      <vt:lpstr>Calibri</vt:lpstr>
      <vt:lpstr>Calibri Light</vt:lpstr>
      <vt:lpstr>Californian FB</vt:lpstr>
      <vt:lpstr>Courier New</vt:lpstr>
      <vt:lpstr>Garamond</vt:lpstr>
      <vt:lpstr>Papyrus</vt:lpstr>
      <vt:lpstr>Perpetua</vt:lpstr>
      <vt:lpstr>Proxima Nova Bold</vt:lpstr>
      <vt:lpstr>Proxima Nova Light</vt:lpstr>
      <vt:lpstr>Proxima Nova Regular</vt:lpstr>
      <vt:lpstr>Proxima Nova Regular It</vt:lpstr>
      <vt:lpstr>Proxima Nova Semibold</vt:lpstr>
      <vt:lpstr>Times New Roman</vt:lpstr>
      <vt:lpstr>TimesNewRomanPSMT</vt:lpstr>
      <vt:lpstr>Wingdings</vt:lpstr>
      <vt:lpstr>Office Theme</vt:lpstr>
      <vt:lpstr>CPES_Presentation</vt:lpstr>
      <vt:lpstr>PowerPoint Presentation</vt:lpstr>
      <vt:lpstr>PowerPoint Presentation</vt:lpstr>
      <vt:lpstr>PowerPoint Presentation</vt:lpstr>
      <vt:lpstr>Career Pathway On-ramp</vt:lpstr>
      <vt:lpstr>PowerPoint Presentation</vt:lpstr>
      <vt:lpstr>Target Populations for On-Ramps</vt:lpstr>
      <vt:lpstr>Stabilization &amp; Supportive Services</vt:lpstr>
      <vt:lpstr>Integrated Education &amp; Training</vt:lpstr>
      <vt:lpstr>Employment, Retention &amp; Reengagement</vt:lpstr>
      <vt:lpstr>Beyond Program Delivery</vt:lpstr>
      <vt:lpstr>PowerPoint Presentation</vt:lpstr>
      <vt:lpstr>PowerPoint Presentation</vt:lpstr>
      <vt:lpstr>Thanks!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Adult Ed</dc:creator>
  <cp:lastModifiedBy>%username%</cp:lastModifiedBy>
  <cp:revision>189</cp:revision>
  <cp:lastPrinted>2017-03-15T12:06:11Z</cp:lastPrinted>
  <dcterms:created xsi:type="dcterms:W3CDTF">2017-03-08T19:30:34Z</dcterms:created>
  <dcterms:modified xsi:type="dcterms:W3CDTF">2017-03-27T14:03:46Z</dcterms:modified>
</cp:coreProperties>
</file>