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5"/>
  </p:notesMasterIdLst>
  <p:sldIdLst>
    <p:sldId id="256" r:id="rId2"/>
    <p:sldId id="257" r:id="rId3"/>
    <p:sldId id="265" r:id="rId4"/>
    <p:sldId id="259" r:id="rId5"/>
    <p:sldId id="266" r:id="rId6"/>
    <p:sldId id="258" r:id="rId7"/>
    <p:sldId id="263" r:id="rId8"/>
    <p:sldId id="262" r:id="rId9"/>
    <p:sldId id="261" r:id="rId10"/>
    <p:sldId id="260" r:id="rId11"/>
    <p:sldId id="264" r:id="rId12"/>
    <p:sldId id="269"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2837" autoAdjust="0"/>
  </p:normalViewPr>
  <p:slideViewPr>
    <p:cSldViewPr snapToGrid="0">
      <p:cViewPr varScale="1">
        <p:scale>
          <a:sx n="47" d="100"/>
          <a:sy n="47" d="100"/>
        </p:scale>
        <p:origin x="162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6A050-F0DB-4828-9E21-BFA3D0F6D984}" type="datetimeFigureOut">
              <a:rPr lang="en-US" smtClean="0"/>
              <a:t>6/8/2017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11021-0F96-4B8D-9E81-06AFD8D79D16}" type="slidenum">
              <a:rPr lang="en-US" smtClean="0"/>
              <a:t>‹#›</a:t>
            </a:fld>
            <a:endParaRPr lang="en-US"/>
          </a:p>
        </p:txBody>
      </p:sp>
    </p:spTree>
    <p:extLst>
      <p:ext uri="{BB962C8B-B14F-4D97-AF65-F5344CB8AC3E}">
        <p14:creationId xmlns:p14="http://schemas.microsoft.com/office/powerpoint/2010/main" val="2122823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11021-0F96-4B8D-9E81-06AFD8D79D16}" type="slidenum">
              <a:rPr lang="en-US" smtClean="0"/>
              <a:t>1</a:t>
            </a:fld>
            <a:endParaRPr lang="en-US"/>
          </a:p>
        </p:txBody>
      </p:sp>
    </p:spTree>
    <p:extLst>
      <p:ext uri="{BB962C8B-B14F-4D97-AF65-F5344CB8AC3E}">
        <p14:creationId xmlns:p14="http://schemas.microsoft.com/office/powerpoint/2010/main" val="437060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ARAHA website will</a:t>
            </a:r>
            <a:r>
              <a:rPr lang="en-US" baseline="0" dirty="0" smtClean="0"/>
              <a:t> update the giving as they receive funds. Because some funds go through Bremer Bank it takes a few days for this to update but it does happen pretty quickly. With a few simple requests for giving, chancel choir members at First Lutheran gave over $1000 and teachers at the elementary schools gave over $400. One of the group’s participants presented to Knights of Columbus in </a:t>
            </a:r>
            <a:r>
              <a:rPr lang="en-US" baseline="0" dirty="0" err="1" smtClean="0"/>
              <a:t>Minneota</a:t>
            </a:r>
            <a:r>
              <a:rPr lang="en-US" baseline="0" dirty="0" smtClean="0"/>
              <a:t> which resulted in a $500 gift for the effort. </a:t>
            </a:r>
            <a:endParaRPr lang="en-US" dirty="0"/>
          </a:p>
        </p:txBody>
      </p:sp>
      <p:sp>
        <p:nvSpPr>
          <p:cNvPr id="4" name="Slide Number Placeholder 3"/>
          <p:cNvSpPr>
            <a:spLocks noGrp="1"/>
          </p:cNvSpPr>
          <p:nvPr>
            <p:ph type="sldNum" sz="quarter" idx="10"/>
          </p:nvPr>
        </p:nvSpPr>
        <p:spPr/>
        <p:txBody>
          <a:bodyPr/>
          <a:lstStyle/>
          <a:p>
            <a:fld id="{85311021-0F96-4B8D-9E81-06AFD8D79D16}" type="slidenum">
              <a:rPr lang="en-US" smtClean="0"/>
              <a:t>10</a:t>
            </a:fld>
            <a:endParaRPr lang="en-US"/>
          </a:p>
        </p:txBody>
      </p:sp>
    </p:spTree>
    <p:extLst>
      <p:ext uri="{BB962C8B-B14F-4D97-AF65-F5344CB8AC3E}">
        <p14:creationId xmlns:p14="http://schemas.microsoft.com/office/powerpoint/2010/main" val="3314580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11021-0F96-4B8D-9E81-06AFD8D79D16}" type="slidenum">
              <a:rPr lang="en-US" smtClean="0"/>
              <a:t>11</a:t>
            </a:fld>
            <a:endParaRPr lang="en-US"/>
          </a:p>
        </p:txBody>
      </p:sp>
    </p:spTree>
    <p:extLst>
      <p:ext uri="{BB962C8B-B14F-4D97-AF65-F5344CB8AC3E}">
        <p14:creationId xmlns:p14="http://schemas.microsoft.com/office/powerpoint/2010/main" val="2016131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FOR SPEAKER: If</a:t>
            </a:r>
            <a:r>
              <a:rPr lang="en-US" baseline="0" dirty="0" smtClean="0"/>
              <a:t> you don’t like the current quote, here are a few others:</a:t>
            </a:r>
          </a:p>
          <a:p>
            <a:pPr fontAlgn="base"/>
            <a:r>
              <a:rPr lang="en-US" sz="1200" b="0" i="0" kern="1200" dirty="0" smtClean="0">
                <a:solidFill>
                  <a:schemeClr val="tx1"/>
                </a:solidFill>
                <a:effectLst/>
                <a:latin typeface="+mn-lt"/>
                <a:ea typeface="+mn-ea"/>
                <a:cs typeface="+mn-cs"/>
              </a:rPr>
              <a:t>"Love and kindness are never wasted. They always make a difference. They bless the one who receives them, and they bless you, the giver."</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-Barbara de Angelis</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"Remember there's no such thing as a small act of kindness. Every act creates a ripple with no logical end." -Scott Adams</a:t>
            </a:r>
          </a:p>
          <a:p>
            <a:pPr fontAlgn="base"/>
            <a:endParaRPr lang="en-US" sz="1200" b="0" i="0" kern="1200" smtClean="0">
              <a:solidFill>
                <a:schemeClr val="tx1"/>
              </a:solidFill>
              <a:effectLst/>
              <a:latin typeface="+mn-lt"/>
              <a:ea typeface="+mn-ea"/>
              <a:cs typeface="+mn-cs"/>
            </a:endParaRPr>
          </a:p>
          <a:p>
            <a:pPr fontAlgn="base"/>
            <a:r>
              <a:rPr lang="en-US" sz="1200" b="0" i="0" kern="1200" smtClean="0">
                <a:solidFill>
                  <a:schemeClr val="tx1"/>
                </a:solidFill>
                <a:effectLst/>
                <a:latin typeface="+mn-lt"/>
                <a:ea typeface="+mn-ea"/>
                <a:cs typeface="+mn-cs"/>
              </a:rPr>
              <a:t>"A </a:t>
            </a:r>
            <a:r>
              <a:rPr lang="en-US" sz="1200" b="0" i="0" kern="1200" dirty="0" smtClean="0">
                <a:solidFill>
                  <a:schemeClr val="tx1"/>
                </a:solidFill>
                <a:effectLst/>
                <a:latin typeface="+mn-lt"/>
                <a:ea typeface="+mn-ea"/>
                <a:cs typeface="+mn-cs"/>
              </a:rPr>
              <a:t>single act of kindness throws out roots in all directions, and the roots spring up and make new trees." -Amelia Earhart</a:t>
            </a:r>
          </a:p>
          <a:p>
            <a:endParaRPr lang="en-US" dirty="0"/>
          </a:p>
        </p:txBody>
      </p:sp>
      <p:sp>
        <p:nvSpPr>
          <p:cNvPr id="4" name="Slide Number Placeholder 3"/>
          <p:cNvSpPr>
            <a:spLocks noGrp="1"/>
          </p:cNvSpPr>
          <p:nvPr>
            <p:ph type="sldNum" sz="quarter" idx="10"/>
          </p:nvPr>
        </p:nvSpPr>
        <p:spPr/>
        <p:txBody>
          <a:bodyPr/>
          <a:lstStyle/>
          <a:p>
            <a:fld id="{85311021-0F96-4B8D-9E81-06AFD8D79D16}" type="slidenum">
              <a:rPr lang="en-US" smtClean="0"/>
              <a:t>12</a:t>
            </a:fld>
            <a:endParaRPr lang="en-US"/>
          </a:p>
        </p:txBody>
      </p:sp>
    </p:spTree>
    <p:extLst>
      <p:ext uri="{BB962C8B-B14F-4D97-AF65-F5344CB8AC3E}">
        <p14:creationId xmlns:p14="http://schemas.microsoft.com/office/powerpoint/2010/main" val="2198217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11021-0F96-4B8D-9E81-06AFD8D79D16}" type="slidenum">
              <a:rPr lang="en-US" smtClean="0"/>
              <a:t>13</a:t>
            </a:fld>
            <a:endParaRPr lang="en-US"/>
          </a:p>
        </p:txBody>
      </p:sp>
    </p:spTree>
    <p:extLst>
      <p:ext uri="{BB962C8B-B14F-4D97-AF65-F5344CB8AC3E}">
        <p14:creationId xmlns:p14="http://schemas.microsoft.com/office/powerpoint/2010/main" val="208246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An</a:t>
            </a:r>
            <a:r>
              <a:rPr lang="en-US" baseline="0" dirty="0" smtClean="0">
                <a:solidFill>
                  <a:schemeClr val="tx1"/>
                </a:solidFill>
              </a:rPr>
              <a:t> article on the crisis appeared on March 30</a:t>
            </a:r>
            <a:r>
              <a:rPr lang="en-US" baseline="30000" dirty="0" smtClean="0">
                <a:solidFill>
                  <a:schemeClr val="tx1"/>
                </a:solidFill>
              </a:rPr>
              <a:t>th</a:t>
            </a:r>
            <a:r>
              <a:rPr lang="en-US" baseline="0" dirty="0" smtClean="0">
                <a:solidFill>
                  <a:schemeClr val="tx1"/>
                </a:solidFill>
              </a:rPr>
              <a:t> and caught the attention of a few Marshall residents due to some of our Somali neighbors who have family back in Somalia. The articles states that UN lists this as the w</a:t>
            </a:r>
            <a:r>
              <a:rPr lang="en-US" dirty="0" smtClean="0">
                <a:solidFill>
                  <a:schemeClr val="tx1"/>
                </a:solidFill>
              </a:rPr>
              <a:t>orst drought in 70 years with 20 Million families affected and 70% of livestock dead.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While</a:t>
            </a:r>
            <a:r>
              <a:rPr lang="en-US" baseline="0" dirty="0" smtClean="0">
                <a:solidFill>
                  <a:schemeClr val="tx1"/>
                </a:solidFill>
              </a:rPr>
              <a:t> we are not directly affected by the crisis, we are bonded by humanity and the struggles we all face. Many of us could not imagine what this situation might be like.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Discussion started happening and slowly a group of concerned citizens got bigger and the group was formed.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85311021-0F96-4B8D-9E81-06AFD8D79D16}" type="slidenum">
              <a:rPr lang="en-US" smtClean="0"/>
              <a:t>2</a:t>
            </a:fld>
            <a:endParaRPr lang="en-US"/>
          </a:p>
        </p:txBody>
      </p:sp>
    </p:spTree>
    <p:extLst>
      <p:ext uri="{BB962C8B-B14F-4D97-AF65-F5344CB8AC3E}">
        <p14:creationId xmlns:p14="http://schemas.microsoft.com/office/powerpoint/2010/main" val="4065824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In a few</a:t>
            </a:r>
            <a:r>
              <a:rPr lang="en-US" baseline="0" dirty="0" smtClean="0">
                <a:solidFill>
                  <a:schemeClr val="bg1"/>
                </a:solidFill>
              </a:rPr>
              <a:t> short meetings, the group developed a mission, purpose and goal. The mission is to [read]. The purpose is [read]. Our goal is to raise $15000 by July 22, 2017.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It is not a designated 501c3 as that would have taken too much time; time that the people in the region do not have. </a:t>
            </a:r>
            <a:r>
              <a:rPr lang="en-US" dirty="0" smtClean="0">
                <a:solidFill>
                  <a:schemeClr val="bg1"/>
                </a:solidFill>
              </a:rPr>
              <a:t>To help quickly, the group sought out another organization to take donations</a:t>
            </a:r>
            <a:r>
              <a:rPr lang="en-US" baseline="0" dirty="0" smtClean="0">
                <a:solidFill>
                  <a:schemeClr val="bg1"/>
                </a:solidFill>
              </a:rPr>
              <a:t>. </a:t>
            </a:r>
            <a:endParaRPr lang="en-US" dirty="0"/>
          </a:p>
        </p:txBody>
      </p:sp>
      <p:sp>
        <p:nvSpPr>
          <p:cNvPr id="4" name="Slide Number Placeholder 3"/>
          <p:cNvSpPr>
            <a:spLocks noGrp="1"/>
          </p:cNvSpPr>
          <p:nvPr>
            <p:ph type="sldNum" sz="quarter" idx="10"/>
          </p:nvPr>
        </p:nvSpPr>
        <p:spPr/>
        <p:txBody>
          <a:bodyPr/>
          <a:lstStyle/>
          <a:p>
            <a:fld id="{85311021-0F96-4B8D-9E81-06AFD8D79D16}" type="slidenum">
              <a:rPr lang="en-US" smtClean="0"/>
              <a:t>3</a:t>
            </a:fld>
            <a:endParaRPr lang="en-US"/>
          </a:p>
        </p:txBody>
      </p:sp>
    </p:spTree>
    <p:extLst>
      <p:ext uri="{BB962C8B-B14F-4D97-AF65-F5344CB8AC3E}">
        <p14:creationId xmlns:p14="http://schemas.microsoft.com/office/powerpoint/2010/main" val="3739987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What</a:t>
            </a:r>
            <a:r>
              <a:rPr lang="en-US" b="1" baseline="0" dirty="0" smtClean="0">
                <a:solidFill>
                  <a:schemeClr val="bg1"/>
                </a:solidFill>
              </a:rPr>
              <a:t> we liked about ARAHA and their mission is that they s</a:t>
            </a:r>
            <a:r>
              <a:rPr lang="en-US" b="1" dirty="0" smtClean="0">
                <a:solidFill>
                  <a:schemeClr val="bg1"/>
                </a:solidFill>
              </a:rPr>
              <a:t>trive to build self-reliant,</a:t>
            </a:r>
            <a:r>
              <a:rPr lang="en-US" b="1" baseline="0" dirty="0" smtClean="0">
                <a:solidFill>
                  <a:schemeClr val="bg1"/>
                </a:solidFill>
              </a:rPr>
              <a:t> rather than dependent, </a:t>
            </a:r>
            <a:r>
              <a:rPr lang="en-US" b="1" dirty="0" smtClean="0">
                <a:solidFill>
                  <a:schemeClr val="bg1"/>
                </a:solidFill>
              </a:rPr>
              <a:t>communities.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chemeClr val="bg1"/>
              </a:solidFill>
            </a:endParaRPr>
          </a:p>
          <a:p>
            <a:r>
              <a:rPr lang="en-US" b="1" dirty="0" smtClean="0">
                <a:solidFill>
                  <a:schemeClr val="bg1"/>
                </a:solidFill>
              </a:rPr>
              <a:t>Since</a:t>
            </a:r>
            <a:r>
              <a:rPr lang="en-US" b="1" baseline="0" dirty="0" smtClean="0">
                <a:solidFill>
                  <a:schemeClr val="bg1"/>
                </a:solidFill>
              </a:rPr>
              <a:t> its formation in </a:t>
            </a:r>
            <a:r>
              <a:rPr lang="en-US" b="1" dirty="0" smtClean="0">
                <a:solidFill>
                  <a:schemeClr val="bg1"/>
                </a:solidFill>
              </a:rPr>
              <a:t>2000,</a:t>
            </a:r>
            <a:r>
              <a:rPr lang="en-US" b="1" baseline="0" dirty="0" smtClean="0">
                <a:solidFill>
                  <a:schemeClr val="bg1"/>
                </a:solidFill>
              </a:rPr>
              <a:t> the organization has; </a:t>
            </a:r>
            <a:r>
              <a:rPr lang="en-US" b="1" dirty="0" smtClean="0">
                <a:solidFill>
                  <a:schemeClr val="bg1"/>
                </a:solidFill>
              </a:rPr>
              <a:t> </a:t>
            </a:r>
          </a:p>
          <a:p>
            <a:pPr lvl="1"/>
            <a:r>
              <a:rPr lang="en-US" b="1" dirty="0" smtClean="0">
                <a:solidFill>
                  <a:schemeClr val="bg1"/>
                </a:solidFill>
              </a:rPr>
              <a:t>Built</a:t>
            </a:r>
            <a:r>
              <a:rPr lang="en-US" b="1" baseline="0" dirty="0" smtClean="0">
                <a:solidFill>
                  <a:schemeClr val="bg1"/>
                </a:solidFill>
              </a:rPr>
              <a:t> o</a:t>
            </a:r>
            <a:r>
              <a:rPr lang="en-US" b="1" dirty="0" smtClean="0">
                <a:solidFill>
                  <a:schemeClr val="bg1"/>
                </a:solidFill>
              </a:rPr>
              <a:t>ver 200 wells</a:t>
            </a:r>
          </a:p>
          <a:p>
            <a:pPr lvl="1"/>
            <a:r>
              <a:rPr lang="en-US" b="1" dirty="0" smtClean="0">
                <a:solidFill>
                  <a:schemeClr val="bg1"/>
                </a:solidFill>
              </a:rPr>
              <a:t>With</a:t>
            </a:r>
            <a:r>
              <a:rPr lang="en-US" b="1" baseline="0" dirty="0" smtClean="0">
                <a:solidFill>
                  <a:schemeClr val="bg1"/>
                </a:solidFill>
              </a:rPr>
              <a:t> various projects, have served o</a:t>
            </a:r>
            <a:r>
              <a:rPr lang="en-US" b="1" dirty="0" smtClean="0">
                <a:solidFill>
                  <a:schemeClr val="bg1"/>
                </a:solidFill>
              </a:rPr>
              <a:t>ver 2 million people</a:t>
            </a:r>
          </a:p>
          <a:p>
            <a:pPr lvl="1"/>
            <a:r>
              <a:rPr lang="en-US" b="1" dirty="0" smtClean="0">
                <a:solidFill>
                  <a:schemeClr val="bg1"/>
                </a:solidFill>
              </a:rPr>
              <a:t>Distributed almost</a:t>
            </a:r>
            <a:r>
              <a:rPr lang="en-US" b="1" baseline="0" dirty="0" smtClean="0">
                <a:solidFill>
                  <a:schemeClr val="bg1"/>
                </a:solidFill>
              </a:rPr>
              <a:t> 700,000 food baskets</a:t>
            </a:r>
            <a:endParaRPr lang="en-US" b="1" dirty="0" smtClean="0">
              <a:solidFill>
                <a:schemeClr val="bg1"/>
              </a:solidFill>
            </a:endParaRPr>
          </a:p>
          <a:p>
            <a:pPr lvl="1"/>
            <a:r>
              <a:rPr lang="en-US" b="1" dirty="0" smtClean="0">
                <a:solidFill>
                  <a:schemeClr val="bg1"/>
                </a:solidFill>
              </a:rPr>
              <a:t>Built a school for nursing built, developed programs</a:t>
            </a:r>
            <a:r>
              <a:rPr lang="en-US" b="1" baseline="0" dirty="0" smtClean="0">
                <a:solidFill>
                  <a:schemeClr val="bg1"/>
                </a:solidFill>
              </a:rPr>
              <a:t> to help families learn to generate their own income and provided </a:t>
            </a:r>
            <a:r>
              <a:rPr lang="en-US" b="1" dirty="0" smtClean="0">
                <a:solidFill>
                  <a:schemeClr val="bg1"/>
                </a:solidFill>
              </a:rPr>
              <a:t>other education support</a:t>
            </a:r>
          </a:p>
          <a:p>
            <a:pPr lvl="1"/>
            <a:r>
              <a:rPr lang="en-US" b="1" dirty="0" smtClean="0">
                <a:solidFill>
                  <a:schemeClr val="bg1"/>
                </a:solidFill>
              </a:rPr>
              <a:t>Have provided significant medical</a:t>
            </a:r>
            <a:r>
              <a:rPr lang="en-US" b="1" baseline="0" dirty="0" smtClean="0">
                <a:solidFill>
                  <a:schemeClr val="bg1"/>
                </a:solidFill>
              </a:rPr>
              <a:t> support to the area</a:t>
            </a:r>
          </a:p>
          <a:p>
            <a:pPr lvl="1"/>
            <a:r>
              <a:rPr lang="en-US" b="1" baseline="0" dirty="0" smtClean="0">
                <a:solidFill>
                  <a:schemeClr val="bg1"/>
                </a:solidFill>
              </a:rPr>
              <a:t>Helped over 10,000 orphans and; </a:t>
            </a:r>
          </a:p>
          <a:p>
            <a:pPr lvl="1"/>
            <a:r>
              <a:rPr lang="en-US" b="1" baseline="0" dirty="0" smtClean="0">
                <a:solidFill>
                  <a:schemeClr val="bg1"/>
                </a:solidFill>
              </a:rPr>
              <a:t>Have completed several s</a:t>
            </a:r>
            <a:r>
              <a:rPr lang="en-US" b="1" dirty="0" smtClean="0">
                <a:solidFill>
                  <a:schemeClr val="bg1"/>
                </a:solidFill>
              </a:rPr>
              <a:t>olar projects</a:t>
            </a:r>
          </a:p>
          <a:p>
            <a:pPr lvl="1"/>
            <a:endParaRPr lang="en-US" b="1" dirty="0" smtClean="0">
              <a:solidFill>
                <a:schemeClr val="bg1"/>
              </a:solidFill>
            </a:endParaRPr>
          </a:p>
          <a:p>
            <a:r>
              <a:rPr lang="en-US" b="1" dirty="0" smtClean="0">
                <a:solidFill>
                  <a:schemeClr val="bg1"/>
                </a:solidFill>
              </a:rPr>
              <a:t>They have some of the top charity ratings; A </a:t>
            </a:r>
            <a:r>
              <a:rPr lang="en-US" b="1" dirty="0" err="1" smtClean="0">
                <a:solidFill>
                  <a:schemeClr val="bg1"/>
                </a:solidFill>
              </a:rPr>
              <a:t>Guidestar</a:t>
            </a:r>
            <a:r>
              <a:rPr lang="en-US" b="1" dirty="0" smtClean="0">
                <a:solidFill>
                  <a:schemeClr val="bg1"/>
                </a:solidFill>
              </a:rPr>
              <a:t> Gold rating for it’s transparency, A 4 star rating</a:t>
            </a:r>
            <a:r>
              <a:rPr lang="en-US" b="1" baseline="0" dirty="0" smtClean="0">
                <a:solidFill>
                  <a:schemeClr val="bg1"/>
                </a:solidFill>
              </a:rPr>
              <a:t> (its highest) from Charity Navigator.  NOTE TO PRESENTER: They could not be found on the Charities Review Council. </a:t>
            </a:r>
            <a:endParaRPr lang="en-US" b="1" dirty="0" smtClean="0">
              <a:solidFill>
                <a:schemeClr val="bg1"/>
              </a:solidFill>
            </a:endParaRPr>
          </a:p>
          <a:p>
            <a:endParaRPr lang="en-US" b="1"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85311021-0F96-4B8D-9E81-06AFD8D79D16}" type="slidenum">
              <a:rPr lang="en-US" smtClean="0"/>
              <a:t>4</a:t>
            </a:fld>
            <a:endParaRPr lang="en-US"/>
          </a:p>
        </p:txBody>
      </p:sp>
    </p:spTree>
    <p:extLst>
      <p:ext uri="{BB962C8B-B14F-4D97-AF65-F5344CB8AC3E}">
        <p14:creationId xmlns:p14="http://schemas.microsoft.com/office/powerpoint/2010/main" val="3632936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17 article on UN website</a:t>
            </a:r>
            <a:r>
              <a:rPr lang="en-US" baseline="0" dirty="0" smtClean="0"/>
              <a:t> says 30 million people in 4 countries including Somalia, South Sudan, Nigeria and Yemen are unsure of where their next meal will come from. (http://www.un.org/apps/news/story.asp?NewsID=56777#.WTmug-vyvIU0 ) </a:t>
            </a:r>
          </a:p>
          <a:p>
            <a:endParaRPr lang="en-US" baseline="0" dirty="0" smtClean="0"/>
          </a:p>
          <a:p>
            <a:r>
              <a:rPr lang="en-US" baseline="0" dirty="0" smtClean="0"/>
              <a:t>More than ½ million people in Somalia are in need of humanitarian assistance with 275,000 malnourished children at risk of starvation, according to a UN article from May 11 (http://www.un.org/apps/news/story.asp?NewsID=56729#.WTmvr-vyvIU).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5311021-0F96-4B8D-9E81-06AFD8D79D16}" type="slidenum">
              <a:rPr lang="en-US" smtClean="0"/>
              <a:t>5</a:t>
            </a:fld>
            <a:endParaRPr lang="en-US"/>
          </a:p>
        </p:txBody>
      </p:sp>
    </p:spTree>
    <p:extLst>
      <p:ext uri="{BB962C8B-B14F-4D97-AF65-F5344CB8AC3E}">
        <p14:creationId xmlns:p14="http://schemas.microsoft.com/office/powerpoint/2010/main" val="1697474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does the Somalian community in Marshall do for the cause? A. Send funds back to their families b. be a part of this group and help with activities such as video, contacts, etc. SMSU students walking around? </a:t>
            </a:r>
          </a:p>
          <a:p>
            <a:endParaRPr lang="en-US" dirty="0"/>
          </a:p>
        </p:txBody>
      </p:sp>
      <p:sp>
        <p:nvSpPr>
          <p:cNvPr id="4" name="Slide Number Placeholder 3"/>
          <p:cNvSpPr>
            <a:spLocks noGrp="1"/>
          </p:cNvSpPr>
          <p:nvPr>
            <p:ph type="sldNum" sz="quarter" idx="10"/>
          </p:nvPr>
        </p:nvSpPr>
        <p:spPr/>
        <p:txBody>
          <a:bodyPr/>
          <a:lstStyle/>
          <a:p>
            <a:fld id="{85311021-0F96-4B8D-9E81-06AFD8D79D16}" type="slidenum">
              <a:rPr lang="en-US" smtClean="0"/>
              <a:t>6</a:t>
            </a:fld>
            <a:endParaRPr lang="en-US"/>
          </a:p>
        </p:txBody>
      </p:sp>
    </p:spTree>
    <p:extLst>
      <p:ext uri="{BB962C8B-B14F-4D97-AF65-F5344CB8AC3E}">
        <p14:creationId xmlns:p14="http://schemas.microsoft.com/office/powerpoint/2010/main" val="3568130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 can understand how our area community is directly involved, I am highlighting</a:t>
            </a:r>
            <a:r>
              <a:rPr lang="en-US" baseline="0" dirty="0" smtClean="0"/>
              <a:t> a couple of members. First, </a:t>
            </a:r>
            <a:r>
              <a:rPr lang="en-US" dirty="0" smtClean="0"/>
              <a:t>Farah was too shy for a picture but</a:t>
            </a:r>
            <a:r>
              <a:rPr lang="en-US" baseline="0" dirty="0" smtClean="0"/>
              <a:t> this is what it looked like for his mother before she came to Marshall. </a:t>
            </a:r>
            <a:r>
              <a:rPr lang="en-US" dirty="0" smtClean="0"/>
              <a:t>Farah’s mother moved to refugee camp when he was young and eventually to Marshall. She finally obtained a visa for him to join her in 2014 when he was 15 years old and he joined her here.</a:t>
            </a:r>
            <a:r>
              <a:rPr lang="en-US" baseline="0" dirty="0" smtClean="0"/>
              <a:t> </a:t>
            </a:r>
            <a:r>
              <a:rPr lang="en-US" dirty="0" smtClean="0"/>
              <a:t>His father and aunt who ended up raising him are still in Somalia. Because he sends funds back regularly, they have food and water, but many friends back there do not. </a:t>
            </a:r>
          </a:p>
          <a:p>
            <a:endParaRPr lang="en-US" dirty="0"/>
          </a:p>
        </p:txBody>
      </p:sp>
      <p:sp>
        <p:nvSpPr>
          <p:cNvPr id="4" name="Slide Number Placeholder 3"/>
          <p:cNvSpPr>
            <a:spLocks noGrp="1"/>
          </p:cNvSpPr>
          <p:nvPr>
            <p:ph type="sldNum" sz="quarter" idx="10"/>
          </p:nvPr>
        </p:nvSpPr>
        <p:spPr/>
        <p:txBody>
          <a:bodyPr/>
          <a:lstStyle/>
          <a:p>
            <a:fld id="{85311021-0F96-4B8D-9E81-06AFD8D79D16}" type="slidenum">
              <a:rPr lang="en-US" smtClean="0"/>
              <a:t>7</a:t>
            </a:fld>
            <a:endParaRPr lang="en-US"/>
          </a:p>
        </p:txBody>
      </p:sp>
    </p:spTree>
    <p:extLst>
      <p:ext uri="{BB962C8B-B14F-4D97-AF65-F5344CB8AC3E}">
        <p14:creationId xmlns:p14="http://schemas.microsoft.com/office/powerpoint/2010/main" val="2621783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solidFill>
                  <a:schemeClr val="bg1"/>
                </a:solidFill>
              </a:rPr>
              <a:t>Fartun</a:t>
            </a:r>
            <a:r>
              <a:rPr lang="en-US" baseline="0" dirty="0" smtClean="0">
                <a:solidFill>
                  <a:schemeClr val="bg1"/>
                </a:solidFill>
              </a:rPr>
              <a:t> is </a:t>
            </a:r>
            <a:r>
              <a:rPr lang="en-US" dirty="0" smtClean="0">
                <a:solidFill>
                  <a:schemeClr val="bg1"/>
                </a:solidFill>
              </a:rPr>
              <a:t>Somali Parent Student Connector at Marshall</a:t>
            </a:r>
            <a:r>
              <a:rPr lang="en-US" baseline="0" dirty="0" smtClean="0">
                <a:solidFill>
                  <a:schemeClr val="bg1"/>
                </a:solidFill>
              </a:rPr>
              <a:t> Public Schools and has been one of the most active members of the group. She l</a:t>
            </a:r>
            <a:r>
              <a:rPr lang="en-US" dirty="0" smtClean="0">
                <a:solidFill>
                  <a:schemeClr val="bg1"/>
                </a:solidFill>
              </a:rPr>
              <a:t>ived in Somalia until age 12 and then came to Minnesota from refugee camp in Kenya. Except an older sister, parents and siblings are still in Somalia. She wants others to help</a:t>
            </a:r>
            <a:r>
              <a:rPr lang="en-US" baseline="0" dirty="0" smtClean="0">
                <a:solidFill>
                  <a:schemeClr val="bg1"/>
                </a:solidFill>
              </a:rPr>
              <a:t>, quote</a:t>
            </a:r>
            <a:r>
              <a:rPr lang="en-US" dirty="0" smtClean="0">
                <a:solidFill>
                  <a:schemeClr val="bg1"/>
                </a:solidFill>
              </a:rPr>
              <a:t> “because of humanity and caring for people. These people have nothing to eat. What if this was your child?”</a:t>
            </a:r>
          </a:p>
          <a:p>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85311021-0F96-4B8D-9E81-06AFD8D79D16}" type="slidenum">
              <a:rPr lang="en-US" smtClean="0"/>
              <a:t>8</a:t>
            </a:fld>
            <a:endParaRPr lang="en-US"/>
          </a:p>
        </p:txBody>
      </p:sp>
    </p:spTree>
    <p:extLst>
      <p:ext uri="{BB962C8B-B14F-4D97-AF65-F5344CB8AC3E}">
        <p14:creationId xmlns:p14="http://schemas.microsoft.com/office/powerpoint/2010/main" val="2763093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a picture</a:t>
            </a:r>
            <a:r>
              <a:rPr lang="en-US" baseline="0" dirty="0" smtClean="0"/>
              <a:t> of yourself – then talk about what inspired you to get involved in the group. Maybe even mention what you’ve done both in work and personal financial support for the effort. For example, some people make the contacts, send emails etc. We’ve had logos and brochures created, stories tapped etc. The more you let people know how this affects you and what you’ve already done to help, they are more likely to give too. </a:t>
            </a:r>
            <a:endParaRPr lang="en-US" dirty="0"/>
          </a:p>
        </p:txBody>
      </p:sp>
      <p:sp>
        <p:nvSpPr>
          <p:cNvPr id="4" name="Slide Number Placeholder 3"/>
          <p:cNvSpPr>
            <a:spLocks noGrp="1"/>
          </p:cNvSpPr>
          <p:nvPr>
            <p:ph type="sldNum" sz="quarter" idx="10"/>
          </p:nvPr>
        </p:nvSpPr>
        <p:spPr/>
        <p:txBody>
          <a:bodyPr/>
          <a:lstStyle/>
          <a:p>
            <a:fld id="{85311021-0F96-4B8D-9E81-06AFD8D79D16}" type="slidenum">
              <a:rPr lang="en-US" smtClean="0"/>
              <a:t>9</a:t>
            </a:fld>
            <a:endParaRPr lang="en-US"/>
          </a:p>
        </p:txBody>
      </p:sp>
    </p:spTree>
    <p:extLst>
      <p:ext uri="{BB962C8B-B14F-4D97-AF65-F5344CB8AC3E}">
        <p14:creationId xmlns:p14="http://schemas.microsoft.com/office/powerpoint/2010/main" val="4116199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4582BE-E4FB-4C8F-BB65-EEAEB1BA59AD}" type="datetimeFigureOut">
              <a:rPr lang="en-US" smtClean="0"/>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56753-9B31-4A53-A7DB-3DEF9E11C53E}" type="slidenum">
              <a:rPr lang="en-US" smtClean="0"/>
              <a:t>‹#›</a:t>
            </a:fld>
            <a:endParaRPr lang="en-US"/>
          </a:p>
        </p:txBody>
      </p:sp>
    </p:spTree>
    <p:extLst>
      <p:ext uri="{BB962C8B-B14F-4D97-AF65-F5344CB8AC3E}">
        <p14:creationId xmlns:p14="http://schemas.microsoft.com/office/powerpoint/2010/main" val="300068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4582BE-E4FB-4C8F-BB65-EEAEB1BA59AD}" type="datetimeFigureOut">
              <a:rPr lang="en-US" smtClean="0"/>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56753-9B31-4A53-A7DB-3DEF9E11C53E}" type="slidenum">
              <a:rPr lang="en-US" smtClean="0"/>
              <a:t>‹#›</a:t>
            </a:fld>
            <a:endParaRPr lang="en-US"/>
          </a:p>
        </p:txBody>
      </p:sp>
    </p:spTree>
    <p:extLst>
      <p:ext uri="{BB962C8B-B14F-4D97-AF65-F5344CB8AC3E}">
        <p14:creationId xmlns:p14="http://schemas.microsoft.com/office/powerpoint/2010/main" val="298261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FD4582BE-E4FB-4C8F-BB65-EEAEB1BA59AD}" type="datetimeFigureOut">
              <a:rPr lang="en-US" smtClean="0"/>
              <a:t>6/8/2017</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3DD56753-9B31-4A53-A7DB-3DEF9E11C53E}" type="slidenum">
              <a:rPr lang="en-US" smtClean="0"/>
              <a:t>‹#›</a:t>
            </a:fld>
            <a:endParaRPr lang="en-US"/>
          </a:p>
        </p:txBody>
      </p:sp>
    </p:spTree>
    <p:extLst>
      <p:ext uri="{BB962C8B-B14F-4D97-AF65-F5344CB8AC3E}">
        <p14:creationId xmlns:p14="http://schemas.microsoft.com/office/powerpoint/2010/main" val="3916220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4582BE-E4FB-4C8F-BB65-EEAEB1BA59AD}" type="datetimeFigureOut">
              <a:rPr lang="en-US" smtClean="0"/>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56753-9B31-4A53-A7DB-3DEF9E11C53E}" type="slidenum">
              <a:rPr lang="en-US" smtClean="0"/>
              <a:t>‹#›</a:t>
            </a:fld>
            <a:endParaRPr lang="en-US"/>
          </a:p>
        </p:txBody>
      </p:sp>
    </p:spTree>
    <p:extLst>
      <p:ext uri="{BB962C8B-B14F-4D97-AF65-F5344CB8AC3E}">
        <p14:creationId xmlns:p14="http://schemas.microsoft.com/office/powerpoint/2010/main" val="210990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D4582BE-E4FB-4C8F-BB65-EEAEB1BA59AD}" type="datetimeFigureOut">
              <a:rPr lang="en-US" smtClean="0"/>
              <a:t>6/8/2017</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DD56753-9B31-4A53-A7DB-3DEF9E11C53E}" type="slidenum">
              <a:rPr lang="en-US" smtClean="0"/>
              <a:t>‹#›</a:t>
            </a:fld>
            <a:endParaRPr lang="en-US"/>
          </a:p>
        </p:txBody>
      </p:sp>
    </p:spTree>
    <p:extLst>
      <p:ext uri="{BB962C8B-B14F-4D97-AF65-F5344CB8AC3E}">
        <p14:creationId xmlns:p14="http://schemas.microsoft.com/office/powerpoint/2010/main" val="222460329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4582BE-E4FB-4C8F-BB65-EEAEB1BA59AD}" type="datetimeFigureOut">
              <a:rPr lang="en-US" smtClean="0"/>
              <a:t>6/8/2017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56753-9B31-4A53-A7DB-3DEF9E11C53E}" type="slidenum">
              <a:rPr lang="en-US" smtClean="0"/>
              <a:t>‹#›</a:t>
            </a:fld>
            <a:endParaRPr lang="en-US"/>
          </a:p>
        </p:txBody>
      </p:sp>
    </p:spTree>
    <p:extLst>
      <p:ext uri="{BB962C8B-B14F-4D97-AF65-F5344CB8AC3E}">
        <p14:creationId xmlns:p14="http://schemas.microsoft.com/office/powerpoint/2010/main" val="1921655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4582BE-E4FB-4C8F-BB65-EEAEB1BA59AD}" type="datetimeFigureOut">
              <a:rPr lang="en-US" smtClean="0"/>
              <a:t>6/8/2017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D56753-9B31-4A53-A7DB-3DEF9E11C53E}" type="slidenum">
              <a:rPr lang="en-US" smtClean="0"/>
              <a:t>‹#›</a:t>
            </a:fld>
            <a:endParaRPr lang="en-US"/>
          </a:p>
        </p:txBody>
      </p:sp>
    </p:spTree>
    <p:extLst>
      <p:ext uri="{BB962C8B-B14F-4D97-AF65-F5344CB8AC3E}">
        <p14:creationId xmlns:p14="http://schemas.microsoft.com/office/powerpoint/2010/main" val="2196205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4582BE-E4FB-4C8F-BB65-EEAEB1BA59AD}" type="datetimeFigureOut">
              <a:rPr lang="en-US" smtClean="0"/>
              <a:t>6/8/2017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D56753-9B31-4A53-A7DB-3DEF9E11C53E}" type="slidenum">
              <a:rPr lang="en-US" smtClean="0"/>
              <a:t>‹#›</a:t>
            </a:fld>
            <a:endParaRPr lang="en-US"/>
          </a:p>
        </p:txBody>
      </p:sp>
    </p:spTree>
    <p:extLst>
      <p:ext uri="{BB962C8B-B14F-4D97-AF65-F5344CB8AC3E}">
        <p14:creationId xmlns:p14="http://schemas.microsoft.com/office/powerpoint/2010/main" val="176501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4582BE-E4FB-4C8F-BB65-EEAEB1BA59AD}" type="datetimeFigureOut">
              <a:rPr lang="en-US" smtClean="0"/>
              <a:t>6/8/2017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D56753-9B31-4A53-A7DB-3DEF9E11C53E}" type="slidenum">
              <a:rPr lang="en-US" smtClean="0"/>
              <a:t>‹#›</a:t>
            </a:fld>
            <a:endParaRPr lang="en-US"/>
          </a:p>
        </p:txBody>
      </p:sp>
    </p:spTree>
    <p:extLst>
      <p:ext uri="{BB962C8B-B14F-4D97-AF65-F5344CB8AC3E}">
        <p14:creationId xmlns:p14="http://schemas.microsoft.com/office/powerpoint/2010/main" val="343863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4582BE-E4FB-4C8F-BB65-EEAEB1BA59AD}" type="datetimeFigureOut">
              <a:rPr lang="en-US" smtClean="0"/>
              <a:t>6/8/2017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56753-9B31-4A53-A7DB-3DEF9E11C53E}" type="slidenum">
              <a:rPr lang="en-US" smtClean="0"/>
              <a:t>‹#›</a:t>
            </a:fld>
            <a:endParaRPr lang="en-US"/>
          </a:p>
        </p:txBody>
      </p:sp>
    </p:spTree>
    <p:extLst>
      <p:ext uri="{BB962C8B-B14F-4D97-AF65-F5344CB8AC3E}">
        <p14:creationId xmlns:p14="http://schemas.microsoft.com/office/powerpoint/2010/main" val="115872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4582BE-E4FB-4C8F-BB65-EEAEB1BA59AD}" type="datetimeFigureOut">
              <a:rPr lang="en-US" smtClean="0"/>
              <a:t>6/8/2017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56753-9B31-4A53-A7DB-3DEF9E11C53E}" type="slidenum">
              <a:rPr lang="en-US" smtClean="0"/>
              <a:t>‹#›</a:t>
            </a:fld>
            <a:endParaRPr lang="en-US"/>
          </a:p>
        </p:txBody>
      </p:sp>
    </p:spTree>
    <p:extLst>
      <p:ext uri="{BB962C8B-B14F-4D97-AF65-F5344CB8AC3E}">
        <p14:creationId xmlns:p14="http://schemas.microsoft.com/office/powerpoint/2010/main" val="216225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FD4582BE-E4FB-4C8F-BB65-EEAEB1BA59AD}" type="datetimeFigureOut">
              <a:rPr lang="en-US" smtClean="0"/>
              <a:t>6/8/2017</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3DD56753-9B31-4A53-A7DB-3DEF9E11C53E}" type="slidenum">
              <a:rPr lang="en-US" smtClean="0"/>
              <a:t>‹#›</a:t>
            </a:fld>
            <a:endParaRPr lang="en-US"/>
          </a:p>
        </p:txBody>
      </p:sp>
    </p:spTree>
    <p:extLst>
      <p:ext uri="{BB962C8B-B14F-4D97-AF65-F5344CB8AC3E}">
        <p14:creationId xmlns:p14="http://schemas.microsoft.com/office/powerpoint/2010/main" val="2362377974"/>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araha.org/projects/marshall-area-global-relie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hyperlink" Target="mailto:marshallagr@gmail.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7677" y="2130287"/>
            <a:ext cx="7465523" cy="1739347"/>
          </a:xfrm>
        </p:spPr>
        <p:txBody>
          <a:bodyPr/>
          <a:lstStyle/>
          <a:p>
            <a:r>
              <a:rPr lang="en-US" b="1" dirty="0" smtClean="0">
                <a:solidFill>
                  <a:srgbClr val="FF6600"/>
                </a:solidFill>
              </a:rPr>
              <a:t>Marshall Area Global Relief</a:t>
            </a:r>
            <a:endParaRPr lang="en-US" b="1" dirty="0">
              <a:solidFill>
                <a:srgbClr val="FF6600"/>
              </a:solidFill>
            </a:endParaRP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200" y="1744793"/>
            <a:ext cx="2585644" cy="2510334"/>
          </a:xfrm>
          <a:prstGeom prst="rect">
            <a:avLst/>
          </a:prstGeom>
        </p:spPr>
      </p:pic>
    </p:spTree>
    <p:extLst>
      <p:ext uri="{BB962C8B-B14F-4D97-AF65-F5344CB8AC3E}">
        <p14:creationId xmlns:p14="http://schemas.microsoft.com/office/powerpoint/2010/main" val="87809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rPr>
              <a:t>What has been done so far?</a:t>
            </a:r>
            <a:endParaRPr lang="en-US" b="1" dirty="0">
              <a:solidFill>
                <a:srgbClr val="FF6600"/>
              </a:solidFill>
            </a:endParaRPr>
          </a:p>
        </p:txBody>
      </p:sp>
      <p:sp>
        <p:nvSpPr>
          <p:cNvPr id="3" name="Content Placeholder 2"/>
          <p:cNvSpPr>
            <a:spLocks noGrp="1"/>
          </p:cNvSpPr>
          <p:nvPr>
            <p:ph idx="1"/>
          </p:nvPr>
        </p:nvSpPr>
        <p:spPr>
          <a:xfrm>
            <a:off x="4555719" y="2651760"/>
            <a:ext cx="9784080" cy="4206240"/>
          </a:xfrm>
        </p:spPr>
        <p:txBody>
          <a:bodyPr/>
          <a:lstStyle/>
          <a:p>
            <a:r>
              <a:rPr lang="en-US" sz="3200" dirty="0" smtClean="0">
                <a:solidFill>
                  <a:schemeClr val="bg1"/>
                </a:solidFill>
              </a:rPr>
              <a:t>Knights of Columbus in </a:t>
            </a:r>
            <a:r>
              <a:rPr lang="en-US" sz="3200" dirty="0" err="1" smtClean="0">
                <a:solidFill>
                  <a:schemeClr val="bg1"/>
                </a:solidFill>
              </a:rPr>
              <a:t>Minneota</a:t>
            </a:r>
            <a:r>
              <a:rPr lang="en-US" sz="3200" dirty="0" smtClean="0">
                <a:solidFill>
                  <a:schemeClr val="bg1"/>
                </a:solidFill>
              </a:rPr>
              <a:t> - $500</a:t>
            </a:r>
          </a:p>
          <a:p>
            <a:r>
              <a:rPr lang="en-US" sz="3200" dirty="0" smtClean="0">
                <a:solidFill>
                  <a:schemeClr val="bg1"/>
                </a:solidFill>
              </a:rPr>
              <a:t>Parkside &amp; Westside teachers - $425</a:t>
            </a:r>
          </a:p>
          <a:p>
            <a:r>
              <a:rPr lang="en-US" sz="3200" dirty="0" smtClean="0">
                <a:solidFill>
                  <a:schemeClr val="bg1"/>
                </a:solidFill>
              </a:rPr>
              <a:t>First Lutheran Chancel Choir - $1.025</a:t>
            </a:r>
          </a:p>
          <a:p>
            <a:r>
              <a:rPr lang="en-US" sz="1800" dirty="0" smtClean="0">
                <a:solidFill>
                  <a:schemeClr val="bg1"/>
                </a:solidFill>
              </a:rPr>
              <a:t>Note: Some not yet showing online</a:t>
            </a:r>
          </a:p>
          <a:p>
            <a:pPr marL="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6986" y="248617"/>
            <a:ext cx="1599653" cy="1553061"/>
          </a:xfrm>
          <a:prstGeom prst="rect">
            <a:avLst/>
          </a:prstGeom>
        </p:spPr>
      </p:pic>
      <p:pic>
        <p:nvPicPr>
          <p:cNvPr id="5" name="Picture 4"/>
          <p:cNvPicPr>
            <a:picLocks noChangeAspect="1"/>
          </p:cNvPicPr>
          <p:nvPr/>
        </p:nvPicPr>
        <p:blipFill>
          <a:blip r:embed="rId4"/>
          <a:stretch>
            <a:fillRect/>
          </a:stretch>
        </p:blipFill>
        <p:spPr>
          <a:xfrm>
            <a:off x="438696" y="2001519"/>
            <a:ext cx="4275544" cy="4606647"/>
          </a:xfrm>
          <a:prstGeom prst="rect">
            <a:avLst/>
          </a:prstGeom>
        </p:spPr>
      </p:pic>
    </p:spTree>
    <p:extLst>
      <p:ext uri="{BB962C8B-B14F-4D97-AF65-F5344CB8AC3E}">
        <p14:creationId xmlns:p14="http://schemas.microsoft.com/office/powerpoint/2010/main" val="2174509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6600"/>
                </a:solidFill>
              </a:rPr>
              <a:t>3 ways to donate</a:t>
            </a:r>
            <a:endParaRPr lang="en-US" sz="4800" b="1" dirty="0">
              <a:solidFill>
                <a:srgbClr val="FF6600"/>
              </a:solidFill>
            </a:endParaRPr>
          </a:p>
        </p:txBody>
      </p:sp>
      <p:sp>
        <p:nvSpPr>
          <p:cNvPr id="3" name="Content Placeholder 2"/>
          <p:cNvSpPr>
            <a:spLocks noGrp="1"/>
          </p:cNvSpPr>
          <p:nvPr>
            <p:ph idx="1"/>
          </p:nvPr>
        </p:nvSpPr>
        <p:spPr>
          <a:xfrm>
            <a:off x="796519" y="1991360"/>
            <a:ext cx="9784080" cy="4206240"/>
          </a:xfrm>
        </p:spPr>
        <p:txBody>
          <a:bodyPr>
            <a:noAutofit/>
          </a:bodyPr>
          <a:lstStyle/>
          <a:p>
            <a:pPr marL="514350" indent="-514350">
              <a:buAutoNum type="arabicPeriod"/>
            </a:pPr>
            <a:r>
              <a:rPr lang="en-US" sz="2000" dirty="0" smtClean="0">
                <a:solidFill>
                  <a:schemeClr val="bg1"/>
                </a:solidFill>
              </a:rPr>
              <a:t>Online – </a:t>
            </a:r>
            <a:r>
              <a:rPr lang="en-US" sz="2000" dirty="0" smtClean="0">
                <a:solidFill>
                  <a:schemeClr val="bg1"/>
                </a:solidFill>
                <a:hlinkClick r:id="rId3"/>
              </a:rPr>
              <a:t>http://araha.org/projects/marshall-area-global-relief</a:t>
            </a:r>
            <a:r>
              <a:rPr lang="en-US" sz="2000" dirty="0" smtClean="0">
                <a:solidFill>
                  <a:schemeClr val="bg1"/>
                </a:solidFill>
              </a:rPr>
              <a:t> - select one of the following; </a:t>
            </a:r>
          </a:p>
          <a:p>
            <a:pPr marL="971550" lvl="1" indent="-514350">
              <a:buAutoNum type="arabicPeriod"/>
            </a:pPr>
            <a:r>
              <a:rPr lang="en-US" dirty="0" smtClean="0">
                <a:solidFill>
                  <a:schemeClr val="bg1"/>
                </a:solidFill>
              </a:rPr>
              <a:t>Water wells</a:t>
            </a:r>
          </a:p>
          <a:p>
            <a:pPr marL="971550" lvl="1" indent="-514350">
              <a:buAutoNum type="arabicPeriod"/>
            </a:pPr>
            <a:r>
              <a:rPr lang="en-US" dirty="0" smtClean="0">
                <a:solidFill>
                  <a:schemeClr val="bg1"/>
                </a:solidFill>
              </a:rPr>
              <a:t>Emergency food baskets</a:t>
            </a:r>
          </a:p>
          <a:p>
            <a:pPr marL="971550" lvl="1" indent="-514350">
              <a:buAutoNum type="arabicPeriod"/>
            </a:pPr>
            <a:r>
              <a:rPr lang="en-US" dirty="0" smtClean="0">
                <a:solidFill>
                  <a:schemeClr val="bg1"/>
                </a:solidFill>
              </a:rPr>
              <a:t>Solar-powered lamps</a:t>
            </a:r>
          </a:p>
          <a:p>
            <a:pPr marL="971550" lvl="1" indent="-514350">
              <a:buAutoNum type="arabicPeriod"/>
            </a:pPr>
            <a:r>
              <a:rPr lang="en-US" dirty="0" smtClean="0">
                <a:solidFill>
                  <a:schemeClr val="bg1"/>
                </a:solidFill>
              </a:rPr>
              <a:t>Undesignated (wherever needed)</a:t>
            </a:r>
          </a:p>
          <a:p>
            <a:pPr marL="514350" indent="-514350">
              <a:buAutoNum type="arabicPeriod"/>
            </a:pPr>
            <a:r>
              <a:rPr lang="en-US" sz="2000" dirty="0" smtClean="0">
                <a:solidFill>
                  <a:schemeClr val="bg1"/>
                </a:solidFill>
              </a:rPr>
              <a:t>Give to a local congregation/mosque/organization that is helping and give your cash or check to them and they will take to Bremer Bank for deposit and transfer. Groups will be recognized online. </a:t>
            </a:r>
          </a:p>
          <a:p>
            <a:pPr marL="514350" indent="-514350">
              <a:buAutoNum type="arabicPeriod"/>
            </a:pPr>
            <a:r>
              <a:rPr lang="en-US" sz="2000" dirty="0" smtClean="0">
                <a:solidFill>
                  <a:schemeClr val="bg1"/>
                </a:solidFill>
              </a:rPr>
              <a:t>Drop donations off at Bremer Bank directly</a:t>
            </a:r>
          </a:p>
          <a:p>
            <a:pPr marL="514350" indent="-514350">
              <a:buAutoNum type="arabicPeriod"/>
            </a:pPr>
            <a:endParaRPr lang="en-US" sz="2000" dirty="0">
              <a:solidFill>
                <a:schemeClr val="bg1"/>
              </a:solidFill>
            </a:endParaRPr>
          </a:p>
          <a:p>
            <a:pPr marL="0" indent="0">
              <a:buNone/>
            </a:pPr>
            <a:r>
              <a:rPr lang="en-US" sz="2000" dirty="0" smtClean="0">
                <a:solidFill>
                  <a:schemeClr val="bg1"/>
                </a:solidFill>
              </a:rPr>
              <a:t>Checks should be made out to Marshall Area Global Relief with ARAHA in the subject line.  </a:t>
            </a:r>
            <a:endParaRPr lang="en-US" sz="2000"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6986" y="248617"/>
            <a:ext cx="1599653" cy="1553061"/>
          </a:xfrm>
          <a:prstGeom prst="rect">
            <a:avLst/>
          </a:prstGeom>
        </p:spPr>
      </p:pic>
    </p:spTree>
    <p:extLst>
      <p:ext uri="{BB962C8B-B14F-4D97-AF65-F5344CB8AC3E}">
        <p14:creationId xmlns:p14="http://schemas.microsoft.com/office/powerpoint/2010/main" val="2528424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979" y="2133600"/>
            <a:ext cx="8523262" cy="4206240"/>
          </a:xfrm>
        </p:spPr>
        <p:txBody>
          <a:bodyPr>
            <a:normAutofit/>
          </a:bodyPr>
          <a:lstStyle/>
          <a:p>
            <a:pPr marL="0" indent="0">
              <a:buNone/>
            </a:pPr>
            <a:r>
              <a:rPr lang="en-US" sz="4800" dirty="0" smtClean="0">
                <a:solidFill>
                  <a:schemeClr val="bg1"/>
                </a:solidFill>
              </a:rPr>
              <a:t>“Human </a:t>
            </a:r>
            <a:r>
              <a:rPr lang="en-US" sz="4800" dirty="0">
                <a:solidFill>
                  <a:schemeClr val="bg1"/>
                </a:solidFill>
              </a:rPr>
              <a:t>kindness has never weakened the stamina or softened the fiber of a free people. A nation does not have to be cruel to be tough</a:t>
            </a:r>
            <a:r>
              <a:rPr lang="en-US" sz="4800" dirty="0" smtClean="0">
                <a:solidFill>
                  <a:schemeClr val="bg1"/>
                </a:solidFill>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1466" y="228297"/>
            <a:ext cx="1599653" cy="1553061"/>
          </a:xfrm>
          <a:prstGeom prst="rect">
            <a:avLst/>
          </a:prstGeom>
        </p:spPr>
      </p:pic>
      <p:sp>
        <p:nvSpPr>
          <p:cNvPr id="6" name="Title 1"/>
          <p:cNvSpPr>
            <a:spLocks noGrp="1"/>
          </p:cNvSpPr>
          <p:nvPr>
            <p:ph type="title"/>
          </p:nvPr>
        </p:nvSpPr>
        <p:spPr>
          <a:xfrm>
            <a:off x="1202919" y="284176"/>
            <a:ext cx="9784080" cy="1508760"/>
          </a:xfrm>
        </p:spPr>
        <p:txBody>
          <a:bodyPr>
            <a:normAutofit/>
          </a:bodyPr>
          <a:lstStyle/>
          <a:p>
            <a:pPr lvl="0">
              <a:lnSpc>
                <a:spcPct val="100000"/>
              </a:lnSpc>
              <a:spcBef>
                <a:spcPts val="0"/>
              </a:spcBef>
              <a:defRPr/>
            </a:pPr>
            <a:r>
              <a:rPr lang="en-US" sz="4800" dirty="0">
                <a:solidFill>
                  <a:srgbClr val="FF6600"/>
                </a:solidFill>
              </a:rPr>
              <a:t>Franklin D. Roosevelt</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6230" y="2133600"/>
            <a:ext cx="2374889" cy="4224136"/>
          </a:xfrm>
          <a:prstGeom prst="rect">
            <a:avLst/>
          </a:prstGeom>
        </p:spPr>
      </p:pic>
    </p:spTree>
    <p:extLst>
      <p:ext uri="{BB962C8B-B14F-4D97-AF65-F5344CB8AC3E}">
        <p14:creationId xmlns:p14="http://schemas.microsoft.com/office/powerpoint/2010/main" val="35879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6600"/>
                </a:solidFill>
              </a:rPr>
              <a:t>Contact</a:t>
            </a:r>
            <a:endParaRPr lang="en-US" sz="4800" b="1" dirty="0">
              <a:solidFill>
                <a:srgbClr val="FF6600"/>
              </a:solidFill>
            </a:endParaRPr>
          </a:p>
        </p:txBody>
      </p:sp>
      <p:sp>
        <p:nvSpPr>
          <p:cNvPr id="3" name="Content Placeholder 2"/>
          <p:cNvSpPr>
            <a:spLocks noGrp="1"/>
          </p:cNvSpPr>
          <p:nvPr>
            <p:ph idx="1"/>
          </p:nvPr>
        </p:nvSpPr>
        <p:spPr/>
        <p:txBody>
          <a:bodyPr/>
          <a:lstStyle/>
          <a:p>
            <a:pPr marL="0" indent="0">
              <a:buNone/>
            </a:pPr>
            <a:r>
              <a:rPr lang="en-US" dirty="0" smtClean="0">
                <a:hlinkClick r:id="rId3"/>
              </a:rPr>
              <a:t>marshallagr@gmail.com</a:t>
            </a:r>
            <a:endParaRPr lang="en-US" dirty="0" smtClean="0"/>
          </a:p>
          <a:p>
            <a:pPr marL="0" indent="0">
              <a:buNone/>
            </a:pPr>
            <a:r>
              <a:rPr lang="en-US" dirty="0" smtClean="0">
                <a:solidFill>
                  <a:schemeClr val="bg1"/>
                </a:solidFill>
              </a:rPr>
              <a:t>OR Search for Marshall Area Global Relief on Facebook and send a message</a:t>
            </a:r>
          </a:p>
          <a:p>
            <a:pPr marL="0" indent="0">
              <a:buNone/>
            </a:pPr>
            <a:endParaRPr lang="en-US" dirty="0" smtClean="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6986" y="248617"/>
            <a:ext cx="1599653" cy="1553061"/>
          </a:xfrm>
          <a:prstGeom prst="rect">
            <a:avLst/>
          </a:prstGeom>
        </p:spPr>
      </p:pic>
      <p:pic>
        <p:nvPicPr>
          <p:cNvPr id="5" name="Picture 4"/>
          <p:cNvPicPr>
            <a:picLocks noChangeAspect="1"/>
          </p:cNvPicPr>
          <p:nvPr/>
        </p:nvPicPr>
        <p:blipFill>
          <a:blip r:embed="rId5"/>
          <a:stretch>
            <a:fillRect/>
          </a:stretch>
        </p:blipFill>
        <p:spPr>
          <a:xfrm>
            <a:off x="2079943" y="3149683"/>
            <a:ext cx="8547418" cy="3473684"/>
          </a:xfrm>
          <a:prstGeom prst="rect">
            <a:avLst/>
          </a:prstGeom>
        </p:spPr>
      </p:pic>
    </p:spTree>
    <p:extLst>
      <p:ext uri="{BB962C8B-B14F-4D97-AF65-F5344CB8AC3E}">
        <p14:creationId xmlns:p14="http://schemas.microsoft.com/office/powerpoint/2010/main" val="904593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6600"/>
                </a:solidFill>
              </a:rPr>
              <a:t>What brought about this effort?</a:t>
            </a:r>
            <a:endParaRPr lang="en-US" b="1" dirty="0">
              <a:solidFill>
                <a:srgbClr val="FF6600"/>
              </a:solidFill>
            </a:endParaRPr>
          </a:p>
        </p:txBody>
      </p:sp>
      <p:sp>
        <p:nvSpPr>
          <p:cNvPr id="3" name="Content Placeholder 2"/>
          <p:cNvSpPr>
            <a:spLocks noGrp="1"/>
          </p:cNvSpPr>
          <p:nvPr>
            <p:ph idx="1"/>
          </p:nvPr>
        </p:nvSpPr>
        <p:spPr>
          <a:xfrm>
            <a:off x="4709994" y="2326697"/>
            <a:ext cx="7095926" cy="4038600"/>
          </a:xfrm>
        </p:spPr>
        <p:txBody>
          <a:bodyPr>
            <a:normAutofit/>
          </a:bodyPr>
          <a:lstStyle/>
          <a:p>
            <a:pPr marL="617220" indent="-571500"/>
            <a:r>
              <a:rPr lang="en-US" sz="3600" b="1" dirty="0" smtClean="0">
                <a:solidFill>
                  <a:schemeClr val="bg1"/>
                </a:solidFill>
              </a:rPr>
              <a:t>Somali </a:t>
            </a:r>
            <a:r>
              <a:rPr lang="en-US" sz="3600" b="1" dirty="0">
                <a:solidFill>
                  <a:schemeClr val="bg1"/>
                </a:solidFill>
              </a:rPr>
              <a:t>neighbors in Marshall </a:t>
            </a:r>
          </a:p>
          <a:p>
            <a:pPr marL="617220" indent="-571500"/>
            <a:r>
              <a:rPr lang="en-US" sz="3600" b="1" dirty="0" smtClean="0">
                <a:solidFill>
                  <a:schemeClr val="bg1"/>
                </a:solidFill>
              </a:rPr>
              <a:t>Bonded by humanity</a:t>
            </a:r>
          </a:p>
          <a:p>
            <a:pPr marL="617220" indent="-571500"/>
            <a:r>
              <a:rPr lang="en-US" sz="3600" b="1" dirty="0" smtClean="0">
                <a:solidFill>
                  <a:schemeClr val="bg1"/>
                </a:solidFill>
              </a:rPr>
              <a:t>Discussions lead to group formation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 y="1952959"/>
            <a:ext cx="3916680" cy="478607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4388" y="4754879"/>
            <a:ext cx="1894188" cy="1839017"/>
          </a:xfrm>
          <a:prstGeom prst="rect">
            <a:avLst/>
          </a:prstGeom>
        </p:spPr>
      </p:pic>
    </p:spTree>
    <p:extLst>
      <p:ext uri="{BB962C8B-B14F-4D97-AF65-F5344CB8AC3E}">
        <p14:creationId xmlns:p14="http://schemas.microsoft.com/office/powerpoint/2010/main" val="1072859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rPr>
              <a:t>Marshall Area Global Relief</a:t>
            </a:r>
            <a:endParaRPr lang="en-US" b="1" dirty="0">
              <a:solidFill>
                <a:srgbClr val="FF6600"/>
              </a:solidFill>
            </a:endParaRPr>
          </a:p>
        </p:txBody>
      </p:sp>
      <p:sp>
        <p:nvSpPr>
          <p:cNvPr id="3" name="Content Placeholder 2"/>
          <p:cNvSpPr>
            <a:spLocks noGrp="1"/>
          </p:cNvSpPr>
          <p:nvPr>
            <p:ph idx="1"/>
          </p:nvPr>
        </p:nvSpPr>
        <p:spPr>
          <a:xfrm>
            <a:off x="508000" y="2011680"/>
            <a:ext cx="11440159" cy="4206240"/>
          </a:xfrm>
        </p:spPr>
        <p:txBody>
          <a:bodyPr>
            <a:normAutofit fontScale="92500"/>
          </a:bodyPr>
          <a:lstStyle/>
          <a:p>
            <a:pPr marL="0" indent="0">
              <a:buNone/>
            </a:pPr>
            <a:r>
              <a:rPr lang="en-US" sz="3600" b="1" dirty="0" smtClean="0">
                <a:solidFill>
                  <a:schemeClr val="bg1"/>
                </a:solidFill>
              </a:rPr>
              <a:t>Mission</a:t>
            </a:r>
            <a:r>
              <a:rPr lang="en-US" sz="3600" dirty="0" smtClean="0">
                <a:solidFill>
                  <a:schemeClr val="bg1"/>
                </a:solidFill>
              </a:rPr>
              <a:t> </a:t>
            </a:r>
            <a:r>
              <a:rPr lang="en-US" sz="3600" dirty="0">
                <a:solidFill>
                  <a:schemeClr val="bg1"/>
                </a:solidFill>
              </a:rPr>
              <a:t>is to unify Marshall and surrounding community members of all colors, creeds and faiths to join in giving so that our neighbors, here and abroad, can better meet basic human needs. </a:t>
            </a:r>
            <a:endParaRPr lang="en-US" sz="3600" dirty="0" smtClean="0">
              <a:solidFill>
                <a:schemeClr val="bg1"/>
              </a:solidFill>
            </a:endParaRPr>
          </a:p>
          <a:p>
            <a:pPr marL="0" indent="0">
              <a:buNone/>
            </a:pPr>
            <a:r>
              <a:rPr lang="en-US" sz="3600" b="1" dirty="0" smtClean="0">
                <a:solidFill>
                  <a:schemeClr val="bg1"/>
                </a:solidFill>
              </a:rPr>
              <a:t>Purpose</a:t>
            </a:r>
            <a:r>
              <a:rPr lang="en-US" sz="3600" dirty="0" smtClean="0">
                <a:solidFill>
                  <a:schemeClr val="bg1"/>
                </a:solidFill>
              </a:rPr>
              <a:t> is to help Marshall area community members understand and support our Somali neighbors (and their families abroad) by contributing to African famine relief efforts.</a:t>
            </a:r>
          </a:p>
          <a:p>
            <a:pPr marL="0" indent="0">
              <a:buNone/>
            </a:pPr>
            <a:r>
              <a:rPr lang="en-US" sz="3600" b="1" dirty="0" smtClean="0">
                <a:solidFill>
                  <a:schemeClr val="bg1"/>
                </a:solidFill>
              </a:rPr>
              <a:t>Goal</a:t>
            </a:r>
            <a:r>
              <a:rPr lang="en-US" sz="3600" dirty="0" smtClean="0">
                <a:solidFill>
                  <a:schemeClr val="bg1"/>
                </a:solidFill>
              </a:rPr>
              <a:t> </a:t>
            </a:r>
            <a:r>
              <a:rPr lang="en-US" sz="3600" dirty="0">
                <a:solidFill>
                  <a:schemeClr val="bg1"/>
                </a:solidFill>
              </a:rPr>
              <a:t>is $15,000</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07" y="284176"/>
            <a:ext cx="1554023" cy="1508760"/>
          </a:xfrm>
          <a:prstGeom prst="rect">
            <a:avLst/>
          </a:prstGeom>
        </p:spPr>
      </p:pic>
    </p:spTree>
    <p:extLst>
      <p:ext uri="{BB962C8B-B14F-4D97-AF65-F5344CB8AC3E}">
        <p14:creationId xmlns:p14="http://schemas.microsoft.com/office/powerpoint/2010/main" val="1445353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6600"/>
                </a:solidFill>
              </a:rPr>
              <a:t>Who is ARAHA?</a:t>
            </a:r>
            <a:endParaRPr lang="en-US" sz="5400" b="1" dirty="0">
              <a:solidFill>
                <a:srgbClr val="FF6600"/>
              </a:solidFill>
            </a:endParaRPr>
          </a:p>
        </p:txBody>
      </p:sp>
      <p:sp>
        <p:nvSpPr>
          <p:cNvPr id="3" name="Content Placeholder 2"/>
          <p:cNvSpPr>
            <a:spLocks noGrp="1"/>
          </p:cNvSpPr>
          <p:nvPr>
            <p:ph idx="1"/>
          </p:nvPr>
        </p:nvSpPr>
        <p:spPr/>
        <p:txBody>
          <a:bodyPr>
            <a:normAutofit/>
          </a:bodyPr>
          <a:lstStyle/>
          <a:p>
            <a:pPr marL="0" indent="0">
              <a:buNone/>
            </a:pPr>
            <a:r>
              <a:rPr lang="en-US" b="1" dirty="0" smtClean="0">
                <a:solidFill>
                  <a:schemeClr val="bg1"/>
                </a:solidFill>
              </a:rPr>
              <a:t>Mission: ARAHA strives to alleviate human suffering and build self-reliant communities, by providing humanitarian aid and empowering individuals in the Horn of Africa and here at home</a:t>
            </a:r>
            <a:r>
              <a:rPr lang="en-US" b="1" dirty="0">
                <a:solidFill>
                  <a:schemeClr val="bg1"/>
                </a:solidFill>
              </a:rPr>
              <a:t>.</a:t>
            </a:r>
            <a:endParaRPr lang="en-US" b="1" dirty="0" smtClean="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6784" y="243536"/>
            <a:ext cx="2042159" cy="15087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4413" y="4114800"/>
            <a:ext cx="1405457" cy="104746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284" y="3455604"/>
            <a:ext cx="7778000" cy="2578713"/>
          </a:xfrm>
          <a:prstGeom prst="rect">
            <a:avLst/>
          </a:prstGeom>
        </p:spPr>
      </p:pic>
      <p:sp>
        <p:nvSpPr>
          <p:cNvPr id="7" name="TextBox 6"/>
          <p:cNvSpPr txBox="1"/>
          <p:nvPr/>
        </p:nvSpPr>
        <p:spPr>
          <a:xfrm>
            <a:off x="9114686" y="3486084"/>
            <a:ext cx="2988514" cy="523220"/>
          </a:xfrm>
          <a:prstGeom prst="rect">
            <a:avLst/>
          </a:prstGeom>
          <a:noFill/>
        </p:spPr>
        <p:txBody>
          <a:bodyPr wrap="square" rtlCol="0">
            <a:spAutoFit/>
          </a:bodyPr>
          <a:lstStyle/>
          <a:p>
            <a:r>
              <a:rPr lang="en-US" sz="2800" b="1" dirty="0" smtClean="0">
                <a:solidFill>
                  <a:schemeClr val="bg1"/>
                </a:solidFill>
              </a:rPr>
              <a:t>Charity Ratings</a:t>
            </a:r>
            <a:endParaRPr lang="en-US" sz="2800" b="1" dirty="0">
              <a:solidFill>
                <a:schemeClr val="bg1"/>
              </a:soli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4413" y="5427232"/>
            <a:ext cx="2314575" cy="771525"/>
          </a:xfrm>
          <a:prstGeom prst="rect">
            <a:avLst/>
          </a:prstGeom>
        </p:spPr>
      </p:pic>
    </p:spTree>
    <p:extLst>
      <p:ext uri="{BB962C8B-B14F-4D97-AF65-F5344CB8AC3E}">
        <p14:creationId xmlns:p14="http://schemas.microsoft.com/office/powerpoint/2010/main" val="3495451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solidFill>
                  <a:srgbClr val="FF6600"/>
                </a:solidFill>
              </a:rPr>
              <a:t>What is the crisis?</a:t>
            </a:r>
            <a:endParaRPr lang="en-US" sz="4800" b="1" dirty="0">
              <a:solidFill>
                <a:srgbClr val="FF6600"/>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202" y="2326322"/>
            <a:ext cx="6015638" cy="3985361"/>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8680" y="2326322"/>
            <a:ext cx="6015638" cy="3985361"/>
          </a:xfrm>
          <a:prstGeom prst="rect">
            <a:avLst/>
          </a:prstGeom>
        </p:spPr>
      </p:pic>
    </p:spTree>
    <p:extLst>
      <p:ext uri="{BB962C8B-B14F-4D97-AF65-F5344CB8AC3E}">
        <p14:creationId xmlns:p14="http://schemas.microsoft.com/office/powerpoint/2010/main" val="1817927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498"/>
            <a:ext cx="9784080" cy="1508760"/>
          </a:xfrm>
        </p:spPr>
        <p:txBody>
          <a:bodyPr>
            <a:normAutofit/>
          </a:bodyPr>
          <a:lstStyle/>
          <a:p>
            <a:pPr algn="ctr"/>
            <a:r>
              <a:rPr lang="en-US" sz="4800" b="1" dirty="0" smtClean="0">
                <a:solidFill>
                  <a:srgbClr val="FF6600"/>
                </a:solidFill>
              </a:rPr>
              <a:t>Who is involved and why?</a:t>
            </a:r>
            <a:endParaRPr lang="en-US" sz="4800" b="1" dirty="0">
              <a:solidFill>
                <a:srgbClr val="FF6600"/>
              </a:solidFill>
            </a:endParaRP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21628" b="12978"/>
          <a:stretch/>
        </p:blipFill>
        <p:spPr>
          <a:xfrm>
            <a:off x="1625365" y="2097737"/>
            <a:ext cx="8939187" cy="438434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6986" y="248617"/>
            <a:ext cx="1599653" cy="1553061"/>
          </a:xfrm>
          <a:prstGeom prst="rect">
            <a:avLst/>
          </a:prstGeom>
        </p:spPr>
      </p:pic>
    </p:spTree>
    <p:extLst>
      <p:ext uri="{BB962C8B-B14F-4D97-AF65-F5344CB8AC3E}">
        <p14:creationId xmlns:p14="http://schemas.microsoft.com/office/powerpoint/2010/main" val="252788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rPr>
              <a:t>Community Member: Farah</a:t>
            </a:r>
            <a:endParaRPr lang="en-US" b="1" dirty="0">
              <a:solidFill>
                <a:srgbClr val="FF6600"/>
              </a:solidFill>
            </a:endParaRPr>
          </a:p>
        </p:txBody>
      </p:sp>
      <p:sp>
        <p:nvSpPr>
          <p:cNvPr id="3" name="Content Placeholder 2"/>
          <p:cNvSpPr>
            <a:spLocks noGrp="1"/>
          </p:cNvSpPr>
          <p:nvPr>
            <p:ph idx="1"/>
          </p:nvPr>
        </p:nvSpPr>
        <p:spPr>
          <a:xfrm>
            <a:off x="268199" y="2052320"/>
            <a:ext cx="9784080" cy="4206240"/>
          </a:xfrm>
        </p:spPr>
        <p:txBody>
          <a:bodyPr/>
          <a:lstStyle/>
          <a:p>
            <a:pPr marL="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397" y="1971040"/>
            <a:ext cx="7229882" cy="47897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6986" y="248617"/>
            <a:ext cx="1599653" cy="1553061"/>
          </a:xfrm>
          <a:prstGeom prst="rect">
            <a:avLst/>
          </a:prstGeom>
        </p:spPr>
      </p:pic>
    </p:spTree>
    <p:extLst>
      <p:ext uri="{BB962C8B-B14F-4D97-AF65-F5344CB8AC3E}">
        <p14:creationId xmlns:p14="http://schemas.microsoft.com/office/powerpoint/2010/main" val="39125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rPr>
              <a:t>Community Member: </a:t>
            </a:r>
            <a:r>
              <a:rPr lang="en-US" b="1" dirty="0" err="1" smtClean="0">
                <a:solidFill>
                  <a:srgbClr val="FF6600"/>
                </a:solidFill>
              </a:rPr>
              <a:t>Fartun</a:t>
            </a:r>
            <a:endParaRPr lang="en-US" b="1" dirty="0">
              <a:solidFill>
                <a:srgbClr val="FF6600"/>
              </a:solidFill>
            </a:endParaRPr>
          </a:p>
        </p:txBody>
      </p:sp>
      <p:sp>
        <p:nvSpPr>
          <p:cNvPr id="3" name="Content Placeholder 2"/>
          <p:cNvSpPr>
            <a:spLocks noGrp="1"/>
          </p:cNvSpPr>
          <p:nvPr>
            <p:ph idx="1"/>
          </p:nvPr>
        </p:nvSpPr>
        <p:spPr/>
        <p:txBody>
          <a:bodyPr/>
          <a:lstStyle/>
          <a:p>
            <a:endParaRPr lang="en-US" dirty="0" smtClean="0"/>
          </a:p>
          <a:p>
            <a:pPr marL="0" indent="0">
              <a:buNone/>
            </a:pP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6986" y="248617"/>
            <a:ext cx="1599653" cy="1553061"/>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26667"/>
          <a:stretch/>
        </p:blipFill>
        <p:spPr>
          <a:xfrm>
            <a:off x="951459" y="1828800"/>
            <a:ext cx="5143500" cy="5029200"/>
          </a:xfrm>
          <a:prstGeom prst="rect">
            <a:avLst/>
          </a:prstGeom>
        </p:spPr>
      </p:pic>
      <p:sp>
        <p:nvSpPr>
          <p:cNvPr id="7" name="TextBox 6"/>
          <p:cNvSpPr txBox="1"/>
          <p:nvPr/>
        </p:nvSpPr>
        <p:spPr>
          <a:xfrm>
            <a:off x="7030720" y="2621280"/>
            <a:ext cx="4490720" cy="3170099"/>
          </a:xfrm>
          <a:prstGeom prst="rect">
            <a:avLst/>
          </a:prstGeom>
          <a:noFill/>
        </p:spPr>
        <p:txBody>
          <a:bodyPr wrap="square" rtlCol="0">
            <a:spAutoFit/>
          </a:bodyPr>
          <a:lstStyle/>
          <a:p>
            <a:r>
              <a:rPr lang="en-US" sz="4000" dirty="0" smtClean="0">
                <a:solidFill>
                  <a:schemeClr val="bg1"/>
                </a:solidFill>
              </a:rPr>
              <a:t>Somali Parent Student Connector</a:t>
            </a:r>
          </a:p>
          <a:p>
            <a:endParaRPr lang="en-US" sz="4000" dirty="0" smtClean="0">
              <a:solidFill>
                <a:schemeClr val="bg1"/>
              </a:solidFill>
            </a:endParaRPr>
          </a:p>
          <a:p>
            <a:r>
              <a:rPr lang="en-US" sz="4000" dirty="0" smtClean="0">
                <a:solidFill>
                  <a:schemeClr val="bg1"/>
                </a:solidFill>
              </a:rPr>
              <a:t>Marshall Public Schools</a:t>
            </a:r>
            <a:endParaRPr lang="en-US" sz="4000" dirty="0">
              <a:solidFill>
                <a:schemeClr val="bg1"/>
              </a:solidFill>
            </a:endParaRPr>
          </a:p>
        </p:txBody>
      </p:sp>
    </p:spTree>
    <p:extLst>
      <p:ext uri="{BB962C8B-B14F-4D97-AF65-F5344CB8AC3E}">
        <p14:creationId xmlns:p14="http://schemas.microsoft.com/office/powerpoint/2010/main" val="3619225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159" y="292918"/>
            <a:ext cx="9784080" cy="1508760"/>
          </a:xfrm>
        </p:spPr>
        <p:txBody>
          <a:bodyPr/>
          <a:lstStyle/>
          <a:p>
            <a:r>
              <a:rPr lang="en-US" b="1" dirty="0" smtClean="0">
                <a:solidFill>
                  <a:srgbClr val="FF6600"/>
                </a:solidFill>
              </a:rPr>
              <a:t>Why am I personally involved?</a:t>
            </a:r>
            <a:endParaRPr lang="en-US" b="1" dirty="0">
              <a:solidFill>
                <a:srgbClr val="FF6600"/>
              </a:solidFill>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6986" y="248617"/>
            <a:ext cx="1599653" cy="1553061"/>
          </a:xfrm>
          <a:prstGeom prst="rect">
            <a:avLst/>
          </a:prstGeom>
        </p:spPr>
      </p:pic>
    </p:spTree>
    <p:extLst>
      <p:ext uri="{BB962C8B-B14F-4D97-AF65-F5344CB8AC3E}">
        <p14:creationId xmlns:p14="http://schemas.microsoft.com/office/powerpoint/2010/main" val="14919831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1075</TotalTime>
  <Words>1220</Words>
  <Application>Microsoft Office PowerPoint</Application>
  <PresentationFormat>Widescreen</PresentationFormat>
  <Paragraphs>92</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Corbel</vt:lpstr>
      <vt:lpstr>Wingdings</vt:lpstr>
      <vt:lpstr>Banded</vt:lpstr>
      <vt:lpstr>Marshall Area Global Relief</vt:lpstr>
      <vt:lpstr>What brought about this effort?</vt:lpstr>
      <vt:lpstr>Marshall Area Global Relief</vt:lpstr>
      <vt:lpstr>Who is ARAHA?</vt:lpstr>
      <vt:lpstr>What is the crisis?</vt:lpstr>
      <vt:lpstr>Who is involved and why?</vt:lpstr>
      <vt:lpstr>Community Member: Farah</vt:lpstr>
      <vt:lpstr>Community Member: Fartun</vt:lpstr>
      <vt:lpstr>Why am I personally involved?</vt:lpstr>
      <vt:lpstr>What has been done so far?</vt:lpstr>
      <vt:lpstr>3 ways to donate</vt:lpstr>
      <vt:lpstr>Franklin D. Roosevelt</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Marshall Area Global Relief</dc:title>
  <dc:creator>Michelle Zeug</dc:creator>
  <cp:lastModifiedBy>Michelle Zeug</cp:lastModifiedBy>
  <cp:revision>43</cp:revision>
  <dcterms:created xsi:type="dcterms:W3CDTF">2017-06-07T21:46:15Z</dcterms:created>
  <dcterms:modified xsi:type="dcterms:W3CDTF">2017-06-08T21:44:21Z</dcterms:modified>
</cp:coreProperties>
</file>