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256" r:id="rId2"/>
    <p:sldId id="298" r:id="rId3"/>
    <p:sldId id="309" r:id="rId4"/>
    <p:sldId id="310" r:id="rId5"/>
    <p:sldId id="361" r:id="rId6"/>
    <p:sldId id="354" r:id="rId7"/>
    <p:sldId id="297" r:id="rId8"/>
    <p:sldId id="257" r:id="rId9"/>
    <p:sldId id="279" r:id="rId10"/>
    <p:sldId id="262" r:id="rId11"/>
    <p:sldId id="282" r:id="rId12"/>
    <p:sldId id="289" r:id="rId13"/>
    <p:sldId id="290" r:id="rId14"/>
    <p:sldId id="291" r:id="rId15"/>
    <p:sldId id="292" r:id="rId16"/>
    <p:sldId id="362" r:id="rId17"/>
    <p:sldId id="337" r:id="rId18"/>
    <p:sldId id="263" r:id="rId19"/>
    <p:sldId id="302" r:id="rId20"/>
    <p:sldId id="335" r:id="rId21"/>
    <p:sldId id="286" r:id="rId22"/>
    <p:sldId id="293" r:id="rId23"/>
    <p:sldId id="294" r:id="rId24"/>
    <p:sldId id="303" r:id="rId25"/>
    <p:sldId id="336" r:id="rId26"/>
    <p:sldId id="284" r:id="rId27"/>
    <p:sldId id="299" r:id="rId28"/>
    <p:sldId id="300" r:id="rId29"/>
    <p:sldId id="355" r:id="rId30"/>
    <p:sldId id="338" r:id="rId31"/>
    <p:sldId id="304" r:id="rId32"/>
    <p:sldId id="334" r:id="rId33"/>
    <p:sldId id="305" r:id="rId34"/>
    <p:sldId id="306" r:id="rId35"/>
    <p:sldId id="307" r:id="rId36"/>
    <p:sldId id="329" r:id="rId37"/>
    <p:sldId id="339" r:id="rId38"/>
    <p:sldId id="333" r:id="rId39"/>
    <p:sldId id="340" r:id="rId40"/>
    <p:sldId id="363" r:id="rId41"/>
    <p:sldId id="341" r:id="rId42"/>
    <p:sldId id="342" r:id="rId43"/>
    <p:sldId id="264" r:id="rId44"/>
    <p:sldId id="344" r:id="rId45"/>
    <p:sldId id="312" r:id="rId46"/>
    <p:sldId id="345" r:id="rId47"/>
    <p:sldId id="313" r:id="rId48"/>
    <p:sldId id="343" r:id="rId49"/>
    <p:sldId id="268" r:id="rId50"/>
    <p:sldId id="346" r:id="rId51"/>
    <p:sldId id="314" r:id="rId52"/>
    <p:sldId id="315" r:id="rId53"/>
    <p:sldId id="316" r:id="rId54"/>
    <p:sldId id="330" r:id="rId55"/>
    <p:sldId id="331" r:id="rId56"/>
    <p:sldId id="356" r:id="rId57"/>
    <p:sldId id="357" r:id="rId58"/>
    <p:sldId id="358" r:id="rId59"/>
    <p:sldId id="359" r:id="rId60"/>
    <p:sldId id="347" r:id="rId61"/>
    <p:sldId id="318" r:id="rId62"/>
    <p:sldId id="348" r:id="rId63"/>
    <p:sldId id="319" r:id="rId64"/>
    <p:sldId id="349" r:id="rId65"/>
    <p:sldId id="326" r:id="rId66"/>
    <p:sldId id="360" r:id="rId67"/>
    <p:sldId id="351" r:id="rId68"/>
    <p:sldId id="321" r:id="rId69"/>
    <p:sldId id="353" r:id="rId70"/>
    <p:sldId id="323" r:id="rId71"/>
    <p:sldId id="324" r:id="rId7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800080"/>
    <a:srgbClr val="008E40"/>
    <a:srgbClr val="FA324F"/>
    <a:srgbClr val="C32B9B"/>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479" autoAdjust="0"/>
  </p:normalViewPr>
  <p:slideViewPr>
    <p:cSldViewPr>
      <p:cViewPr varScale="1">
        <p:scale>
          <a:sx n="109" d="100"/>
          <a:sy n="109" d="100"/>
        </p:scale>
        <p:origin x="129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10" y="1"/>
            <a:ext cx="4028440" cy="351737"/>
          </a:xfrm>
          <a:prstGeom prst="rect">
            <a:avLst/>
          </a:prstGeom>
        </p:spPr>
        <p:txBody>
          <a:bodyPr vert="horz" lIns="93177" tIns="46589" rIns="93177" bIns="46589" rtlCol="0"/>
          <a:lstStyle>
            <a:lvl1pPr algn="r">
              <a:defRPr sz="1200"/>
            </a:lvl1pPr>
          </a:lstStyle>
          <a:p>
            <a:fld id="{D3F77E4F-807B-4FA1-B5AB-CE82EC845B2A}" type="datetimeFigureOut">
              <a:rPr lang="en-US" smtClean="0"/>
              <a:pPr/>
              <a:t>10/25/2016</a:t>
            </a:fld>
            <a:endParaRPr lang="en-US" dirty="0"/>
          </a:p>
        </p:txBody>
      </p:sp>
      <p:sp>
        <p:nvSpPr>
          <p:cNvPr id="4" name="Footer Placeholder 3"/>
          <p:cNvSpPr>
            <a:spLocks noGrp="1"/>
          </p:cNvSpPr>
          <p:nvPr>
            <p:ph type="ftr" sz="quarter" idx="2"/>
          </p:nvPr>
        </p:nvSpPr>
        <p:spPr>
          <a:xfrm>
            <a:off x="1" y="6658666"/>
            <a:ext cx="4028440" cy="351737"/>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10" y="6658666"/>
            <a:ext cx="4028440" cy="351737"/>
          </a:xfrm>
          <a:prstGeom prst="rect">
            <a:avLst/>
          </a:prstGeom>
        </p:spPr>
        <p:txBody>
          <a:bodyPr vert="horz" lIns="93177" tIns="46589" rIns="93177" bIns="46589" rtlCol="0" anchor="b"/>
          <a:lstStyle>
            <a:lvl1pPr algn="r">
              <a:defRPr sz="1200"/>
            </a:lvl1pPr>
          </a:lstStyle>
          <a:p>
            <a:fld id="{3F6815AD-FFED-447B-85EB-D46C9BC96C0C}" type="slidenum">
              <a:rPr lang="en-US" smtClean="0"/>
              <a:pPr/>
              <a:t>‹#›</a:t>
            </a:fld>
            <a:endParaRPr lang="en-US" dirty="0"/>
          </a:p>
        </p:txBody>
      </p:sp>
    </p:spTree>
    <p:extLst>
      <p:ext uri="{BB962C8B-B14F-4D97-AF65-F5344CB8AC3E}">
        <p14:creationId xmlns:p14="http://schemas.microsoft.com/office/powerpoint/2010/main" val="3860713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29075" cy="3508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740" y="1"/>
            <a:ext cx="4029075" cy="350838"/>
          </a:xfrm>
          <a:prstGeom prst="rect">
            <a:avLst/>
          </a:prstGeom>
        </p:spPr>
        <p:txBody>
          <a:bodyPr vert="horz" lIns="91440" tIns="45720" rIns="91440" bIns="45720" rtlCol="0"/>
          <a:lstStyle>
            <a:lvl1pPr algn="r">
              <a:defRPr sz="1200"/>
            </a:lvl1pPr>
          </a:lstStyle>
          <a:p>
            <a:fld id="{207023C6-0516-4492-834C-66E99B11BE35}" type="datetimeFigureOut">
              <a:rPr lang="en-US" smtClean="0"/>
              <a:pPr/>
              <a:t>10/25/2016</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6659564"/>
            <a:ext cx="4029075" cy="3508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740" y="6659564"/>
            <a:ext cx="4029075" cy="350837"/>
          </a:xfrm>
          <a:prstGeom prst="rect">
            <a:avLst/>
          </a:prstGeom>
        </p:spPr>
        <p:txBody>
          <a:bodyPr vert="horz" lIns="91440" tIns="45720" rIns="91440" bIns="45720" rtlCol="0" anchor="b"/>
          <a:lstStyle>
            <a:lvl1pPr algn="r">
              <a:defRPr sz="1200"/>
            </a:lvl1pPr>
          </a:lstStyle>
          <a:p>
            <a:fld id="{5FBF4E7A-D6CC-4589-BB5B-E03144990145}" type="slidenum">
              <a:rPr lang="en-US" smtClean="0"/>
              <a:pPr/>
              <a:t>‹#›</a:t>
            </a:fld>
            <a:endParaRPr lang="en-US" dirty="0"/>
          </a:p>
        </p:txBody>
      </p:sp>
    </p:spTree>
    <p:extLst>
      <p:ext uri="{BB962C8B-B14F-4D97-AF65-F5344CB8AC3E}">
        <p14:creationId xmlns:p14="http://schemas.microsoft.com/office/powerpoint/2010/main" val="1215812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BF4E7A-D6CC-4589-BB5B-E03144990145}" type="slidenum">
              <a:rPr lang="en-US" smtClean="0"/>
              <a:pPr/>
              <a:t>34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F4E7A-D6CC-4589-BB5B-E03144990145}" type="slidenum">
              <a:rPr lang="en-US" smtClean="0"/>
              <a:pPr/>
              <a:t>61</a:t>
            </a:fld>
            <a:endParaRPr lang="en-US" dirty="0"/>
          </a:p>
        </p:txBody>
      </p:sp>
    </p:spTree>
    <p:extLst>
      <p:ext uri="{BB962C8B-B14F-4D97-AF65-F5344CB8AC3E}">
        <p14:creationId xmlns:p14="http://schemas.microsoft.com/office/powerpoint/2010/main" val="1439610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354B85-1313-42CB-901E-96EB62831AB5}" type="datetimeFigureOut">
              <a:rPr lang="en-US" smtClean="0"/>
              <a:pPr/>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8F851-B734-47E2-85AD-B0074AE7B80A}" type="slidenum">
              <a:rPr lang="en-US" smtClean="0"/>
              <a:pPr/>
              <a:t>‹#›</a:t>
            </a:fld>
            <a:endParaRPr lang="en-US" dirty="0"/>
          </a:p>
        </p:txBody>
      </p:sp>
    </p:spTree>
    <p:extLst>
      <p:ext uri="{BB962C8B-B14F-4D97-AF65-F5344CB8AC3E}">
        <p14:creationId xmlns:p14="http://schemas.microsoft.com/office/powerpoint/2010/main" val="48117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354B85-1313-42CB-901E-96EB62831AB5}" type="datetimeFigureOut">
              <a:rPr lang="en-US" smtClean="0"/>
              <a:pPr/>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8F851-B734-47E2-85AD-B0074AE7B80A}" type="slidenum">
              <a:rPr lang="en-US" smtClean="0"/>
              <a:pPr/>
              <a:t>‹#›</a:t>
            </a:fld>
            <a:endParaRPr lang="en-US" dirty="0"/>
          </a:p>
        </p:txBody>
      </p:sp>
    </p:spTree>
    <p:extLst>
      <p:ext uri="{BB962C8B-B14F-4D97-AF65-F5344CB8AC3E}">
        <p14:creationId xmlns:p14="http://schemas.microsoft.com/office/powerpoint/2010/main" val="85920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354B85-1313-42CB-901E-96EB62831AB5}" type="datetimeFigureOut">
              <a:rPr lang="en-US" smtClean="0"/>
              <a:pPr/>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8F851-B734-47E2-85AD-B0074AE7B80A}" type="slidenum">
              <a:rPr lang="en-US" smtClean="0"/>
              <a:pPr/>
              <a:t>‹#›</a:t>
            </a:fld>
            <a:endParaRPr lang="en-US" dirty="0"/>
          </a:p>
        </p:txBody>
      </p:sp>
    </p:spTree>
    <p:extLst>
      <p:ext uri="{BB962C8B-B14F-4D97-AF65-F5344CB8AC3E}">
        <p14:creationId xmlns:p14="http://schemas.microsoft.com/office/powerpoint/2010/main" val="245996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354B85-1313-42CB-901E-96EB62831AB5}" type="datetimeFigureOut">
              <a:rPr lang="en-US" smtClean="0"/>
              <a:pPr/>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8F851-B734-47E2-85AD-B0074AE7B80A}" type="slidenum">
              <a:rPr lang="en-US" smtClean="0"/>
              <a:pPr/>
              <a:t>‹#›</a:t>
            </a:fld>
            <a:endParaRPr lang="en-US" dirty="0"/>
          </a:p>
        </p:txBody>
      </p:sp>
    </p:spTree>
    <p:extLst>
      <p:ext uri="{BB962C8B-B14F-4D97-AF65-F5344CB8AC3E}">
        <p14:creationId xmlns:p14="http://schemas.microsoft.com/office/powerpoint/2010/main" val="409718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354B85-1313-42CB-901E-96EB62831AB5}" type="datetimeFigureOut">
              <a:rPr lang="en-US" smtClean="0"/>
              <a:pPr/>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8F851-B734-47E2-85AD-B0074AE7B80A}" type="slidenum">
              <a:rPr lang="en-US" smtClean="0"/>
              <a:pPr/>
              <a:t>‹#›</a:t>
            </a:fld>
            <a:endParaRPr lang="en-US" dirty="0"/>
          </a:p>
        </p:txBody>
      </p:sp>
    </p:spTree>
    <p:extLst>
      <p:ext uri="{BB962C8B-B14F-4D97-AF65-F5344CB8AC3E}">
        <p14:creationId xmlns:p14="http://schemas.microsoft.com/office/powerpoint/2010/main" val="337277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354B85-1313-42CB-901E-96EB62831AB5}" type="datetimeFigureOut">
              <a:rPr lang="en-US" smtClean="0"/>
              <a:pPr/>
              <a:t>10/25/2016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E8F851-B734-47E2-85AD-B0074AE7B80A}" type="slidenum">
              <a:rPr lang="en-US" smtClean="0"/>
              <a:pPr/>
              <a:t>‹#›</a:t>
            </a:fld>
            <a:endParaRPr lang="en-US" dirty="0"/>
          </a:p>
        </p:txBody>
      </p:sp>
    </p:spTree>
    <p:extLst>
      <p:ext uri="{BB962C8B-B14F-4D97-AF65-F5344CB8AC3E}">
        <p14:creationId xmlns:p14="http://schemas.microsoft.com/office/powerpoint/2010/main" val="1731338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354B85-1313-42CB-901E-96EB62831AB5}" type="datetimeFigureOut">
              <a:rPr lang="en-US" smtClean="0"/>
              <a:pPr/>
              <a:t>10/25/2016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E8F851-B734-47E2-85AD-B0074AE7B80A}" type="slidenum">
              <a:rPr lang="en-US" smtClean="0"/>
              <a:pPr/>
              <a:t>‹#›</a:t>
            </a:fld>
            <a:endParaRPr lang="en-US" dirty="0"/>
          </a:p>
        </p:txBody>
      </p:sp>
    </p:spTree>
    <p:extLst>
      <p:ext uri="{BB962C8B-B14F-4D97-AF65-F5344CB8AC3E}">
        <p14:creationId xmlns:p14="http://schemas.microsoft.com/office/powerpoint/2010/main" val="42559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354B85-1313-42CB-901E-96EB62831AB5}" type="datetimeFigureOut">
              <a:rPr lang="en-US" smtClean="0"/>
              <a:pPr/>
              <a:t>10/25/2016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E8F851-B734-47E2-85AD-B0074AE7B80A}" type="slidenum">
              <a:rPr lang="en-US" smtClean="0"/>
              <a:pPr/>
              <a:t>‹#›</a:t>
            </a:fld>
            <a:endParaRPr lang="en-US" dirty="0"/>
          </a:p>
        </p:txBody>
      </p:sp>
    </p:spTree>
    <p:extLst>
      <p:ext uri="{BB962C8B-B14F-4D97-AF65-F5344CB8AC3E}">
        <p14:creationId xmlns:p14="http://schemas.microsoft.com/office/powerpoint/2010/main" val="23342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54B85-1313-42CB-901E-96EB62831AB5}" type="datetimeFigureOut">
              <a:rPr lang="en-US" smtClean="0"/>
              <a:pPr/>
              <a:t>10/25/2016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E8F851-B734-47E2-85AD-B0074AE7B80A}" type="slidenum">
              <a:rPr lang="en-US" smtClean="0"/>
              <a:pPr/>
              <a:t>‹#›</a:t>
            </a:fld>
            <a:endParaRPr lang="en-US" dirty="0"/>
          </a:p>
        </p:txBody>
      </p:sp>
    </p:spTree>
    <p:extLst>
      <p:ext uri="{BB962C8B-B14F-4D97-AF65-F5344CB8AC3E}">
        <p14:creationId xmlns:p14="http://schemas.microsoft.com/office/powerpoint/2010/main" val="3695409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54B85-1313-42CB-901E-96EB62831AB5}" type="datetimeFigureOut">
              <a:rPr lang="en-US" smtClean="0"/>
              <a:pPr/>
              <a:t>10/25/2016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E8F851-B734-47E2-85AD-B0074AE7B80A}" type="slidenum">
              <a:rPr lang="en-US" smtClean="0"/>
              <a:pPr/>
              <a:t>‹#›</a:t>
            </a:fld>
            <a:endParaRPr lang="en-US" dirty="0"/>
          </a:p>
        </p:txBody>
      </p:sp>
    </p:spTree>
    <p:extLst>
      <p:ext uri="{BB962C8B-B14F-4D97-AF65-F5344CB8AC3E}">
        <p14:creationId xmlns:p14="http://schemas.microsoft.com/office/powerpoint/2010/main" val="406712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54B85-1313-42CB-901E-96EB62831AB5}" type="datetimeFigureOut">
              <a:rPr lang="en-US" smtClean="0"/>
              <a:pPr/>
              <a:t>10/25/2016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E8F851-B734-47E2-85AD-B0074AE7B80A}" type="slidenum">
              <a:rPr lang="en-US" smtClean="0"/>
              <a:pPr/>
              <a:t>‹#›</a:t>
            </a:fld>
            <a:endParaRPr lang="en-US" dirty="0"/>
          </a:p>
        </p:txBody>
      </p:sp>
    </p:spTree>
    <p:extLst>
      <p:ext uri="{BB962C8B-B14F-4D97-AF65-F5344CB8AC3E}">
        <p14:creationId xmlns:p14="http://schemas.microsoft.com/office/powerpoint/2010/main" val="368366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54B85-1313-42CB-901E-96EB62831AB5}" type="datetimeFigureOut">
              <a:rPr lang="en-US" smtClean="0"/>
              <a:pPr/>
              <a:t>10/25/2016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8F851-B734-47E2-85AD-B0074AE7B80A}" type="slidenum">
              <a:rPr lang="en-US" smtClean="0"/>
              <a:pPr/>
              <a:t>‹#›</a:t>
            </a:fld>
            <a:endParaRPr lang="en-US" dirty="0"/>
          </a:p>
        </p:txBody>
      </p:sp>
    </p:spTree>
    <p:extLst>
      <p:ext uri="{BB962C8B-B14F-4D97-AF65-F5344CB8AC3E}">
        <p14:creationId xmlns:p14="http://schemas.microsoft.com/office/powerpoint/2010/main" val="210976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efaris@swmnpic.org" TargetMode="External"/><Relationship Id="rId7" Type="http://schemas.openxmlformats.org/officeDocument/2006/relationships/image" Target="../media/image43.jpeg"/><Relationship Id="rId2" Type="http://schemas.openxmlformats.org/officeDocument/2006/relationships/hyperlink" Target="mailto:cdombek@swmnpic.org"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2.jpe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mailto:dawn.regnier@mnwest.edu"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michelle.noriega@marshall.k12.mn.us"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mailto:leanna.ginocchio@marshall.k12.mn.us" TargetMode="External"/><Relationship Id="rId5" Type="http://schemas.openxmlformats.org/officeDocument/2006/relationships/image" Target="../media/image45.jpe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jpeg"/><Relationship Id="rId7" Type="http://schemas.openxmlformats.org/officeDocument/2006/relationships/image" Target="../media/image58.png"/><Relationship Id="rId2" Type="http://schemas.openxmlformats.org/officeDocument/2006/relationships/hyperlink" Target="mailto:tammy@boulderestates.org" TargetMode="Externa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hyperlink" Target="mailto:Jackie.esping@avera.org" TargetMode="External"/><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mailto:turtle0@live.com" TargetMode="External"/><Relationship Id="rId7" Type="http://schemas.openxmlformats.org/officeDocument/2006/relationships/hyperlink" Target="mailto:awirtz@swmnpic.org" TargetMode="External"/><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kristinerkelly@gmail.com" TargetMode="Externa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outhwestabe.wix.com/rsforhealthcare" TargetMode="External"/><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cthomas.literacy.swmn@gmail.com" TargetMode="External"/><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5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mailto:dkleven@mrved.net"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 Id="rId4" Type="http://schemas.openxmlformats.org/officeDocument/2006/relationships/hyperlink" Target="mailto:kelton@marshallindependent.com"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mailto:michelle.noriega@marshall.k12.mn.us"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hyperlink" Target="mailto:Karen.bierman@courts.state.mn.us" TargetMode="Externa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mailto:dawn.wambeke@advanceopp.org"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hyperlink" Target="mailto:rep.joe.schomacker@house.mn"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image" Target="../media/image11.png"/><Relationship Id="rId21" Type="http://schemas.openxmlformats.org/officeDocument/2006/relationships/image" Target="../media/image28.png"/><Relationship Id="rId7" Type="http://schemas.microsoft.com/office/2007/relationships/hdphoto" Target="../media/hdphoto2.wdp"/><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3.png"/><Relationship Id="rId16" Type="http://schemas.openxmlformats.org/officeDocument/2006/relationships/image" Target="../media/image23.jpe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2.jpeg"/><Relationship Id="rId5" Type="http://schemas.openxmlformats.org/officeDocument/2006/relationships/image" Target="../media/image5.jpeg"/><Relationship Id="rId15" Type="http://schemas.openxmlformats.org/officeDocument/2006/relationships/image" Target="../media/image22.jpeg"/><Relationship Id="rId10" Type="http://schemas.openxmlformats.org/officeDocument/2006/relationships/image" Target="../media/image18.jpeg"/><Relationship Id="rId19" Type="http://schemas.openxmlformats.org/officeDocument/2006/relationships/image" Target="../media/image26.jpeg"/><Relationship Id="rId4" Type="http://schemas.openxmlformats.org/officeDocument/2006/relationships/image" Target="../media/image14.png"/><Relationship Id="rId9" Type="http://schemas.openxmlformats.org/officeDocument/2006/relationships/image" Target="../media/image17.png"/><Relationship Id="rId14" Type="http://schemas.openxmlformats.org/officeDocument/2006/relationships/image" Target="../media/image2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031" y="261929"/>
            <a:ext cx="8686800" cy="500071"/>
          </a:xfrm>
        </p:spPr>
        <p:txBody>
          <a:bodyPr>
            <a:noAutofit/>
          </a:bodyPr>
          <a:lstStyle/>
          <a:p>
            <a:r>
              <a:rPr lang="en-US" sz="4000" dirty="0" smtClean="0">
                <a:ln>
                  <a:solidFill>
                    <a:schemeClr val="tx2">
                      <a:lumMod val="75000"/>
                    </a:schemeClr>
                  </a:solidFill>
                </a:ln>
                <a:solidFill>
                  <a:srgbClr val="0070C0"/>
                </a:solidFill>
                <a:latin typeface="Garamond" panose="02020404030301010803" pitchFamily="18" charset="0"/>
              </a:rPr>
              <a:t>Collaboration + Innovation </a:t>
            </a:r>
            <a:r>
              <a:rPr lang="en-US" sz="4000" dirty="0" smtClean="0">
                <a:ln>
                  <a:solidFill>
                    <a:schemeClr val="tx2">
                      <a:lumMod val="75000"/>
                    </a:schemeClr>
                  </a:solidFill>
                </a:ln>
                <a:solidFill>
                  <a:schemeClr val="tx2">
                    <a:lumMod val="60000"/>
                    <a:lumOff val="40000"/>
                  </a:schemeClr>
                </a:solidFill>
                <a:latin typeface="Garamond" panose="02020404030301010803" pitchFamily="18" charset="0"/>
              </a:rPr>
              <a:t>= </a:t>
            </a:r>
            <a:r>
              <a:rPr lang="en-US" sz="5400" b="1" dirty="0" smtClean="0">
                <a:ln w="28575">
                  <a:solidFill>
                    <a:srgbClr val="FF0000"/>
                  </a:solidFill>
                  <a:prstDash val="solid"/>
                </a:ln>
                <a:solidFill>
                  <a:srgbClr val="FFFF00"/>
                </a:solidFill>
                <a:latin typeface="Garamond" panose="02020404030301010803" pitchFamily="18" charset="0"/>
              </a:rPr>
              <a:t>Success</a:t>
            </a:r>
            <a:endParaRPr lang="en-US" sz="5400" b="1" dirty="0">
              <a:ln w="28575">
                <a:solidFill>
                  <a:srgbClr val="FF0000"/>
                </a:solidFill>
                <a:prstDash val="solid"/>
              </a:ln>
              <a:solidFill>
                <a:srgbClr val="FFFF00"/>
              </a:solidFill>
              <a:latin typeface="Garamond" panose="02020404030301010803" pitchFamily="18" charset="0"/>
            </a:endParaRPr>
          </a:p>
        </p:txBody>
      </p:sp>
      <p:sp>
        <p:nvSpPr>
          <p:cNvPr id="17" name="Title 1"/>
          <p:cNvSpPr txBox="1">
            <a:spLocks/>
          </p:cNvSpPr>
          <p:nvPr/>
        </p:nvSpPr>
        <p:spPr>
          <a:xfrm>
            <a:off x="103031" y="871529"/>
            <a:ext cx="8686800" cy="5000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n>
                  <a:solidFill>
                    <a:schemeClr val="tx2">
                      <a:lumMod val="75000"/>
                    </a:schemeClr>
                  </a:solidFill>
                </a:ln>
                <a:solidFill>
                  <a:srgbClr val="C32B9B"/>
                </a:solidFill>
                <a:latin typeface="Garamond" panose="02020404030301010803" pitchFamily="18" charset="0"/>
              </a:rPr>
              <a:t>Welcome and Introduction</a:t>
            </a:r>
            <a:endParaRPr lang="en-US" b="1" dirty="0">
              <a:ln w="22225">
                <a:solidFill>
                  <a:srgbClr val="92D050"/>
                </a:solidFill>
                <a:prstDash val="solid"/>
              </a:ln>
              <a:solidFill>
                <a:srgbClr val="C32B9B"/>
              </a:solidFill>
              <a:latin typeface="Garamond" panose="02020404030301010803" pitchFamily="18" charset="0"/>
            </a:endParaRPr>
          </a:p>
        </p:txBody>
      </p:sp>
      <p:grpSp>
        <p:nvGrpSpPr>
          <p:cNvPr id="3" name="Group 2"/>
          <p:cNvGrpSpPr/>
          <p:nvPr/>
        </p:nvGrpSpPr>
        <p:grpSpPr>
          <a:xfrm>
            <a:off x="304800" y="1676400"/>
            <a:ext cx="8551138" cy="2209800"/>
            <a:chOff x="343747" y="1676400"/>
            <a:chExt cx="8551138" cy="2209800"/>
          </a:xfrm>
        </p:grpSpPr>
        <p:sp>
          <p:nvSpPr>
            <p:cNvPr id="8" name="Text Box 3"/>
            <p:cNvSpPr txBox="1">
              <a:spLocks noChangeArrowheads="1"/>
            </p:cNvSpPr>
            <p:nvPr/>
          </p:nvSpPr>
          <p:spPr bwMode="auto">
            <a:xfrm>
              <a:off x="2059423" y="1679331"/>
              <a:ext cx="6835462" cy="1746740"/>
            </a:xfrm>
            <a:prstGeom prst="rect">
              <a:avLst/>
            </a:prstGeom>
            <a:solidFill>
              <a:srgbClr val="FFFFFF"/>
            </a:solid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Garamond" panose="02020404030301010803" pitchFamily="18" charset="0"/>
                </a:rPr>
                <a:t>Pat Thomas, Director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Garamond" panose="02020404030301010803" pitchFamily="18" charset="0"/>
                </a:rPr>
                <a:t>Southwest Adult Basic Education (SW ABE)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Garamond" panose="02020404030301010803" pitchFamily="18" charset="0"/>
                </a:rPr>
                <a:t>Pat has been an ABE Director for 17 years in southwestern Minnesota. She began the FastTRAC journey with its inception and continues working to make it a more effective tool for ABE learners.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C0"/>
                  </a:solidFill>
                  <a:latin typeface="Garamond" panose="02020404030301010803" pitchFamily="18" charset="0"/>
                </a:rPr>
                <a:t>p</a:t>
              </a:r>
              <a:r>
                <a:rPr kumimoji="0" lang="en-US" altLang="en-US" sz="2000" b="0" i="0" u="none" strike="noStrike" cap="none" normalizeH="0" baseline="0" dirty="0" smtClean="0">
                  <a:ln>
                    <a:noFill/>
                  </a:ln>
                  <a:solidFill>
                    <a:srgbClr val="0000C0"/>
                  </a:solidFill>
                  <a:effectLst/>
                  <a:latin typeface="Garamond" panose="02020404030301010803" pitchFamily="18" charset="0"/>
                </a:rPr>
                <a:t>thomas @starpoint.net</a:t>
              </a:r>
              <a:endParaRPr kumimoji="0" lang="en-US" altLang="en-US" sz="2000" b="0" i="0" u="none" strike="noStrike" cap="none" normalizeH="0" baseline="0" dirty="0" smtClean="0">
                <a:ln>
                  <a:noFill/>
                </a:ln>
                <a:solidFill>
                  <a:schemeClr val="tx1"/>
                </a:solidFill>
                <a:effectLst/>
                <a:latin typeface="Garamond" panose="02020404030301010803" pitchFamily="18" charset="0"/>
              </a:endParaRPr>
            </a:p>
          </p:txBody>
        </p:sp>
        <p:pic>
          <p:nvPicPr>
            <p:cNvPr id="9" name="Picture 4" descr="IMG_1744"/>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4481" t="3672" b="4379"/>
            <a:stretch>
              <a:fillRect/>
            </a:stretch>
          </p:blipFill>
          <p:spPr bwMode="auto">
            <a:xfrm rot="5400000">
              <a:off x="313267" y="1752601"/>
              <a:ext cx="1752602" cy="1600200"/>
            </a:xfrm>
            <a:prstGeom prst="rect">
              <a:avLst/>
            </a:prstGeom>
            <a:ln w="19050">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0000FF"/>
                  </a:solidFill>
                </a14:hiddenFill>
              </a:ext>
            </a:extLst>
          </p:spPr>
        </p:pic>
        <p:sp>
          <p:nvSpPr>
            <p:cNvPr id="10" name="TextBox 9"/>
            <p:cNvSpPr txBox="1"/>
            <p:nvPr/>
          </p:nvSpPr>
          <p:spPr>
            <a:xfrm>
              <a:off x="343747" y="3424535"/>
              <a:ext cx="1600200" cy="461665"/>
            </a:xfrm>
            <a:prstGeom prst="rect">
              <a:avLst/>
            </a:prstGeom>
            <a:noFill/>
          </p:spPr>
          <p:txBody>
            <a:bodyPr wrap="square" rtlCol="0">
              <a:spAutoFit/>
            </a:bodyPr>
            <a:lstStyle/>
            <a:p>
              <a:pPr algn="ctr"/>
              <a:r>
                <a:rPr lang="en-US" sz="2400" b="1" dirty="0" smtClean="0">
                  <a:latin typeface="Bell MT" panose="02020503060305020303" pitchFamily="18" charset="0"/>
                </a:rPr>
                <a:t>Host</a:t>
              </a:r>
              <a:endParaRPr lang="en-US" sz="2400" b="1" dirty="0">
                <a:latin typeface="Bell MT" panose="02020503060305020303" pitchFamily="18" charset="0"/>
              </a:endParaRPr>
            </a:p>
          </p:txBody>
        </p:sp>
      </p:grpSp>
      <p:grpSp>
        <p:nvGrpSpPr>
          <p:cNvPr id="4" name="Group 3"/>
          <p:cNvGrpSpPr/>
          <p:nvPr/>
        </p:nvGrpSpPr>
        <p:grpSpPr>
          <a:xfrm>
            <a:off x="381000" y="3886200"/>
            <a:ext cx="8435662" cy="2290465"/>
            <a:chOff x="381000" y="3977054"/>
            <a:chExt cx="8435662" cy="2290465"/>
          </a:xfrm>
        </p:grpSpPr>
        <p:sp>
          <p:nvSpPr>
            <p:cNvPr id="11" name="Text Box 3"/>
            <p:cNvSpPr txBox="1">
              <a:spLocks noChangeArrowheads="1"/>
            </p:cNvSpPr>
            <p:nvPr/>
          </p:nvSpPr>
          <p:spPr bwMode="auto">
            <a:xfrm>
              <a:off x="1981200" y="3977054"/>
              <a:ext cx="6835462" cy="1814146"/>
            </a:xfrm>
            <a:prstGeom prst="rect">
              <a:avLst/>
            </a:prstGeom>
            <a:solidFill>
              <a:srgbClr val="FFFFFF"/>
            </a:solid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Garamond" panose="02020404030301010803" pitchFamily="18" charset="0"/>
                </a:rPr>
                <a:t>Lois Schmidt, Director of Development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Garamond" panose="02020404030301010803" pitchFamily="18" charset="0"/>
                </a:rPr>
                <a:t>Project Turnabout Centers for Addiction</a:t>
              </a:r>
              <a:r>
                <a:rPr kumimoji="0" lang="en-US" altLang="en-US" sz="2000" b="1" i="0" u="none" strike="noStrike" cap="none" normalizeH="0" dirty="0" smtClean="0">
                  <a:ln>
                    <a:noFill/>
                  </a:ln>
                  <a:solidFill>
                    <a:srgbClr val="000000"/>
                  </a:solidFill>
                  <a:effectLst/>
                  <a:latin typeface="Garamond" panose="02020404030301010803" pitchFamily="18" charset="0"/>
                </a:rPr>
                <a:t> Recovery</a:t>
              </a:r>
              <a:endParaRPr kumimoji="0" lang="en-US" altLang="en-US" sz="2000" b="1" i="0" u="none" strike="noStrike" cap="none" normalizeH="0" baseline="0" dirty="0" smtClean="0">
                <a:ln>
                  <a:noFill/>
                </a:ln>
                <a:solidFill>
                  <a:srgbClr val="000000"/>
                </a:solidFill>
                <a:effectLst/>
                <a:latin typeface="Garamond" panose="02020404030301010803" pitchFamily="18" charset="0"/>
              </a:endParaRPr>
            </a:p>
            <a:p>
              <a:pPr lvl="0" eaLnBrk="0" fontAlgn="base" hangingPunct="0">
                <a:spcBef>
                  <a:spcPct val="0"/>
                </a:spcBef>
                <a:spcAft>
                  <a:spcPts val="1000"/>
                </a:spcAft>
              </a:pPr>
              <a:r>
                <a:rPr lang="en-US" sz="1600" dirty="0">
                  <a:latin typeface="Garamond" panose="02020404030301010803" pitchFamily="18" charset="0"/>
                </a:rPr>
                <a:t>Lois has a background of working with nonprofit and community organizations, including many of them participating in this presentation.  Throughout her career, her interest has been in connecting rural groups to resources and to each </a:t>
              </a:r>
              <a:r>
                <a:rPr lang="en-US" sz="1600" dirty="0" smtClean="0">
                  <a:latin typeface="Garamond" panose="02020404030301010803" pitchFamily="18" charset="0"/>
                </a:rPr>
                <a:t>other.</a:t>
              </a:r>
            </a:p>
            <a:p>
              <a:pPr lvl="0" eaLnBrk="0" fontAlgn="base" hangingPunct="0">
                <a:spcBef>
                  <a:spcPct val="0"/>
                </a:spcBef>
                <a:spcAft>
                  <a:spcPts val="1000"/>
                </a:spcAft>
              </a:pPr>
              <a:r>
                <a:rPr lang="en-US" altLang="en-US" sz="2000" dirty="0" smtClean="0">
                  <a:solidFill>
                    <a:srgbClr val="0000C0"/>
                  </a:solidFill>
                  <a:latin typeface="Garamond" panose="02020404030301010803" pitchFamily="18" charset="0"/>
                </a:rPr>
                <a:t>lschmidt@projectturnabout.org</a:t>
              </a:r>
              <a:endParaRPr lang="en-US" altLang="en-US" sz="3200" dirty="0">
                <a:latin typeface="Garamond" panose="02020404030301010803" pitchFamily="18" charset="0"/>
              </a:endParaRPr>
            </a:p>
          </p:txBody>
        </p:sp>
        <p:sp>
          <p:nvSpPr>
            <p:cNvPr id="13" name="TextBox 12"/>
            <p:cNvSpPr txBox="1"/>
            <p:nvPr/>
          </p:nvSpPr>
          <p:spPr>
            <a:xfrm>
              <a:off x="381000" y="5805854"/>
              <a:ext cx="1600200" cy="461665"/>
            </a:xfrm>
            <a:prstGeom prst="rect">
              <a:avLst/>
            </a:prstGeom>
            <a:noFill/>
          </p:spPr>
          <p:txBody>
            <a:bodyPr wrap="square" rtlCol="0">
              <a:spAutoFit/>
            </a:bodyPr>
            <a:lstStyle/>
            <a:p>
              <a:pPr algn="ctr"/>
              <a:r>
                <a:rPr lang="en-US" sz="2400" b="1" dirty="0" smtClean="0">
                  <a:latin typeface="Bell MT" panose="02020503060305020303" pitchFamily="18" charset="0"/>
                </a:rPr>
                <a:t>Facilitator</a:t>
              </a:r>
              <a:endParaRPr lang="en-US" sz="2400" b="1" dirty="0">
                <a:latin typeface="Bell MT" panose="02020503060305020303" pitchFamily="18" charset="0"/>
              </a:endParaRPr>
            </a:p>
          </p:txBody>
        </p:sp>
        <p:pic>
          <p:nvPicPr>
            <p:cNvPr id="14" name="Picture 4" descr="Lois Schmidt"/>
            <p:cNvPicPr>
              <a:picLocks noChangeAspect="1" noChangeArrowheads="1"/>
            </p:cNvPicPr>
            <p:nvPr/>
          </p:nvPicPr>
          <p:blipFill>
            <a:blip r:embed="rId4" cstate="print">
              <a:extLst>
                <a:ext uri="{28A0092B-C50C-407E-A947-70E740481C1C}">
                  <a14:useLocalDpi xmlns:a14="http://schemas.microsoft.com/office/drawing/2010/main" val="0"/>
                </a:ext>
              </a:extLst>
            </a:blip>
            <a:srcRect t="7157" b="6963"/>
            <a:stretch>
              <a:fillRect/>
            </a:stretch>
          </p:blipFill>
          <p:spPr bwMode="auto">
            <a:xfrm>
              <a:off x="381000" y="3977054"/>
              <a:ext cx="1524000" cy="1828800"/>
            </a:xfrm>
            <a:prstGeom prst="rect">
              <a:avLst/>
            </a:prstGeom>
            <a:ln w="19050">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45848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US" sz="3600" b="1" dirty="0" smtClean="0">
                <a:solidFill>
                  <a:schemeClr val="tx2">
                    <a:lumMod val="75000"/>
                  </a:schemeClr>
                </a:solidFill>
                <a:latin typeface="Garamond" panose="02020404030301010803" pitchFamily="18" charset="0"/>
              </a:rPr>
              <a:t>What SW Minnesota has to offer</a:t>
            </a:r>
            <a:endParaRPr lang="en-US" sz="3600" b="1" dirty="0">
              <a:solidFill>
                <a:schemeClr val="tx2">
                  <a:lumMod val="75000"/>
                </a:schemeClr>
              </a:solidFill>
              <a:latin typeface="Garamond" panose="02020404030301010803" pitchFamily="18" charset="0"/>
            </a:endParaRPr>
          </a:p>
        </p:txBody>
      </p:sp>
      <p:sp>
        <p:nvSpPr>
          <p:cNvPr id="3" name="Content Placeholder 2"/>
          <p:cNvSpPr>
            <a:spLocks noGrp="1"/>
          </p:cNvSpPr>
          <p:nvPr>
            <p:ph idx="1"/>
          </p:nvPr>
        </p:nvSpPr>
        <p:spPr>
          <a:xfrm>
            <a:off x="152400" y="914400"/>
            <a:ext cx="8763000" cy="5638800"/>
          </a:xfrm>
        </p:spPr>
        <p:txBody>
          <a:bodyPr>
            <a:normAutofit fontScale="85000" lnSpcReduction="20000"/>
          </a:bodyPr>
          <a:lstStyle/>
          <a:p>
            <a:pPr marL="0" indent="0" algn="ctr">
              <a:buNone/>
            </a:pPr>
            <a:r>
              <a:rPr lang="en-US" dirty="0" smtClean="0">
                <a:latin typeface="+mj-lt"/>
              </a:rPr>
              <a:t> </a:t>
            </a:r>
            <a:r>
              <a:rPr lang="en-US" b="1" dirty="0" smtClean="0">
                <a:latin typeface="+mj-lt"/>
              </a:rPr>
              <a:t>22 Rural </a:t>
            </a:r>
            <a:r>
              <a:rPr lang="en-US" sz="3000" b="1" dirty="0" smtClean="0">
                <a:latin typeface="+mj-lt"/>
              </a:rPr>
              <a:t>Counties</a:t>
            </a:r>
            <a:r>
              <a:rPr lang="en-US" sz="2400" b="1" dirty="0" smtClean="0">
                <a:latin typeface="+mj-lt"/>
              </a:rPr>
              <a:t> </a:t>
            </a:r>
            <a:r>
              <a:rPr lang="en-US" sz="1900" b="1" dirty="0" smtClean="0">
                <a:latin typeface="+mj-lt"/>
              </a:rPr>
              <a:t>(Approximately 25% of the state)</a:t>
            </a:r>
          </a:p>
          <a:p>
            <a:pPr marL="0" indent="0" algn="ctr">
              <a:buNone/>
            </a:pPr>
            <a:r>
              <a:rPr lang="en-US" sz="2600" b="1" dirty="0" smtClean="0">
                <a:latin typeface="+mj-lt"/>
              </a:rPr>
              <a:t>Population: 163,410    State Population:  5,344,861</a:t>
            </a:r>
          </a:p>
          <a:p>
            <a:pPr marL="0" indent="0" algn="ctr">
              <a:buNone/>
            </a:pPr>
            <a:r>
              <a:rPr lang="en-US" b="1" dirty="0" smtClean="0">
                <a:latin typeface="+mj-lt"/>
              </a:rPr>
              <a:t>Two Regional Centers</a:t>
            </a:r>
          </a:p>
          <a:p>
            <a:pPr marL="0" indent="0" algn="ctr">
              <a:buNone/>
            </a:pPr>
            <a:r>
              <a:rPr lang="en-US" sz="2600" b="1" dirty="0" smtClean="0">
                <a:latin typeface="+mj-lt"/>
              </a:rPr>
              <a:t>Marshall Population 13,000      Worthington Population 12,000</a:t>
            </a:r>
          </a:p>
          <a:p>
            <a:pPr marL="0" indent="0" algn="ctr">
              <a:buNone/>
            </a:pPr>
            <a:endParaRPr lang="en-US" sz="2600" b="1" dirty="0" smtClean="0">
              <a:latin typeface="+mj-lt"/>
            </a:endParaRPr>
          </a:p>
          <a:p>
            <a:pPr marL="0" indent="0" algn="ctr">
              <a:buNone/>
            </a:pPr>
            <a:r>
              <a:rPr lang="en-US" sz="3200" b="1" u="sng" dirty="0" smtClean="0">
                <a:latin typeface="+mj-lt"/>
              </a:rPr>
              <a:t>Primary Industry Sectors</a:t>
            </a:r>
          </a:p>
          <a:p>
            <a:pPr marL="457200" lvl="1" indent="0">
              <a:lnSpc>
                <a:spcPct val="210000"/>
              </a:lnSpc>
              <a:buNone/>
            </a:pPr>
            <a:r>
              <a:rPr lang="en-US" dirty="0" smtClean="0">
                <a:latin typeface="+mj-lt"/>
              </a:rPr>
              <a:t>      </a:t>
            </a:r>
            <a:r>
              <a:rPr lang="en-US" b="1" dirty="0" smtClean="0">
                <a:latin typeface="+mj-lt"/>
              </a:rPr>
              <a:t>Agriculture			Healthcare</a:t>
            </a:r>
          </a:p>
          <a:p>
            <a:pPr marL="457200" lvl="1" indent="0">
              <a:lnSpc>
                <a:spcPct val="210000"/>
              </a:lnSpc>
              <a:buNone/>
            </a:pPr>
            <a:r>
              <a:rPr lang="en-US" b="1" dirty="0" smtClean="0">
                <a:latin typeface="+mj-lt"/>
              </a:rPr>
              <a:t>     Manufacturing			Energy</a:t>
            </a:r>
          </a:p>
          <a:p>
            <a:pPr marL="457200" lvl="1" indent="0">
              <a:lnSpc>
                <a:spcPct val="210000"/>
              </a:lnSpc>
              <a:buNone/>
            </a:pPr>
            <a:r>
              <a:rPr lang="en-US" b="1" dirty="0" smtClean="0">
                <a:latin typeface="+mj-lt"/>
              </a:rPr>
              <a:t>     Transportation			Finance/Banking</a:t>
            </a:r>
          </a:p>
          <a:p>
            <a:pPr marL="457200" lvl="1" indent="0">
              <a:lnSpc>
                <a:spcPct val="210000"/>
              </a:lnSpc>
              <a:buNone/>
            </a:pPr>
            <a:r>
              <a:rPr lang="en-US" b="1" dirty="0" smtClean="0">
                <a:latin typeface="+mj-lt"/>
              </a:rPr>
              <a:t>     Government			Food Processing</a:t>
            </a:r>
          </a:p>
          <a:p>
            <a:endParaRPr lang="en-US" dirty="0" smtClean="0">
              <a:latin typeface="+mj-lt"/>
            </a:endParaRPr>
          </a:p>
          <a:p>
            <a:endParaRPr lang="en-US" dirty="0" smtClean="0">
              <a:latin typeface="+mj-lt"/>
            </a:endParaRPr>
          </a:p>
          <a:p>
            <a:pPr lvl="1">
              <a:buNone/>
            </a:pPr>
            <a:endParaRPr lang="en-US" dirty="0" smtClean="0">
              <a:latin typeface="+mj-lt"/>
            </a:endParaRPr>
          </a:p>
          <a:p>
            <a:endParaRPr lang="en-US" dirty="0"/>
          </a:p>
        </p:txBody>
      </p:sp>
      <p:pic>
        <p:nvPicPr>
          <p:cNvPr id="1026" name="Picture 2" descr="Image result for corn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352800"/>
            <a:ext cx="801558" cy="533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result for food manufacturing imag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787"/>
          <a:stretch/>
        </p:blipFill>
        <p:spPr bwMode="auto">
          <a:xfrm>
            <a:off x="7010400" y="5715000"/>
            <a:ext cx="990600" cy="50826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Image result for manufacturing images h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901" t="11905" b="16667"/>
          <a:stretch/>
        </p:blipFill>
        <p:spPr bwMode="auto">
          <a:xfrm>
            <a:off x="3048000" y="4114800"/>
            <a:ext cx="762000" cy="56529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Image result for transportation imag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704" r="67400" b="11949"/>
          <a:stretch/>
        </p:blipFill>
        <p:spPr bwMode="auto">
          <a:xfrm>
            <a:off x="3048000" y="4876800"/>
            <a:ext cx="762000" cy="64684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Image result for local government image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541" t="26230" r="7187" b="25683"/>
          <a:stretch/>
        </p:blipFill>
        <p:spPr bwMode="auto">
          <a:xfrm>
            <a:off x="2819400" y="5791200"/>
            <a:ext cx="1246908" cy="4572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38" name="Picture 14" descr="Image result for banking imag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6600" y="4876800"/>
            <a:ext cx="762000" cy="57888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40" name="Picture 16" descr="Image result for energy imag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7400" y="4114800"/>
            <a:ext cx="914400" cy="57311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48" name="Picture 24" descr="Image result for healthcare image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5881"/>
          <a:stretch/>
        </p:blipFill>
        <p:spPr bwMode="auto">
          <a:xfrm>
            <a:off x="6324600" y="3352800"/>
            <a:ext cx="692807" cy="533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438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fontScale="90000"/>
          </a:bodyPr>
          <a:lstStyle/>
          <a:p>
            <a:r>
              <a:rPr lang="en-US" sz="3600" b="1" dirty="0" smtClean="0">
                <a:solidFill>
                  <a:schemeClr val="tx2">
                    <a:lumMod val="75000"/>
                  </a:schemeClr>
                </a:solidFill>
                <a:latin typeface="Garamond" panose="02020404030301010803" pitchFamily="18" charset="0"/>
              </a:rPr>
              <a:t>Regional Facts</a:t>
            </a:r>
            <a:br>
              <a:rPr lang="en-US" sz="3600" b="1" dirty="0" smtClean="0">
                <a:solidFill>
                  <a:schemeClr val="tx2">
                    <a:lumMod val="75000"/>
                  </a:schemeClr>
                </a:solidFill>
                <a:latin typeface="Garamond" panose="02020404030301010803" pitchFamily="18" charset="0"/>
              </a:rPr>
            </a:br>
            <a:r>
              <a:rPr lang="en-US" sz="4000" b="1" dirty="0" smtClean="0">
                <a:solidFill>
                  <a:schemeClr val="tx2">
                    <a:lumMod val="75000"/>
                  </a:schemeClr>
                </a:solidFill>
                <a:latin typeface="Garamond" panose="02020404030301010803" pitchFamily="18" charset="0"/>
              </a:rPr>
              <a:t>Influencing Partnerships &amp; Collaborations</a:t>
            </a:r>
            <a:endParaRPr lang="en-US" sz="4000" b="1" dirty="0">
              <a:solidFill>
                <a:schemeClr val="tx2">
                  <a:lumMod val="75000"/>
                </a:schemeClr>
              </a:solidFill>
              <a:latin typeface="Garamond" panose="02020404030301010803" pitchFamily="18" charset="0"/>
            </a:endParaRPr>
          </a:p>
        </p:txBody>
      </p:sp>
      <p:sp>
        <p:nvSpPr>
          <p:cNvPr id="3" name="Content Placeholder 2"/>
          <p:cNvSpPr>
            <a:spLocks noGrp="1"/>
          </p:cNvSpPr>
          <p:nvPr>
            <p:ph idx="1"/>
          </p:nvPr>
        </p:nvSpPr>
        <p:spPr>
          <a:xfrm>
            <a:off x="457200" y="1371600"/>
            <a:ext cx="8382000" cy="5257800"/>
          </a:xfrm>
        </p:spPr>
        <p:txBody>
          <a:bodyPr>
            <a:normAutofit fontScale="25000" lnSpcReduction="20000"/>
          </a:bodyPr>
          <a:lstStyle/>
          <a:p>
            <a:pPr>
              <a:lnSpc>
                <a:spcPct val="120000"/>
              </a:lnSpc>
            </a:pPr>
            <a:r>
              <a:rPr lang="en-US" sz="10400" b="1" dirty="0" smtClean="0">
                <a:latin typeface="Garamond" panose="02020404030301010803" pitchFamily="18" charset="0"/>
              </a:rPr>
              <a:t>Population </a:t>
            </a:r>
            <a:r>
              <a:rPr lang="en-US" sz="10400" b="1" dirty="0">
                <a:latin typeface="Garamond" panose="02020404030301010803" pitchFamily="18" charset="0"/>
              </a:rPr>
              <a:t>d</a:t>
            </a:r>
            <a:r>
              <a:rPr lang="en-US" sz="10400" b="1" dirty="0" smtClean="0">
                <a:latin typeface="Garamond" panose="02020404030301010803" pitchFamily="18" charset="0"/>
              </a:rPr>
              <a:t>ecline </a:t>
            </a:r>
            <a:r>
              <a:rPr lang="en-US" sz="10400" b="1" dirty="0">
                <a:latin typeface="Garamond" panose="02020404030301010803" pitchFamily="18" charset="0"/>
              </a:rPr>
              <a:t>&amp; </a:t>
            </a:r>
            <a:r>
              <a:rPr lang="en-US" sz="10400" b="1" dirty="0" smtClean="0">
                <a:latin typeface="Garamond" panose="02020404030301010803" pitchFamily="18" charset="0"/>
              </a:rPr>
              <a:t>low </a:t>
            </a:r>
            <a:r>
              <a:rPr lang="en-US" sz="10400" b="1" dirty="0">
                <a:latin typeface="Garamond" panose="02020404030301010803" pitchFamily="18" charset="0"/>
              </a:rPr>
              <a:t>p</a:t>
            </a:r>
            <a:r>
              <a:rPr lang="en-US" sz="10400" b="1" dirty="0" smtClean="0">
                <a:latin typeface="Garamond" panose="02020404030301010803" pitchFamily="18" charset="0"/>
              </a:rPr>
              <a:t>opulation density</a:t>
            </a:r>
          </a:p>
          <a:p>
            <a:pPr>
              <a:lnSpc>
                <a:spcPct val="120000"/>
              </a:lnSpc>
            </a:pPr>
            <a:r>
              <a:rPr lang="en-US" sz="10400" b="1" dirty="0" smtClean="0">
                <a:latin typeface="Garamond" panose="02020404030301010803" pitchFamily="18" charset="0"/>
              </a:rPr>
              <a:t>Influx of international immigrants/refugees requiring </a:t>
            </a:r>
            <a:r>
              <a:rPr lang="en-US" sz="10400" b="1" dirty="0">
                <a:latin typeface="Garamond" panose="02020404030301010803" pitchFamily="18" charset="0"/>
              </a:rPr>
              <a:t>s</a:t>
            </a:r>
            <a:r>
              <a:rPr lang="en-US" sz="10400" b="1" dirty="0" smtClean="0">
                <a:latin typeface="Garamond" panose="02020404030301010803" pitchFamily="18" charset="0"/>
              </a:rPr>
              <a:t>pecialized </a:t>
            </a:r>
            <a:r>
              <a:rPr lang="en-US" sz="10400" b="1" dirty="0">
                <a:latin typeface="Garamond" panose="02020404030301010803" pitchFamily="18" charset="0"/>
              </a:rPr>
              <a:t>s</a:t>
            </a:r>
            <a:r>
              <a:rPr lang="en-US" sz="10400" b="1" dirty="0" smtClean="0">
                <a:latin typeface="Garamond" panose="02020404030301010803" pitchFamily="18" charset="0"/>
              </a:rPr>
              <a:t>ervices </a:t>
            </a:r>
          </a:p>
          <a:p>
            <a:pPr>
              <a:lnSpc>
                <a:spcPct val="120000"/>
              </a:lnSpc>
            </a:pPr>
            <a:r>
              <a:rPr lang="en-US" sz="10400" b="1" dirty="0" smtClean="0">
                <a:latin typeface="Garamond" panose="02020404030301010803" pitchFamily="18" charset="0"/>
              </a:rPr>
              <a:t>Very low unemployment rates (2.9%) </a:t>
            </a:r>
          </a:p>
          <a:p>
            <a:pPr>
              <a:lnSpc>
                <a:spcPct val="120000"/>
              </a:lnSpc>
            </a:pPr>
            <a:r>
              <a:rPr lang="en-US" sz="10400" b="1" dirty="0" smtClean="0">
                <a:latin typeface="Garamond" panose="02020404030301010803" pitchFamily="18" charset="0"/>
              </a:rPr>
              <a:t>Shortage of skilled workforce</a:t>
            </a:r>
          </a:p>
          <a:p>
            <a:pPr>
              <a:lnSpc>
                <a:spcPct val="120000"/>
              </a:lnSpc>
            </a:pPr>
            <a:r>
              <a:rPr lang="en-US" sz="10400" b="1" dirty="0" smtClean="0">
                <a:latin typeface="Garamond" panose="02020404030301010803" pitchFamily="18" charset="0"/>
              </a:rPr>
              <a:t>Large </a:t>
            </a:r>
            <a:r>
              <a:rPr lang="en-US" sz="10400" b="1" dirty="0">
                <a:latin typeface="Garamond" panose="02020404030301010803" pitchFamily="18" charset="0"/>
              </a:rPr>
              <a:t>g</a:t>
            </a:r>
            <a:r>
              <a:rPr lang="en-US" sz="10400" b="1" dirty="0" smtClean="0">
                <a:latin typeface="Garamond" panose="02020404030301010803" pitchFamily="18" charset="0"/>
              </a:rPr>
              <a:t>eographic </a:t>
            </a:r>
            <a:r>
              <a:rPr lang="en-US" sz="10400" b="1" dirty="0">
                <a:latin typeface="Garamond" panose="02020404030301010803" pitchFamily="18" charset="0"/>
              </a:rPr>
              <a:t>a</a:t>
            </a:r>
            <a:r>
              <a:rPr lang="en-US" sz="10400" b="1" dirty="0" smtClean="0">
                <a:latin typeface="Garamond" panose="02020404030301010803" pitchFamily="18" charset="0"/>
              </a:rPr>
              <a:t>rea/Distance </a:t>
            </a:r>
            <a:r>
              <a:rPr lang="en-US" sz="10400" b="1" dirty="0">
                <a:latin typeface="Garamond" panose="02020404030301010803" pitchFamily="18" charset="0"/>
              </a:rPr>
              <a:t>between </a:t>
            </a:r>
            <a:r>
              <a:rPr lang="en-US" sz="10400" b="1" dirty="0" smtClean="0">
                <a:latin typeface="Garamond" panose="02020404030301010803" pitchFamily="18" charset="0"/>
              </a:rPr>
              <a:t>communities</a:t>
            </a:r>
            <a:endParaRPr lang="en-US" sz="10400" b="1" dirty="0">
              <a:latin typeface="Garamond" panose="02020404030301010803" pitchFamily="18" charset="0"/>
            </a:endParaRPr>
          </a:p>
          <a:p>
            <a:pPr>
              <a:lnSpc>
                <a:spcPct val="120000"/>
              </a:lnSpc>
            </a:pPr>
            <a:r>
              <a:rPr lang="en-US" sz="10400" b="1" dirty="0">
                <a:latin typeface="Garamond" panose="02020404030301010803" pitchFamily="18" charset="0"/>
              </a:rPr>
              <a:t>Lack of </a:t>
            </a:r>
            <a:r>
              <a:rPr lang="en-US" sz="10400" b="1" dirty="0" smtClean="0">
                <a:latin typeface="Garamond" panose="02020404030301010803" pitchFamily="18" charset="0"/>
              </a:rPr>
              <a:t>public </a:t>
            </a:r>
            <a:r>
              <a:rPr lang="en-US" sz="10400" b="1" dirty="0">
                <a:latin typeface="Garamond" panose="02020404030301010803" pitchFamily="18" charset="0"/>
              </a:rPr>
              <a:t>t</a:t>
            </a:r>
            <a:r>
              <a:rPr lang="en-US" sz="10400" b="1" dirty="0" smtClean="0">
                <a:latin typeface="Garamond" panose="02020404030301010803" pitchFamily="18" charset="0"/>
              </a:rPr>
              <a:t>ransportation</a:t>
            </a:r>
            <a:endParaRPr lang="en-US" sz="10400" b="1" dirty="0">
              <a:latin typeface="Garamond" panose="02020404030301010803" pitchFamily="18" charset="0"/>
            </a:endParaRPr>
          </a:p>
          <a:p>
            <a:pPr>
              <a:lnSpc>
                <a:spcPct val="120000"/>
              </a:lnSpc>
            </a:pPr>
            <a:r>
              <a:rPr lang="en-US" sz="10400" b="1" dirty="0">
                <a:latin typeface="Garamond" panose="02020404030301010803" pitchFamily="18" charset="0"/>
              </a:rPr>
              <a:t>Limited </a:t>
            </a:r>
            <a:r>
              <a:rPr lang="en-US" sz="10400" b="1" dirty="0" smtClean="0">
                <a:latin typeface="Garamond" panose="02020404030301010803" pitchFamily="18" charset="0"/>
              </a:rPr>
              <a:t>child </a:t>
            </a:r>
            <a:r>
              <a:rPr lang="en-US" sz="10400" b="1" dirty="0">
                <a:latin typeface="Garamond" panose="02020404030301010803" pitchFamily="18" charset="0"/>
              </a:rPr>
              <a:t>c</a:t>
            </a:r>
            <a:r>
              <a:rPr lang="en-US" sz="10400" b="1" dirty="0" smtClean="0">
                <a:latin typeface="Garamond" panose="02020404030301010803" pitchFamily="18" charset="0"/>
              </a:rPr>
              <a:t>are </a:t>
            </a:r>
            <a:r>
              <a:rPr lang="en-US" sz="10400" b="1" dirty="0">
                <a:latin typeface="Garamond" panose="02020404030301010803" pitchFamily="18" charset="0"/>
              </a:rPr>
              <a:t>p</a:t>
            </a:r>
            <a:r>
              <a:rPr lang="en-US" sz="10400" b="1" dirty="0" smtClean="0">
                <a:latin typeface="Garamond" panose="02020404030301010803" pitchFamily="18" charset="0"/>
              </a:rPr>
              <a:t>roviders</a:t>
            </a:r>
            <a:endParaRPr lang="en-US" sz="10400" b="1" dirty="0">
              <a:latin typeface="Garamond" panose="02020404030301010803" pitchFamily="18" charset="0"/>
            </a:endParaRPr>
          </a:p>
          <a:p>
            <a:endParaRPr lang="en-US" sz="2400" dirty="0">
              <a:latin typeface="Garamond" panose="02020404030301010803" pitchFamily="18" charset="0"/>
            </a:endParaRPr>
          </a:p>
        </p:txBody>
      </p:sp>
    </p:spTree>
    <p:extLst>
      <p:ext uri="{BB962C8B-B14F-4D97-AF65-F5344CB8AC3E}">
        <p14:creationId xmlns:p14="http://schemas.microsoft.com/office/powerpoint/2010/main" val="3661889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ollaboration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2238375" cy="2038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38400" y="609600"/>
            <a:ext cx="6248400" cy="1200329"/>
          </a:xfrm>
          <a:prstGeom prst="rect">
            <a:avLst/>
          </a:prstGeom>
          <a:noFill/>
        </p:spPr>
        <p:txBody>
          <a:bodyPr wrap="square" rtlCol="0">
            <a:spAutoFit/>
          </a:bodyPr>
          <a:lstStyle/>
          <a:p>
            <a:r>
              <a:rPr lang="en-US" sz="3600" b="1" dirty="0" smtClean="0">
                <a:solidFill>
                  <a:schemeClr val="tx2">
                    <a:lumMod val="75000"/>
                  </a:schemeClr>
                </a:solidFill>
                <a:latin typeface="Garamond" panose="02020404030301010803" pitchFamily="18" charset="0"/>
              </a:rPr>
              <a:t>Collaboration:</a:t>
            </a:r>
          </a:p>
          <a:p>
            <a:r>
              <a:rPr lang="en-US" sz="3600" b="1" dirty="0">
                <a:solidFill>
                  <a:schemeClr val="tx2">
                    <a:lumMod val="75000"/>
                  </a:schemeClr>
                </a:solidFill>
                <a:latin typeface="Garamond" panose="02020404030301010803" pitchFamily="18" charset="0"/>
              </a:rPr>
              <a:t>	</a:t>
            </a:r>
            <a:r>
              <a:rPr lang="en-US" sz="3600" b="1" dirty="0" smtClean="0">
                <a:solidFill>
                  <a:schemeClr val="tx2">
                    <a:lumMod val="75000"/>
                  </a:schemeClr>
                </a:solidFill>
                <a:latin typeface="Garamond" panose="02020404030301010803" pitchFamily="18" charset="0"/>
              </a:rPr>
              <a:t>What it looks like to Us</a:t>
            </a:r>
            <a:endParaRPr lang="en-US" sz="3600" b="1" dirty="0">
              <a:solidFill>
                <a:schemeClr val="tx2">
                  <a:lumMod val="75000"/>
                </a:schemeClr>
              </a:solidFill>
              <a:latin typeface="Garamond" panose="02020404030301010803" pitchFamily="18" charset="0"/>
            </a:endParaRPr>
          </a:p>
        </p:txBody>
      </p:sp>
      <p:sp>
        <p:nvSpPr>
          <p:cNvPr id="5" name="TextBox 4"/>
          <p:cNvSpPr txBox="1"/>
          <p:nvPr/>
        </p:nvSpPr>
        <p:spPr>
          <a:xfrm>
            <a:off x="304800" y="2216527"/>
            <a:ext cx="8610600" cy="3539430"/>
          </a:xfrm>
          <a:prstGeom prst="rect">
            <a:avLst/>
          </a:prstGeom>
          <a:noFill/>
        </p:spPr>
        <p:txBody>
          <a:bodyPr wrap="square" rtlCol="0">
            <a:spAutoFit/>
          </a:bodyPr>
          <a:lstStyle/>
          <a:p>
            <a:pPr marL="342900" indent="-342900">
              <a:buFont typeface="Arial" panose="020B0604020202020204" pitchFamily="34" charset="0"/>
              <a:buChar char="•"/>
            </a:pPr>
            <a:r>
              <a:rPr lang="en-US" sz="3200" b="1" dirty="0" smtClean="0">
                <a:latin typeface="Garamond" panose="02020404030301010803" pitchFamily="18" charset="0"/>
              </a:rPr>
              <a:t>Multiple organizations and systems working together</a:t>
            </a:r>
          </a:p>
          <a:p>
            <a:pPr marL="342900" indent="-342900">
              <a:buFont typeface="Arial" panose="020B0604020202020204" pitchFamily="34" charset="0"/>
              <a:buChar char="•"/>
            </a:pPr>
            <a:r>
              <a:rPr lang="en-US" sz="3200" b="1" dirty="0" smtClean="0">
                <a:latin typeface="Garamond" panose="02020404030301010803" pitchFamily="18" charset="0"/>
              </a:rPr>
              <a:t>Focused on successful participant outcomes</a:t>
            </a:r>
          </a:p>
          <a:p>
            <a:pPr marL="342900" indent="-342900">
              <a:buFont typeface="Arial" panose="020B0604020202020204" pitchFamily="34" charset="0"/>
              <a:buChar char="•"/>
            </a:pPr>
            <a:r>
              <a:rPr lang="en-US" sz="3200" b="1" dirty="0" smtClean="0">
                <a:latin typeface="Garamond" panose="02020404030301010803" pitchFamily="18" charset="0"/>
              </a:rPr>
              <a:t>Each organization adapting to best serve participants</a:t>
            </a:r>
          </a:p>
          <a:p>
            <a:pPr marL="342900" indent="-342900">
              <a:buFont typeface="Arial" panose="020B0604020202020204" pitchFamily="34" charset="0"/>
              <a:buChar char="•"/>
            </a:pPr>
            <a:r>
              <a:rPr lang="en-US" sz="3200" b="1" dirty="0" smtClean="0">
                <a:latin typeface="Garamond" panose="02020404030301010803" pitchFamily="18" charset="0"/>
              </a:rPr>
              <a:t>Operating with a “Work in Progress” protocol</a:t>
            </a:r>
          </a:p>
          <a:p>
            <a:pPr marL="342900" indent="-342900">
              <a:buFont typeface="Arial" panose="020B0604020202020204" pitchFamily="34" charset="0"/>
              <a:buChar char="•"/>
            </a:pPr>
            <a:r>
              <a:rPr lang="en-US" sz="3200" b="1" dirty="0" smtClean="0">
                <a:latin typeface="Garamond" panose="02020404030301010803" pitchFamily="18" charset="0"/>
              </a:rPr>
              <a:t>Cooperating to secure financial resources</a:t>
            </a:r>
            <a:endParaRPr lang="en-US" sz="3200" b="1" dirty="0">
              <a:latin typeface="Garamond" panose="02020404030301010803" pitchFamily="18" charset="0"/>
            </a:endParaRPr>
          </a:p>
        </p:txBody>
      </p:sp>
    </p:spTree>
    <p:extLst>
      <p:ext uri="{BB962C8B-B14F-4D97-AF65-F5344CB8AC3E}">
        <p14:creationId xmlns:p14="http://schemas.microsoft.com/office/powerpoint/2010/main" val="4043910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ollaboration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2238375" cy="2038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43175" y="609600"/>
            <a:ext cx="6172200" cy="1631216"/>
          </a:xfrm>
          <a:prstGeom prst="rect">
            <a:avLst/>
          </a:prstGeom>
          <a:noFill/>
        </p:spPr>
        <p:txBody>
          <a:bodyPr wrap="square" rtlCol="0">
            <a:spAutoFit/>
          </a:bodyPr>
          <a:lstStyle/>
          <a:p>
            <a:r>
              <a:rPr lang="en-US" sz="3600" b="1" dirty="0" smtClean="0">
                <a:solidFill>
                  <a:schemeClr val="tx2">
                    <a:lumMod val="75000"/>
                  </a:schemeClr>
                </a:solidFill>
                <a:latin typeface="Garamond" panose="02020404030301010803" pitchFamily="18" charset="0"/>
              </a:rPr>
              <a:t>Collaboration:</a:t>
            </a:r>
          </a:p>
          <a:p>
            <a:r>
              <a:rPr lang="en-US" sz="3600" b="1" dirty="0" smtClean="0">
                <a:solidFill>
                  <a:schemeClr val="tx2">
                    <a:lumMod val="75000"/>
                  </a:schemeClr>
                </a:solidFill>
                <a:latin typeface="Garamond" panose="02020404030301010803" pitchFamily="18" charset="0"/>
              </a:rPr>
              <a:t>	Beginning the Process</a:t>
            </a:r>
          </a:p>
          <a:p>
            <a:endParaRPr lang="en-US" sz="2800" dirty="0">
              <a:solidFill>
                <a:srgbClr val="0066FF"/>
              </a:solidFill>
              <a:latin typeface="Garamond" panose="02020404030301010803" pitchFamily="18" charset="0"/>
            </a:endParaRPr>
          </a:p>
        </p:txBody>
      </p:sp>
      <p:sp>
        <p:nvSpPr>
          <p:cNvPr id="5" name="TextBox 4"/>
          <p:cNvSpPr txBox="1"/>
          <p:nvPr/>
        </p:nvSpPr>
        <p:spPr>
          <a:xfrm>
            <a:off x="304800" y="2514600"/>
            <a:ext cx="8382000" cy="2862322"/>
          </a:xfrm>
          <a:prstGeom prst="rect">
            <a:avLst/>
          </a:prstGeom>
          <a:noFill/>
        </p:spPr>
        <p:txBody>
          <a:bodyPr wrap="square" rtlCol="0">
            <a:spAutoFit/>
          </a:bodyPr>
          <a:lstStyle/>
          <a:p>
            <a:pPr>
              <a:buFont typeface="Arial" pitchFamily="34" charset="0"/>
              <a:buChar char="•"/>
            </a:pPr>
            <a:r>
              <a:rPr lang="en-US" sz="3600" b="1" dirty="0" smtClean="0">
                <a:latin typeface="Garamond" panose="02020404030301010803" pitchFamily="18" charset="0"/>
              </a:rPr>
              <a:t> Connect with partners willing to work   </a:t>
            </a:r>
          </a:p>
          <a:p>
            <a:r>
              <a:rPr lang="en-US" sz="3600" b="1" dirty="0" smtClean="0">
                <a:latin typeface="Garamond" panose="02020404030301010803" pitchFamily="18" charset="0"/>
              </a:rPr>
              <a:t>  together</a:t>
            </a:r>
          </a:p>
          <a:p>
            <a:pPr>
              <a:buFont typeface="Arial" pitchFamily="34" charset="0"/>
              <a:buChar char="•"/>
            </a:pPr>
            <a:r>
              <a:rPr lang="en-US" sz="3600" b="1" dirty="0" smtClean="0">
                <a:latin typeface="Garamond" panose="02020404030301010803" pitchFamily="18" charset="0"/>
              </a:rPr>
              <a:t> Ensure all partners have a clear </a:t>
            </a:r>
          </a:p>
          <a:p>
            <a:r>
              <a:rPr lang="en-US" sz="3600" b="1" dirty="0" smtClean="0">
                <a:latin typeface="Garamond" panose="02020404030301010803" pitchFamily="18" charset="0"/>
              </a:rPr>
              <a:t>  understanding that the success of the </a:t>
            </a:r>
          </a:p>
          <a:p>
            <a:r>
              <a:rPr lang="en-US" sz="3600" b="1" dirty="0" smtClean="0">
                <a:latin typeface="Garamond" panose="02020404030301010803" pitchFamily="18" charset="0"/>
              </a:rPr>
              <a:t>  participant is the #1 priority</a:t>
            </a:r>
            <a:endParaRPr lang="en-US" sz="3600" b="1" dirty="0">
              <a:latin typeface="Garamond" panose="02020404030301010803" pitchFamily="18" charset="0"/>
            </a:endParaRPr>
          </a:p>
        </p:txBody>
      </p:sp>
    </p:spTree>
    <p:extLst>
      <p:ext uri="{BB962C8B-B14F-4D97-AF65-F5344CB8AC3E}">
        <p14:creationId xmlns:p14="http://schemas.microsoft.com/office/powerpoint/2010/main" val="3694659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ollaboration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2238375" cy="2038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7000" y="609600"/>
            <a:ext cx="6172200" cy="1631216"/>
          </a:xfrm>
          <a:prstGeom prst="rect">
            <a:avLst/>
          </a:prstGeom>
          <a:noFill/>
        </p:spPr>
        <p:txBody>
          <a:bodyPr wrap="square" rtlCol="0">
            <a:spAutoFit/>
          </a:bodyPr>
          <a:lstStyle/>
          <a:p>
            <a:r>
              <a:rPr lang="en-US" sz="3600" b="1" dirty="0" smtClean="0">
                <a:solidFill>
                  <a:schemeClr val="tx2">
                    <a:lumMod val="75000"/>
                  </a:schemeClr>
                </a:solidFill>
                <a:latin typeface="Garamond" panose="02020404030301010803" pitchFamily="18" charset="0"/>
              </a:rPr>
              <a:t>Collaboration:</a:t>
            </a:r>
          </a:p>
          <a:p>
            <a:r>
              <a:rPr lang="en-US" sz="3600" b="1" dirty="0">
                <a:solidFill>
                  <a:schemeClr val="tx2">
                    <a:lumMod val="75000"/>
                  </a:schemeClr>
                </a:solidFill>
                <a:latin typeface="Garamond" panose="02020404030301010803" pitchFamily="18" charset="0"/>
              </a:rPr>
              <a:t>	</a:t>
            </a:r>
            <a:r>
              <a:rPr lang="en-US" sz="3600" b="1" dirty="0" smtClean="0">
                <a:solidFill>
                  <a:schemeClr val="tx2">
                    <a:lumMod val="75000"/>
                  </a:schemeClr>
                </a:solidFill>
                <a:latin typeface="Garamond" panose="02020404030301010803" pitchFamily="18" charset="0"/>
              </a:rPr>
              <a:t>Sustaining the Process</a:t>
            </a:r>
          </a:p>
          <a:p>
            <a:endParaRPr lang="en-US" sz="2800" dirty="0">
              <a:solidFill>
                <a:srgbClr val="0066FF"/>
              </a:solidFill>
              <a:latin typeface="Garamond" panose="02020404030301010803" pitchFamily="18" charset="0"/>
            </a:endParaRPr>
          </a:p>
        </p:txBody>
      </p:sp>
      <p:sp>
        <p:nvSpPr>
          <p:cNvPr id="5" name="TextBox 4"/>
          <p:cNvSpPr txBox="1"/>
          <p:nvPr/>
        </p:nvSpPr>
        <p:spPr>
          <a:xfrm>
            <a:off x="304800" y="2286000"/>
            <a:ext cx="8686800" cy="2862322"/>
          </a:xfrm>
          <a:prstGeom prst="rect">
            <a:avLst/>
          </a:prstGeom>
          <a:noFill/>
        </p:spPr>
        <p:txBody>
          <a:bodyPr wrap="square" rtlCol="0">
            <a:spAutoFit/>
          </a:bodyPr>
          <a:lstStyle/>
          <a:p>
            <a:pPr marL="342900" indent="-342900">
              <a:buFont typeface="Arial" panose="020B0604020202020204" pitchFamily="34" charset="0"/>
              <a:buChar char="•"/>
            </a:pPr>
            <a:r>
              <a:rPr lang="en-US" sz="3000" b="1" dirty="0">
                <a:latin typeface="Garamond" panose="02020404030301010803" pitchFamily="18" charset="0"/>
              </a:rPr>
              <a:t>Focus on the </a:t>
            </a:r>
            <a:r>
              <a:rPr lang="en-US" sz="3000" b="1" dirty="0" smtClean="0">
                <a:latin typeface="Garamond" panose="02020404030301010803" pitchFamily="18" charset="0"/>
              </a:rPr>
              <a:t>participant </a:t>
            </a:r>
            <a:r>
              <a:rPr lang="en-US" sz="3000" b="1" dirty="0">
                <a:latin typeface="Garamond" panose="02020404030301010803" pitchFamily="18" charset="0"/>
              </a:rPr>
              <a:t>b</a:t>
            </a:r>
            <a:r>
              <a:rPr lang="en-US" sz="3000" b="1" dirty="0" smtClean="0">
                <a:latin typeface="Garamond" panose="02020404030301010803" pitchFamily="18" charset="0"/>
              </a:rPr>
              <a:t>eing </a:t>
            </a:r>
            <a:r>
              <a:rPr lang="en-US" sz="3000" b="1" dirty="0">
                <a:latin typeface="Garamond" panose="02020404030301010803" pitchFamily="18" charset="0"/>
              </a:rPr>
              <a:t>s</a:t>
            </a:r>
            <a:r>
              <a:rPr lang="en-US" sz="3000" b="1" dirty="0" smtClean="0">
                <a:latin typeface="Garamond" panose="02020404030301010803" pitchFamily="18" charset="0"/>
              </a:rPr>
              <a:t>erved</a:t>
            </a:r>
            <a:endParaRPr lang="en-US" sz="3000" b="1" dirty="0">
              <a:latin typeface="Garamond" panose="02020404030301010803" pitchFamily="18" charset="0"/>
            </a:endParaRPr>
          </a:p>
          <a:p>
            <a:pPr marL="342900" indent="-342900">
              <a:buFont typeface="Arial" panose="020B0604020202020204" pitchFamily="34" charset="0"/>
              <a:buChar char="•"/>
            </a:pPr>
            <a:r>
              <a:rPr lang="en-US" sz="3000" b="1" dirty="0" smtClean="0">
                <a:latin typeface="Garamond" panose="02020404030301010803" pitchFamily="18" charset="0"/>
              </a:rPr>
              <a:t>Engage partner’s resources: talents and purpose</a:t>
            </a:r>
          </a:p>
          <a:p>
            <a:pPr marL="342900" indent="-342900">
              <a:buFont typeface="Arial" panose="020B0604020202020204" pitchFamily="34" charset="0"/>
              <a:buChar char="•"/>
            </a:pPr>
            <a:r>
              <a:rPr lang="en-US" sz="3000" b="1" dirty="0" smtClean="0">
                <a:latin typeface="Garamond" panose="02020404030301010803" pitchFamily="18" charset="0"/>
              </a:rPr>
              <a:t>Willing to experiment and explore new ideas</a:t>
            </a:r>
          </a:p>
          <a:p>
            <a:pPr marL="342900" indent="-342900">
              <a:buFont typeface="Arial" panose="020B0604020202020204" pitchFamily="34" charset="0"/>
              <a:buChar char="•"/>
            </a:pPr>
            <a:r>
              <a:rPr lang="en-US" sz="3000" b="1" dirty="0" smtClean="0">
                <a:latin typeface="Garamond" panose="02020404030301010803" pitchFamily="18" charset="0"/>
              </a:rPr>
              <a:t>Ability to manage conflict effectively</a:t>
            </a:r>
          </a:p>
          <a:p>
            <a:pPr marL="342900" indent="-342900">
              <a:buFont typeface="Arial" panose="020B0604020202020204" pitchFamily="34" charset="0"/>
              <a:buChar char="•"/>
            </a:pPr>
            <a:r>
              <a:rPr lang="en-US" sz="3000" b="1" dirty="0" smtClean="0">
                <a:latin typeface="Garamond" panose="02020404030301010803" pitchFamily="18" charset="0"/>
              </a:rPr>
              <a:t>Ability to adapt and change quickly – Be flexible</a:t>
            </a:r>
          </a:p>
          <a:p>
            <a:pPr marL="342900" indent="-342900">
              <a:buFont typeface="Arial" panose="020B0604020202020204" pitchFamily="34" charset="0"/>
              <a:buChar char="•"/>
            </a:pPr>
            <a:r>
              <a:rPr lang="en-US" sz="3000" b="1" dirty="0" smtClean="0">
                <a:latin typeface="Garamond" panose="02020404030301010803" pitchFamily="18" charset="0"/>
              </a:rPr>
              <a:t>Maintain a “Problem Solving Mentality”</a:t>
            </a:r>
          </a:p>
        </p:txBody>
      </p:sp>
    </p:spTree>
    <p:extLst>
      <p:ext uri="{BB962C8B-B14F-4D97-AF65-F5344CB8AC3E}">
        <p14:creationId xmlns:p14="http://schemas.microsoft.com/office/powerpoint/2010/main" val="2782053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ollaboration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2238375" cy="2038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0" y="304800"/>
            <a:ext cx="6172200" cy="1569660"/>
          </a:xfrm>
          <a:prstGeom prst="rect">
            <a:avLst/>
          </a:prstGeom>
          <a:noFill/>
        </p:spPr>
        <p:txBody>
          <a:bodyPr wrap="square" rtlCol="0">
            <a:spAutoFit/>
          </a:bodyPr>
          <a:lstStyle/>
          <a:p>
            <a:r>
              <a:rPr lang="en-US" sz="3200" b="1" dirty="0" smtClean="0">
                <a:solidFill>
                  <a:schemeClr val="tx2">
                    <a:lumMod val="75000"/>
                  </a:schemeClr>
                </a:solidFill>
                <a:latin typeface="Garamond" panose="02020404030301010803" pitchFamily="18" charset="0"/>
              </a:rPr>
              <a:t>Collaboration:</a:t>
            </a:r>
          </a:p>
          <a:p>
            <a:r>
              <a:rPr lang="en-US" sz="3200" b="1" dirty="0">
                <a:solidFill>
                  <a:schemeClr val="tx2">
                    <a:lumMod val="75000"/>
                  </a:schemeClr>
                </a:solidFill>
                <a:latin typeface="Garamond" panose="02020404030301010803" pitchFamily="18" charset="0"/>
              </a:rPr>
              <a:t>	</a:t>
            </a:r>
            <a:r>
              <a:rPr lang="en-US" sz="3200" b="1" dirty="0" smtClean="0">
                <a:solidFill>
                  <a:schemeClr val="tx2">
                    <a:lumMod val="75000"/>
                  </a:schemeClr>
                </a:solidFill>
                <a:latin typeface="Garamond" panose="02020404030301010803" pitchFamily="18" charset="0"/>
              </a:rPr>
              <a:t>Funding Program Delivery</a:t>
            </a:r>
          </a:p>
          <a:p>
            <a:r>
              <a:rPr lang="en-US" sz="3200" b="1" dirty="0">
                <a:solidFill>
                  <a:schemeClr val="tx2">
                    <a:lumMod val="75000"/>
                  </a:schemeClr>
                </a:solidFill>
                <a:latin typeface="Garamond" panose="02020404030301010803" pitchFamily="18" charset="0"/>
              </a:rPr>
              <a:t>	</a:t>
            </a:r>
            <a:r>
              <a:rPr lang="en-US" sz="3200" b="1" dirty="0" smtClean="0">
                <a:solidFill>
                  <a:schemeClr val="tx2">
                    <a:lumMod val="75000"/>
                  </a:schemeClr>
                </a:solidFill>
                <a:latin typeface="Garamond" panose="02020404030301010803" pitchFamily="18" charset="0"/>
              </a:rPr>
              <a:t>	Braided Funding</a:t>
            </a:r>
          </a:p>
        </p:txBody>
      </p:sp>
      <p:sp>
        <p:nvSpPr>
          <p:cNvPr id="5" name="TextBox 4"/>
          <p:cNvSpPr txBox="1"/>
          <p:nvPr/>
        </p:nvSpPr>
        <p:spPr>
          <a:xfrm>
            <a:off x="381000" y="2240111"/>
            <a:ext cx="8382000" cy="2893100"/>
          </a:xfrm>
          <a:prstGeom prst="rect">
            <a:avLst/>
          </a:prstGeom>
          <a:noFill/>
        </p:spPr>
        <p:txBody>
          <a:bodyPr wrap="square" rtlCol="0">
            <a:spAutoFit/>
          </a:bodyPr>
          <a:lstStyle/>
          <a:p>
            <a:pPr algn="ctr"/>
            <a:r>
              <a:rPr lang="en-US" sz="2000" b="1" i="1" dirty="0">
                <a:solidFill>
                  <a:srgbClr val="002060"/>
                </a:solidFill>
                <a:latin typeface="Garamond" pitchFamily="18" charset="0"/>
              </a:rPr>
              <a:t>Braided Funding: </a:t>
            </a:r>
            <a:r>
              <a:rPr lang="en-US" b="1" dirty="0">
                <a:latin typeface="Garamond" pitchFamily="18" charset="0"/>
              </a:rPr>
              <a:t> The process of combining funds from different sources to support an individualized set of services so that expenditures from each source can be tracked and applied to specific individuals eligible for that funding</a:t>
            </a:r>
            <a:r>
              <a:rPr lang="en-US" b="1" dirty="0" smtClean="0">
                <a:latin typeface="Garamond" pitchFamily="18" charset="0"/>
              </a:rPr>
              <a:t>.</a:t>
            </a:r>
            <a:endParaRPr lang="en-US" b="1" i="1" dirty="0" smtClean="0">
              <a:solidFill>
                <a:srgbClr val="FA324F"/>
              </a:solidFill>
              <a:latin typeface="Garamond" pitchFamily="18" charset="0"/>
            </a:endParaRPr>
          </a:p>
          <a:p>
            <a:endParaRPr lang="en-US" sz="1400" dirty="0" smtClean="0">
              <a:latin typeface="Garamond" panose="02020404030301010803" pitchFamily="18" charset="0"/>
            </a:endParaRPr>
          </a:p>
          <a:p>
            <a:r>
              <a:rPr lang="en-US" sz="2800" b="1" dirty="0" smtClean="0">
                <a:latin typeface="Garamond" panose="02020404030301010803" pitchFamily="18" charset="0"/>
              </a:rPr>
              <a:t>Collaborating Organizations funding sources: Pell Grants, Community Grants, Federal &amp; State program funding, Local School District, State Re-imbursement legislation, Employer contributions/reimbursement.</a:t>
            </a:r>
          </a:p>
        </p:txBody>
      </p:sp>
      <p:pic>
        <p:nvPicPr>
          <p:cNvPr id="2052" name="Picture 4" descr="Image result for braided funding imag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894"/>
          <a:stretch/>
        </p:blipFill>
        <p:spPr bwMode="auto">
          <a:xfrm rot="16200000">
            <a:off x="7328903" y="976897"/>
            <a:ext cx="2177998" cy="5290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5334000"/>
            <a:ext cx="8305800" cy="707886"/>
          </a:xfrm>
          <a:prstGeom prst="rect">
            <a:avLst/>
          </a:prstGeom>
          <a:ln w="19050">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000" dirty="0">
                <a:solidFill>
                  <a:srgbClr val="FF0000"/>
                </a:solidFill>
                <a:latin typeface="Garamond" panose="02020404030301010803" pitchFamily="18" charset="0"/>
              </a:rPr>
              <a:t>Captured From 2003 – 2016  </a:t>
            </a:r>
            <a:r>
              <a:rPr lang="en-US" sz="4000" b="1" dirty="0">
                <a:solidFill>
                  <a:srgbClr val="FF0000"/>
                </a:solidFill>
                <a:latin typeface="Garamond" panose="02020404030301010803" pitchFamily="18" charset="0"/>
              </a:rPr>
              <a:t>$</a:t>
            </a:r>
            <a:r>
              <a:rPr lang="en-US" sz="4000" b="1" dirty="0" smtClean="0">
                <a:solidFill>
                  <a:srgbClr val="FF0000"/>
                </a:solidFill>
                <a:latin typeface="Garamond" panose="02020404030301010803" pitchFamily="18" charset="0"/>
              </a:rPr>
              <a:t>6,299,065</a:t>
            </a:r>
            <a:endParaRPr lang="en-US" sz="4000" b="1"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2980759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green border imag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091"/>
          <a:stretch/>
        </p:blipFill>
        <p:spPr bwMode="auto">
          <a:xfrm>
            <a:off x="2133600" y="1447800"/>
            <a:ext cx="5065606" cy="23746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4600" y="1905000"/>
            <a:ext cx="4353666" cy="1446550"/>
          </a:xfrm>
          <a:prstGeom prst="rect">
            <a:avLst/>
          </a:prstGeom>
          <a:noFill/>
        </p:spPr>
        <p:txBody>
          <a:bodyPr wrap="square" rtlCol="0">
            <a:spAutoFit/>
          </a:bodyPr>
          <a:lstStyle/>
          <a:p>
            <a:pPr algn="ctr"/>
            <a:r>
              <a:rPr lang="en-US" sz="3200" b="1" dirty="0" smtClean="0">
                <a:latin typeface="Bell MT" panose="02020503060305020303" pitchFamily="18" charset="0"/>
              </a:rPr>
              <a:t>Partnership</a:t>
            </a:r>
          </a:p>
          <a:p>
            <a:pPr algn="ctr"/>
            <a:r>
              <a:rPr lang="en-US" sz="3200" b="1" dirty="0" smtClean="0">
                <a:latin typeface="Bell MT" panose="02020503060305020303" pitchFamily="18" charset="0"/>
              </a:rPr>
              <a:t>Foundation</a:t>
            </a:r>
          </a:p>
          <a:p>
            <a:pPr algn="ctr"/>
            <a:r>
              <a:rPr lang="en-US" sz="2400" b="1" dirty="0" smtClean="0">
                <a:latin typeface="Bell MT" panose="02020503060305020303" pitchFamily="18" charset="0"/>
              </a:rPr>
              <a:t>Collaboration</a:t>
            </a:r>
          </a:p>
        </p:txBody>
      </p:sp>
    </p:spTree>
    <p:extLst>
      <p:ext uri="{BB962C8B-B14F-4D97-AF65-F5344CB8AC3E}">
        <p14:creationId xmlns:p14="http://schemas.microsoft.com/office/powerpoint/2010/main" val="760729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533400"/>
            <a:ext cx="3581400" cy="180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ln w="19050">
                  <a:solidFill>
                    <a:schemeClr val="tx1"/>
                  </a:solidFill>
                </a:ln>
                <a:solidFill>
                  <a:schemeClr val="tx2">
                    <a:lumMod val="60000"/>
                    <a:lumOff val="40000"/>
                  </a:schemeClr>
                </a:solidFill>
                <a:latin typeface="Garamond" panose="02020404030301010803" pitchFamily="18" charset="0"/>
              </a:rPr>
              <a:t>Partners in the Collaboration</a:t>
            </a:r>
            <a:endParaRPr lang="en-US" sz="4000" b="1" dirty="0">
              <a:ln w="19050">
                <a:solidFill>
                  <a:schemeClr val="tx1"/>
                </a:solidFill>
              </a:ln>
            </a:endParaRPr>
          </a:p>
        </p:txBody>
      </p:sp>
      <p:sp>
        <p:nvSpPr>
          <p:cNvPr id="3" name="Content Placeholder 2"/>
          <p:cNvSpPr txBox="1">
            <a:spLocks/>
          </p:cNvSpPr>
          <p:nvPr/>
        </p:nvSpPr>
        <p:spPr>
          <a:xfrm>
            <a:off x="3575050" y="224923"/>
            <a:ext cx="5111750" cy="58531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smtClean="0">
                <a:latin typeface="Garamond" panose="02020404030301010803" pitchFamily="18" charset="0"/>
              </a:rPr>
              <a:t>Pat Thomas</a:t>
            </a:r>
          </a:p>
          <a:p>
            <a:pPr marL="0" indent="0" algn="ctr">
              <a:buFont typeface="Arial" panose="020B0604020202020204" pitchFamily="34" charset="0"/>
              <a:buNone/>
            </a:pPr>
            <a:r>
              <a:rPr lang="en-US" sz="2800" dirty="0" smtClean="0">
                <a:latin typeface="Garamond" panose="02020404030301010803" pitchFamily="18" charset="0"/>
              </a:rPr>
              <a:t>Director</a:t>
            </a:r>
          </a:p>
          <a:p>
            <a:pPr marL="0" indent="0" algn="ctr">
              <a:buFont typeface="Arial" panose="020B0604020202020204" pitchFamily="34" charset="0"/>
              <a:buNone/>
            </a:pPr>
            <a:endParaRPr lang="en-US" sz="1200" b="1" dirty="0" smtClean="0">
              <a:latin typeface="Garamond" panose="02020404030301010803" pitchFamily="18" charset="0"/>
            </a:endParaRPr>
          </a:p>
          <a:p>
            <a:pPr marL="0" lvl="0" indent="0" eaLnBrk="0" fontAlgn="base" hangingPunct="0">
              <a:spcBef>
                <a:spcPct val="0"/>
              </a:spcBef>
              <a:spcAft>
                <a:spcPct val="0"/>
              </a:spcAft>
              <a:buNone/>
            </a:pPr>
            <a:r>
              <a:rPr lang="en-US" altLang="en-US" sz="2400" b="1" dirty="0" smtClean="0">
                <a:solidFill>
                  <a:srgbClr val="0000C0"/>
                </a:solidFill>
                <a:latin typeface="Californian FB" panose="0207040306080B030204" pitchFamily="18" charset="0"/>
              </a:rPr>
              <a:t>               pthomas@starpoint.net</a:t>
            </a:r>
            <a:endParaRPr lang="en-US" altLang="en-US" sz="2400" b="1" dirty="0">
              <a:latin typeface="Arial" panose="020B0604020202020204" pitchFamily="34" charset="0"/>
            </a:endParaRPr>
          </a:p>
          <a:p>
            <a:pPr marL="0" indent="0" algn="ctr">
              <a:buFont typeface="Arial" panose="020B0604020202020204" pitchFamily="34" charset="0"/>
              <a:buNone/>
            </a:pPr>
            <a:endParaRPr lang="en-US" dirty="0">
              <a:latin typeface="Garamond" panose="02020404030301010803" pitchFamily="18" charset="0"/>
            </a:endParaRPr>
          </a:p>
        </p:txBody>
      </p:sp>
      <p:sp>
        <p:nvSpPr>
          <p:cNvPr id="4" name="Text Placeholder 3"/>
          <p:cNvSpPr txBox="1">
            <a:spLocks/>
          </p:cNvSpPr>
          <p:nvPr/>
        </p:nvSpPr>
        <p:spPr>
          <a:xfrm>
            <a:off x="685800" y="2362200"/>
            <a:ext cx="3505200" cy="16129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b="1" dirty="0" smtClean="0">
                <a:ln w="12700">
                  <a:solidFill>
                    <a:schemeClr val="tx1"/>
                  </a:solidFill>
                </a:ln>
                <a:solidFill>
                  <a:srgbClr val="800080"/>
                </a:solidFill>
                <a:latin typeface="Garamond" panose="02020404030301010803" pitchFamily="18" charset="0"/>
              </a:rPr>
              <a:t>SW ABE – Marshall Region</a:t>
            </a:r>
            <a:endParaRPr lang="en-US" b="1" dirty="0">
              <a:ln w="12700">
                <a:solidFill>
                  <a:schemeClr val="tx1"/>
                </a:solidFill>
              </a:ln>
              <a:solidFill>
                <a:srgbClr val="800080"/>
              </a:solidFill>
              <a:latin typeface="Garamond" panose="02020404030301010803" pitchFamily="18" charset="0"/>
            </a:endParaRPr>
          </a:p>
        </p:txBody>
      </p:sp>
      <p:pic>
        <p:nvPicPr>
          <p:cNvPr id="8" name="Picture 7"/>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b="10035"/>
          <a:stretch/>
        </p:blipFill>
        <p:spPr>
          <a:xfrm>
            <a:off x="685800" y="5105400"/>
            <a:ext cx="1715763" cy="1417371"/>
          </a:xfrm>
          <a:prstGeom prst="rect">
            <a:avLst/>
          </a:prstGeom>
        </p:spPr>
      </p:pic>
      <p:pic>
        <p:nvPicPr>
          <p:cNvPr id="11" name="Picture 4" descr="IMG_1744"/>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4481"/>
          <a:stretch>
            <a:fillRect/>
          </a:stretch>
        </p:blipFill>
        <p:spPr bwMode="auto">
          <a:xfrm rot="5400000">
            <a:off x="4406837" y="2362263"/>
            <a:ext cx="3635898" cy="3610373"/>
          </a:xfrm>
          <a:prstGeom prst="rect">
            <a:avLst/>
          </a:prstGeom>
          <a:ln w="19050">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0000FF"/>
                </a:solidFill>
              </a14:hiddenFill>
            </a:ext>
          </a:extLst>
        </p:spPr>
      </p:pic>
    </p:spTree>
    <p:extLst>
      <p:ext uri="{BB962C8B-B14F-4D97-AF65-F5344CB8AC3E}">
        <p14:creationId xmlns:p14="http://schemas.microsoft.com/office/powerpoint/2010/main" val="3601706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8" y="65088"/>
            <a:ext cx="8739772" cy="544512"/>
          </a:xfrm>
        </p:spPr>
        <p:txBody>
          <a:bodyPr>
            <a:noAutofit/>
          </a:bodyPr>
          <a:lstStyle/>
          <a:p>
            <a:r>
              <a:rPr lang="en-US" sz="3800" b="1" dirty="0" smtClean="0">
                <a:ln w="19050">
                  <a:solidFill>
                    <a:schemeClr val="tx1"/>
                  </a:solidFill>
                </a:ln>
                <a:solidFill>
                  <a:schemeClr val="tx2">
                    <a:lumMod val="60000"/>
                    <a:lumOff val="40000"/>
                  </a:schemeClr>
                </a:solidFill>
                <a:latin typeface="Garamond" panose="02020404030301010803" pitchFamily="18" charset="0"/>
              </a:rPr>
              <a:t>Partners in the Collaboration</a:t>
            </a:r>
            <a:endParaRPr lang="en-US" sz="3800" b="1" dirty="0">
              <a:ln w="19050">
                <a:solidFill>
                  <a:schemeClr val="tx1"/>
                </a:solidFill>
              </a:ln>
              <a:solidFill>
                <a:schemeClr val="tx2">
                  <a:lumMod val="60000"/>
                  <a:lumOff val="40000"/>
                </a:schemeClr>
              </a:solidFill>
              <a:latin typeface="Garamond" panose="02020404030301010803" pitchFamily="18" charset="0"/>
            </a:endParaRPr>
          </a:p>
        </p:txBody>
      </p:sp>
      <p:sp>
        <p:nvSpPr>
          <p:cNvPr id="3" name="Content Placeholder 2"/>
          <p:cNvSpPr>
            <a:spLocks noGrp="1"/>
          </p:cNvSpPr>
          <p:nvPr>
            <p:ph idx="1"/>
          </p:nvPr>
        </p:nvSpPr>
        <p:spPr>
          <a:xfrm>
            <a:off x="203702" y="685800"/>
            <a:ext cx="8739772" cy="6019800"/>
          </a:xfrm>
        </p:spPr>
        <p:txBody>
          <a:bodyPr>
            <a:normAutofit/>
          </a:bodyPr>
          <a:lstStyle/>
          <a:p>
            <a:pPr marL="0" indent="0" algn="ctr">
              <a:buNone/>
            </a:pPr>
            <a:r>
              <a:rPr lang="en-US" b="1" dirty="0" smtClean="0">
                <a:ln w="12700">
                  <a:solidFill>
                    <a:schemeClr val="tx1"/>
                  </a:solidFill>
                </a:ln>
                <a:solidFill>
                  <a:srgbClr val="800080"/>
                </a:solidFill>
                <a:latin typeface="Garamond" panose="02020404030301010803" pitchFamily="18" charset="0"/>
              </a:rPr>
              <a:t>Southwest Regional Adult Basic Education (ABE) </a:t>
            </a:r>
          </a:p>
          <a:p>
            <a:pPr marL="0" indent="0" algn="ctr">
              <a:buNone/>
            </a:pPr>
            <a:r>
              <a:rPr lang="en-US" sz="2400" b="1" dirty="0" smtClean="0">
                <a:latin typeface="Garamond" panose="02020404030301010803" pitchFamily="18" charset="0"/>
              </a:rPr>
              <a:t>Marshall     Granite Falls     Worthington/Jackson</a:t>
            </a:r>
          </a:p>
          <a:p>
            <a:pPr marL="0" indent="0" algn="ctr">
              <a:buNone/>
            </a:pPr>
            <a:r>
              <a:rPr lang="en-US" sz="2400" b="1" dirty="0" smtClean="0">
                <a:latin typeface="Garamond" panose="02020404030301010803" pitchFamily="18" charset="0"/>
              </a:rPr>
              <a:t>2 Regional Directors    55 Instructors--Majority are part-time</a:t>
            </a:r>
            <a:endParaRPr lang="en-US" u="sng" dirty="0">
              <a:latin typeface="Garamond" panose="02020404030301010803" pitchFamily="18" charset="0"/>
            </a:endParaRPr>
          </a:p>
          <a:p>
            <a:pPr marL="0" indent="0" algn="ctr">
              <a:buNone/>
            </a:pPr>
            <a:r>
              <a:rPr lang="en-US" sz="3200" b="1" u="sng" dirty="0" smtClean="0">
                <a:latin typeface="Garamond" panose="02020404030301010803" pitchFamily="18" charset="0"/>
              </a:rPr>
              <a:t>ABE’s Role</a:t>
            </a:r>
          </a:p>
          <a:p>
            <a:r>
              <a:rPr lang="en-US" sz="3000" b="1" dirty="0" smtClean="0">
                <a:latin typeface="Garamond" panose="02020404030301010803" pitchFamily="18" charset="0"/>
              </a:rPr>
              <a:t>Primary point of contact for collaboration participants</a:t>
            </a:r>
          </a:p>
          <a:p>
            <a:r>
              <a:rPr lang="en-US" sz="3000" b="1" dirty="0" smtClean="0">
                <a:latin typeface="Garamond" panose="02020404030301010803" pitchFamily="18" charset="0"/>
              </a:rPr>
              <a:t>Assessment: reading, math, computer skills</a:t>
            </a:r>
          </a:p>
          <a:p>
            <a:r>
              <a:rPr lang="en-US" sz="3000" b="1" dirty="0" smtClean="0">
                <a:latin typeface="Garamond" panose="02020404030301010803" pitchFamily="18" charset="0"/>
              </a:rPr>
              <a:t>Participant literacy development focus</a:t>
            </a:r>
          </a:p>
          <a:p>
            <a:r>
              <a:rPr lang="en-US" sz="3000" b="1" dirty="0" smtClean="0">
                <a:latin typeface="Garamond" panose="02020404030301010803" pitchFamily="18" charset="0"/>
              </a:rPr>
              <a:t>Participant recruitment for training programs</a:t>
            </a:r>
            <a:endParaRPr lang="en-US" sz="3000" b="1" dirty="0" smtClean="0">
              <a:latin typeface="+mj-lt"/>
            </a:endParaRPr>
          </a:p>
          <a:p>
            <a:endParaRPr lang="en-US" dirty="0" smtClean="0">
              <a:latin typeface="+mj-lt"/>
            </a:endParaRPr>
          </a:p>
          <a:p>
            <a:endParaRPr lang="en-US" dirty="0"/>
          </a:p>
        </p:txBody>
      </p:sp>
      <p:pic>
        <p:nvPicPr>
          <p:cNvPr id="4" name="Picture 3"/>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b="10035"/>
          <a:stretch/>
        </p:blipFill>
        <p:spPr>
          <a:xfrm>
            <a:off x="8021054" y="6015789"/>
            <a:ext cx="922420" cy="762000"/>
          </a:xfrm>
          <a:prstGeom prst="rect">
            <a:avLst/>
          </a:prstGeom>
        </p:spPr>
      </p:pic>
      <p:sp>
        <p:nvSpPr>
          <p:cNvPr id="5" name="Rectangle 4"/>
          <p:cNvSpPr/>
          <p:nvPr/>
        </p:nvSpPr>
        <p:spPr>
          <a:xfrm>
            <a:off x="304800" y="685800"/>
            <a:ext cx="85344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1284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8" y="65088"/>
            <a:ext cx="8739772" cy="544512"/>
          </a:xfrm>
        </p:spPr>
        <p:txBody>
          <a:bodyPr>
            <a:noAutofit/>
          </a:bodyPr>
          <a:lstStyle/>
          <a:p>
            <a:r>
              <a:rPr lang="en-US" sz="3800" b="1" dirty="0" smtClean="0">
                <a:ln w="19050">
                  <a:solidFill>
                    <a:schemeClr val="tx1"/>
                  </a:solidFill>
                </a:ln>
                <a:solidFill>
                  <a:schemeClr val="tx2">
                    <a:lumMod val="60000"/>
                    <a:lumOff val="40000"/>
                  </a:schemeClr>
                </a:solidFill>
                <a:latin typeface="Garamond" panose="02020404030301010803" pitchFamily="18" charset="0"/>
              </a:rPr>
              <a:t>Partners in the Collaboration</a:t>
            </a:r>
            <a:endParaRPr lang="en-US" sz="3800" dirty="0">
              <a:ln>
                <a:solidFill>
                  <a:srgbClr val="002060"/>
                </a:solidFill>
              </a:ln>
              <a:solidFill>
                <a:schemeClr val="tx2">
                  <a:lumMod val="60000"/>
                  <a:lumOff val="40000"/>
                </a:schemeClr>
              </a:solidFill>
              <a:latin typeface="Garamond" panose="02020404030301010803" pitchFamily="18" charset="0"/>
            </a:endParaRPr>
          </a:p>
        </p:txBody>
      </p:sp>
      <p:sp>
        <p:nvSpPr>
          <p:cNvPr id="3" name="Content Placeholder 2"/>
          <p:cNvSpPr>
            <a:spLocks noGrp="1"/>
          </p:cNvSpPr>
          <p:nvPr>
            <p:ph idx="1"/>
          </p:nvPr>
        </p:nvSpPr>
        <p:spPr>
          <a:xfrm>
            <a:off x="203702" y="838200"/>
            <a:ext cx="8739772" cy="6019800"/>
          </a:xfrm>
        </p:spPr>
        <p:txBody>
          <a:bodyPr>
            <a:normAutofit/>
          </a:bodyPr>
          <a:lstStyle/>
          <a:p>
            <a:pPr lvl="1">
              <a:buNone/>
            </a:pPr>
            <a:r>
              <a:rPr lang="en-US" sz="3200" b="1" u="sng" dirty="0" smtClean="0">
                <a:latin typeface="Garamond" panose="02020404030301010803" pitchFamily="18" charset="0"/>
              </a:rPr>
              <a:t>ABE’s Value Gained:</a:t>
            </a:r>
          </a:p>
          <a:p>
            <a:pPr lvl="1">
              <a:buNone/>
            </a:pPr>
            <a:endParaRPr lang="en-US" sz="1400" b="1" u="sng" dirty="0" smtClean="0">
              <a:latin typeface="Garamond" panose="02020404030301010803" pitchFamily="18" charset="0"/>
            </a:endParaRPr>
          </a:p>
          <a:p>
            <a:r>
              <a:rPr lang="en-US" b="1" dirty="0" smtClean="0">
                <a:latin typeface="Garamond" panose="02020404030301010803" pitchFamily="18" charset="0"/>
              </a:rPr>
              <a:t>More frequent and a</a:t>
            </a:r>
            <a:r>
              <a:rPr lang="en-US" b="1" dirty="0">
                <a:latin typeface="Garamond" panose="02020404030301010803" pitchFamily="18" charset="0"/>
              </a:rPr>
              <a:t> w</a:t>
            </a:r>
            <a:r>
              <a:rPr lang="en-US" b="1" dirty="0" smtClean="0">
                <a:latin typeface="Garamond" panose="02020404030301010803" pitchFamily="18" charset="0"/>
              </a:rPr>
              <a:t>ider </a:t>
            </a:r>
            <a:r>
              <a:rPr lang="en-US" b="1" dirty="0">
                <a:latin typeface="Garamond" panose="02020404030301010803" pitchFamily="18" charset="0"/>
              </a:rPr>
              <a:t>variety of </a:t>
            </a:r>
            <a:r>
              <a:rPr lang="en-US" b="1" dirty="0" smtClean="0">
                <a:latin typeface="Garamond" panose="02020404030301010803" pitchFamily="18" charset="0"/>
              </a:rPr>
              <a:t>trainings</a:t>
            </a:r>
            <a:endParaRPr lang="en-US" b="1" dirty="0">
              <a:latin typeface="Garamond" panose="02020404030301010803" pitchFamily="18" charset="0"/>
            </a:endParaRPr>
          </a:p>
          <a:p>
            <a:r>
              <a:rPr lang="en-US" b="1" dirty="0" smtClean="0">
                <a:latin typeface="Garamond" panose="02020404030301010803" pitchFamily="18" charset="0"/>
              </a:rPr>
              <a:t>Provides an </a:t>
            </a:r>
            <a:r>
              <a:rPr lang="en-US" b="1" dirty="0">
                <a:latin typeface="Garamond" panose="02020404030301010803" pitchFamily="18" charset="0"/>
              </a:rPr>
              <a:t>e</a:t>
            </a:r>
            <a:r>
              <a:rPr lang="en-US" b="1" dirty="0" smtClean="0">
                <a:latin typeface="Garamond" panose="02020404030301010803" pitchFamily="18" charset="0"/>
              </a:rPr>
              <a:t>ntry </a:t>
            </a:r>
            <a:r>
              <a:rPr lang="en-US" b="1" dirty="0">
                <a:latin typeface="Garamond" panose="02020404030301010803" pitchFamily="18" charset="0"/>
              </a:rPr>
              <a:t>l</a:t>
            </a:r>
            <a:r>
              <a:rPr lang="en-US" b="1" dirty="0" smtClean="0">
                <a:latin typeface="Garamond" panose="02020404030301010803" pitchFamily="18" charset="0"/>
              </a:rPr>
              <a:t>evel </a:t>
            </a:r>
            <a:r>
              <a:rPr lang="en-US" b="1" dirty="0">
                <a:latin typeface="Garamond" panose="02020404030301010803" pitchFamily="18" charset="0"/>
              </a:rPr>
              <a:t>p</a:t>
            </a:r>
            <a:r>
              <a:rPr lang="en-US" b="1" dirty="0" smtClean="0">
                <a:latin typeface="Garamond" panose="02020404030301010803" pitchFamily="18" charset="0"/>
              </a:rPr>
              <a:t>osition </a:t>
            </a:r>
            <a:r>
              <a:rPr lang="en-US" b="1" dirty="0">
                <a:latin typeface="Garamond" panose="02020404030301010803" pitchFamily="18" charset="0"/>
              </a:rPr>
              <a:t>o</a:t>
            </a:r>
            <a:r>
              <a:rPr lang="en-US" b="1" dirty="0" smtClean="0">
                <a:latin typeface="Garamond" panose="02020404030301010803" pitchFamily="18" charset="0"/>
              </a:rPr>
              <a:t>pportunity for Immigrant/ESL students</a:t>
            </a:r>
          </a:p>
          <a:p>
            <a:r>
              <a:rPr lang="en-US" b="1" dirty="0" smtClean="0">
                <a:latin typeface="Garamond" panose="02020404030301010803" pitchFamily="18" charset="0"/>
              </a:rPr>
              <a:t>Co-Mingling </a:t>
            </a:r>
            <a:r>
              <a:rPr lang="en-US" b="1" dirty="0">
                <a:latin typeface="Garamond" panose="02020404030301010803" pitchFamily="18" charset="0"/>
              </a:rPr>
              <a:t>of </a:t>
            </a:r>
            <a:r>
              <a:rPr lang="en-US" b="1" dirty="0" smtClean="0">
                <a:latin typeface="Garamond" panose="02020404030301010803" pitchFamily="18" charset="0"/>
              </a:rPr>
              <a:t>youth and adults creates a “Realistic Workplace Setting” allowing both parties to gain appreciation and respect for each other’s skills. </a:t>
            </a:r>
            <a:endParaRPr lang="en-US" b="1" dirty="0">
              <a:latin typeface="Garamond" panose="02020404030301010803" pitchFamily="18" charset="0"/>
            </a:endParaRPr>
          </a:p>
          <a:p>
            <a:pPr marL="457200" lvl="1" indent="0">
              <a:buNone/>
            </a:pPr>
            <a:endParaRPr lang="en-US" dirty="0" smtClean="0">
              <a:solidFill>
                <a:srgbClr val="FF0000"/>
              </a:solidFill>
              <a:latin typeface="+mj-lt"/>
            </a:endParaRPr>
          </a:p>
          <a:p>
            <a:pPr marL="457200" lvl="1" indent="0">
              <a:buNone/>
            </a:pPr>
            <a:endParaRPr lang="en-US" dirty="0">
              <a:solidFill>
                <a:srgbClr val="FF0000"/>
              </a:solidFill>
              <a:latin typeface="+mj-lt"/>
            </a:endParaRPr>
          </a:p>
          <a:p>
            <a:pPr marL="457200" lvl="1" indent="0">
              <a:buNone/>
            </a:pPr>
            <a:endParaRPr lang="en-US" dirty="0" smtClean="0">
              <a:latin typeface="+mj-lt"/>
            </a:endParaRPr>
          </a:p>
          <a:p>
            <a:endParaRPr lang="en-US" dirty="0" smtClean="0">
              <a:latin typeface="+mj-lt"/>
            </a:endParaRPr>
          </a:p>
          <a:p>
            <a:endParaRPr lang="en-US" dirty="0"/>
          </a:p>
        </p:txBody>
      </p:sp>
      <p:pic>
        <p:nvPicPr>
          <p:cNvPr id="5" name="Picture 4"/>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b="10035"/>
          <a:stretch/>
        </p:blipFill>
        <p:spPr>
          <a:xfrm>
            <a:off x="8021054" y="6015789"/>
            <a:ext cx="922420" cy="762000"/>
          </a:xfrm>
          <a:prstGeom prst="rect">
            <a:avLst/>
          </a:prstGeom>
        </p:spPr>
      </p:pic>
    </p:spTree>
    <p:extLst>
      <p:ext uri="{BB962C8B-B14F-4D97-AF65-F5344CB8AC3E}">
        <p14:creationId xmlns:p14="http://schemas.microsoft.com/office/powerpoint/2010/main" val="2209168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latin typeface="Garamond" panose="02020404030301010803" pitchFamily="18" charset="0"/>
              </a:rPr>
              <a:t>Wisdom from Our Host</a:t>
            </a:r>
            <a:endParaRPr lang="en-US" b="1" dirty="0">
              <a:latin typeface="Garamond" panose="02020404030301010803" pitchFamily="18" charset="0"/>
            </a:endParaRPr>
          </a:p>
        </p:txBody>
      </p:sp>
      <p:sp>
        <p:nvSpPr>
          <p:cNvPr id="3" name="Content Placeholder 2"/>
          <p:cNvSpPr>
            <a:spLocks noGrp="1"/>
          </p:cNvSpPr>
          <p:nvPr>
            <p:ph idx="1"/>
          </p:nvPr>
        </p:nvSpPr>
        <p:spPr>
          <a:xfrm>
            <a:off x="457200" y="1219200"/>
            <a:ext cx="8229600" cy="3505200"/>
          </a:xfrm>
        </p:spPr>
        <p:txBody>
          <a:bodyPr>
            <a:normAutofit/>
          </a:bodyPr>
          <a:lstStyle/>
          <a:p>
            <a:r>
              <a:rPr lang="en-US" sz="2400" b="1" dirty="0" smtClean="0">
                <a:latin typeface="Garamond" panose="02020404030301010803" pitchFamily="18" charset="0"/>
              </a:rPr>
              <a:t>Presentation will showcase Partnerships and Collaborations in our region</a:t>
            </a:r>
          </a:p>
          <a:p>
            <a:r>
              <a:rPr lang="en-US" sz="2400" b="1" dirty="0" smtClean="0">
                <a:latin typeface="Garamond" panose="02020404030301010803" pitchFamily="18" charset="0"/>
              </a:rPr>
              <a:t>WIOA – Joining forces and resources</a:t>
            </a:r>
          </a:p>
          <a:p>
            <a:r>
              <a:rPr lang="en-US" sz="2400" b="1" dirty="0" smtClean="0">
                <a:latin typeface="Garamond" panose="02020404030301010803" pitchFamily="18" charset="0"/>
              </a:rPr>
              <a:t>Collaborations &amp; Partnerships are “Messy and Challenging” but….</a:t>
            </a:r>
          </a:p>
          <a:p>
            <a:r>
              <a:rPr lang="en-US" sz="2400" b="1" dirty="0" smtClean="0">
                <a:latin typeface="Garamond" panose="02020404030301010803" pitchFamily="18" charset="0"/>
              </a:rPr>
              <a:t>Partners are Presenters</a:t>
            </a:r>
          </a:p>
          <a:p>
            <a:r>
              <a:rPr lang="en-US" sz="2400" b="1" dirty="0" smtClean="0">
                <a:latin typeface="Garamond" panose="02020404030301010803" pitchFamily="18" charset="0"/>
              </a:rPr>
              <a:t>Rural Region is a strength to our Career Pathway Trainings</a:t>
            </a:r>
          </a:p>
          <a:p>
            <a:r>
              <a:rPr lang="en-US" sz="2400" b="1" dirty="0" smtClean="0">
                <a:latin typeface="Garamond" panose="02020404030301010803" pitchFamily="18" charset="0"/>
              </a:rPr>
              <a:t>Journey began in early 2000’s – Today is Business as Usual</a:t>
            </a:r>
            <a:endParaRPr lang="en-US" sz="2000" b="1" dirty="0" smtClean="0">
              <a:latin typeface="Garamond" panose="02020404030301010803" pitchFamily="18" charset="0"/>
            </a:endParaRPr>
          </a:p>
        </p:txBody>
      </p:sp>
      <p:sp>
        <p:nvSpPr>
          <p:cNvPr id="4" name="TextBox 3"/>
          <p:cNvSpPr txBox="1"/>
          <p:nvPr/>
        </p:nvSpPr>
        <p:spPr>
          <a:xfrm>
            <a:off x="685800" y="4953000"/>
            <a:ext cx="7848600" cy="1415772"/>
          </a:xfrm>
          <a:prstGeom prst="rect">
            <a:avLst/>
          </a:prstGeom>
          <a:ln w="38100">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en-US" sz="800" i="1" dirty="0" smtClean="0">
              <a:latin typeface="Garamond" panose="02020404030301010803" pitchFamily="18" charset="0"/>
            </a:endParaRPr>
          </a:p>
          <a:p>
            <a:pPr algn="ctr"/>
            <a:r>
              <a:rPr lang="en-US" sz="2000" i="1" dirty="0" smtClean="0">
                <a:latin typeface="Garamond" panose="02020404030301010803" pitchFamily="18" charset="0"/>
              </a:rPr>
              <a:t>A</a:t>
            </a:r>
            <a:r>
              <a:rPr lang="en-US" sz="2000" i="1" dirty="0">
                <a:latin typeface="Garamond" panose="02020404030301010803" pitchFamily="18" charset="0"/>
              </a:rPr>
              <a:t> </a:t>
            </a:r>
            <a:r>
              <a:rPr lang="en-US" sz="2000" b="1" i="1" dirty="0">
                <a:latin typeface="Garamond" panose="02020404030301010803" pitchFamily="18" charset="0"/>
              </a:rPr>
              <a:t>Career Pathway</a:t>
            </a:r>
            <a:r>
              <a:rPr lang="en-US" sz="2000" i="1" dirty="0">
                <a:latin typeface="Garamond" panose="02020404030301010803" pitchFamily="18" charset="0"/>
              </a:rPr>
              <a:t> is a series of structured and connected education programs and support services that enable students, often while they are working, to advance over time to better jobs and higher levels of education and training.</a:t>
            </a:r>
          </a:p>
          <a:p>
            <a:endParaRPr lang="en-US" dirty="0"/>
          </a:p>
        </p:txBody>
      </p:sp>
    </p:spTree>
    <p:extLst>
      <p:ext uri="{BB962C8B-B14F-4D97-AF65-F5344CB8AC3E}">
        <p14:creationId xmlns:p14="http://schemas.microsoft.com/office/powerpoint/2010/main" val="1291477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3050"/>
            <a:ext cx="3008313" cy="1803400"/>
          </a:xfrm>
        </p:spPr>
        <p:txBody>
          <a:bodyPr>
            <a:noAutofit/>
          </a:bodyPr>
          <a:lstStyle/>
          <a:p>
            <a:r>
              <a:rPr lang="en-US" sz="3600" b="1" dirty="0" smtClean="0">
                <a:ln w="19050">
                  <a:solidFill>
                    <a:schemeClr val="tx1"/>
                  </a:solidFill>
                </a:ln>
                <a:solidFill>
                  <a:schemeClr val="tx2">
                    <a:lumMod val="60000"/>
                    <a:lumOff val="40000"/>
                  </a:schemeClr>
                </a:solidFill>
                <a:latin typeface="Garamond" panose="02020404030301010803" pitchFamily="18" charset="0"/>
              </a:rPr>
              <a:t>Partners in the Collaboration</a:t>
            </a:r>
            <a:endParaRPr lang="en-US" sz="3600" dirty="0"/>
          </a:p>
        </p:txBody>
      </p:sp>
      <p:sp>
        <p:nvSpPr>
          <p:cNvPr id="5" name="Content Placeholder 2"/>
          <p:cNvSpPr>
            <a:spLocks noGrp="1"/>
          </p:cNvSpPr>
          <p:nvPr>
            <p:ph idx="1"/>
          </p:nvPr>
        </p:nvSpPr>
        <p:spPr>
          <a:xfrm>
            <a:off x="3550394" y="381001"/>
            <a:ext cx="5111750" cy="6054866"/>
          </a:xfrm>
        </p:spPr>
        <p:txBody>
          <a:bodyPr>
            <a:normAutofit/>
          </a:bodyPr>
          <a:lstStyle/>
          <a:p>
            <a:pPr marL="0" indent="0">
              <a:buNone/>
            </a:pPr>
            <a:r>
              <a:rPr lang="en-US" sz="2400" b="1" dirty="0">
                <a:latin typeface="Garamond" panose="02020404030301010803" pitchFamily="18" charset="0"/>
              </a:rPr>
              <a:t>Carol Dombek, </a:t>
            </a:r>
            <a:endParaRPr lang="en-US" sz="2400" b="1" dirty="0" smtClean="0">
              <a:latin typeface="Garamond" panose="02020404030301010803" pitchFamily="18" charset="0"/>
            </a:endParaRPr>
          </a:p>
          <a:p>
            <a:pPr marL="0" indent="0">
              <a:spcBef>
                <a:spcPts val="0"/>
              </a:spcBef>
              <a:buNone/>
            </a:pPr>
            <a:r>
              <a:rPr lang="en-US" sz="2400" dirty="0" smtClean="0">
                <a:latin typeface="Garamond" panose="02020404030301010803" pitchFamily="18" charset="0"/>
              </a:rPr>
              <a:t>Planner/Special </a:t>
            </a:r>
            <a:r>
              <a:rPr lang="en-US" sz="2400" dirty="0">
                <a:latin typeface="Garamond" panose="02020404030301010803" pitchFamily="18" charset="0"/>
              </a:rPr>
              <a:t>Projects </a:t>
            </a:r>
            <a:endParaRPr lang="en-US" sz="2400" dirty="0" smtClean="0">
              <a:latin typeface="Garamond" panose="02020404030301010803" pitchFamily="18" charset="0"/>
            </a:endParaRPr>
          </a:p>
          <a:p>
            <a:pPr marL="0" indent="0">
              <a:spcBef>
                <a:spcPts val="0"/>
              </a:spcBef>
              <a:buNone/>
            </a:pPr>
            <a:r>
              <a:rPr lang="en-US" sz="2400" dirty="0" smtClean="0">
                <a:latin typeface="Garamond" panose="02020404030301010803" pitchFamily="18" charset="0"/>
              </a:rPr>
              <a:t>Coordinator</a:t>
            </a:r>
          </a:p>
          <a:p>
            <a:pPr marL="0" indent="0">
              <a:buNone/>
            </a:pPr>
            <a:endParaRPr lang="en-US" sz="2400" dirty="0">
              <a:latin typeface="Garamond" panose="02020404030301010803" pitchFamily="18" charset="0"/>
              <a:hlinkClick r:id="rId2"/>
            </a:endParaRPr>
          </a:p>
          <a:p>
            <a:pPr marL="0" indent="0">
              <a:buNone/>
            </a:pPr>
            <a:r>
              <a:rPr lang="en-US" sz="1800" b="1" dirty="0" smtClean="0">
                <a:latin typeface="Garamond" panose="02020404030301010803" pitchFamily="18" charset="0"/>
                <a:hlinkClick r:id="rId2"/>
              </a:rPr>
              <a:t>cdombek@swmnpic.org</a:t>
            </a:r>
            <a:r>
              <a:rPr lang="en-US" b="1" dirty="0"/>
              <a:t> </a:t>
            </a:r>
          </a:p>
          <a:p>
            <a:pPr marL="0" indent="0">
              <a:buNone/>
            </a:pPr>
            <a:endParaRPr lang="en-US" sz="2400" b="1" dirty="0" smtClean="0">
              <a:latin typeface="Garamond" panose="02020404030301010803" pitchFamily="18" charset="0"/>
            </a:endParaRPr>
          </a:p>
          <a:p>
            <a:pPr marL="0" indent="0">
              <a:buNone/>
            </a:pPr>
            <a:endParaRPr lang="en-US" sz="2400" b="1" dirty="0" smtClean="0">
              <a:latin typeface="Garamond" panose="02020404030301010803" pitchFamily="18" charset="0"/>
            </a:endParaRPr>
          </a:p>
          <a:p>
            <a:pPr marL="0" indent="0">
              <a:buNone/>
            </a:pPr>
            <a:endParaRPr lang="en-US" sz="800" b="1" dirty="0" smtClean="0">
              <a:latin typeface="Garamond" panose="02020404030301010803" pitchFamily="18" charset="0"/>
            </a:endParaRPr>
          </a:p>
          <a:p>
            <a:pPr marL="0" indent="0">
              <a:buNone/>
            </a:pPr>
            <a:r>
              <a:rPr lang="en-US" sz="2400" b="1" dirty="0" smtClean="0">
                <a:latin typeface="Garamond" panose="02020404030301010803" pitchFamily="18" charset="0"/>
              </a:rPr>
              <a:t>Eriann Faris</a:t>
            </a:r>
            <a:r>
              <a:rPr lang="en-US" sz="2800" b="1" dirty="0" smtClean="0">
                <a:latin typeface="Garamond" panose="02020404030301010803" pitchFamily="18" charset="0"/>
              </a:rPr>
              <a:t>,</a:t>
            </a:r>
          </a:p>
          <a:p>
            <a:pPr marL="0" indent="0">
              <a:buNone/>
            </a:pPr>
            <a:r>
              <a:rPr lang="en-US" sz="2400" dirty="0" smtClean="0">
                <a:latin typeface="Garamond" panose="02020404030301010803" pitchFamily="18" charset="0"/>
              </a:rPr>
              <a:t>Youth </a:t>
            </a:r>
            <a:r>
              <a:rPr lang="en-US" sz="2400" dirty="0">
                <a:latin typeface="Garamond" panose="02020404030301010803" pitchFamily="18" charset="0"/>
              </a:rPr>
              <a:t>Program </a:t>
            </a:r>
            <a:r>
              <a:rPr lang="en-US" sz="2400" dirty="0" smtClean="0">
                <a:latin typeface="Garamond" panose="02020404030301010803" pitchFamily="18" charset="0"/>
              </a:rPr>
              <a:t>Manager</a:t>
            </a:r>
          </a:p>
          <a:p>
            <a:pPr marL="0" indent="0">
              <a:buNone/>
            </a:pPr>
            <a:endParaRPr lang="en-US" sz="2400" dirty="0" smtClean="0">
              <a:latin typeface="Garamond" panose="02020404030301010803" pitchFamily="18" charset="0"/>
              <a:hlinkClick r:id="rId3"/>
            </a:endParaRPr>
          </a:p>
          <a:p>
            <a:pPr marL="0" indent="0">
              <a:spcBef>
                <a:spcPts val="0"/>
              </a:spcBef>
              <a:buNone/>
            </a:pPr>
            <a:endParaRPr lang="en-US" sz="2400" dirty="0" smtClean="0">
              <a:latin typeface="Garamond" panose="02020404030301010803" pitchFamily="18" charset="0"/>
              <a:hlinkClick r:id="rId3"/>
            </a:endParaRPr>
          </a:p>
          <a:p>
            <a:pPr marL="0" indent="0">
              <a:buNone/>
            </a:pPr>
            <a:r>
              <a:rPr lang="en-US" sz="1800" b="1" dirty="0" smtClean="0">
                <a:latin typeface="Garamond" panose="02020404030301010803" pitchFamily="18" charset="0"/>
                <a:hlinkClick r:id="rId3"/>
              </a:rPr>
              <a:t>efaris@swmnpic.org</a:t>
            </a:r>
            <a:endParaRPr lang="en-US" sz="1800" b="1" dirty="0" smtClean="0">
              <a:latin typeface="Garamond" panose="02020404030301010803" pitchFamily="18" charset="0"/>
            </a:endParaRPr>
          </a:p>
        </p:txBody>
      </p:sp>
      <p:sp>
        <p:nvSpPr>
          <p:cNvPr id="6" name="Text Placeholder 3"/>
          <p:cNvSpPr txBox="1">
            <a:spLocks/>
          </p:cNvSpPr>
          <p:nvPr/>
        </p:nvSpPr>
        <p:spPr>
          <a:xfrm>
            <a:off x="207539" y="2120900"/>
            <a:ext cx="3008313" cy="31369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b="1" dirty="0" smtClean="0">
                <a:ln w="12700">
                  <a:solidFill>
                    <a:schemeClr val="tx1"/>
                  </a:solidFill>
                </a:ln>
                <a:solidFill>
                  <a:srgbClr val="800080"/>
                </a:solidFill>
                <a:latin typeface="Garamond" panose="02020404030301010803" pitchFamily="18" charset="0"/>
              </a:rPr>
              <a:t>Southwest WorkForce Center</a:t>
            </a:r>
          </a:p>
          <a:p>
            <a:pPr marL="0" indent="0" algn="ctr">
              <a:spcBef>
                <a:spcPts val="0"/>
              </a:spcBef>
              <a:buNone/>
            </a:pPr>
            <a:r>
              <a:rPr lang="en-US" b="1" dirty="0" smtClean="0">
                <a:ln w="12700">
                  <a:solidFill>
                    <a:schemeClr val="tx1"/>
                  </a:solidFill>
                </a:ln>
                <a:solidFill>
                  <a:srgbClr val="800080"/>
                </a:solidFill>
                <a:latin typeface="Garamond" panose="02020404030301010803" pitchFamily="18" charset="0"/>
              </a:rPr>
              <a:t>Southwest Private Industry Council (PIC)</a:t>
            </a:r>
            <a:endParaRPr lang="en-US" b="1" dirty="0">
              <a:ln w="12700">
                <a:solidFill>
                  <a:schemeClr val="tx1"/>
                </a:solidFill>
              </a:ln>
              <a:solidFill>
                <a:srgbClr val="800080"/>
              </a:solidFill>
              <a:latin typeface="Garamond" panose="02020404030301010803"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9882" y="6078036"/>
            <a:ext cx="703629" cy="626761"/>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r="71944"/>
          <a:stretch/>
        </p:blipFill>
        <p:spPr>
          <a:xfrm>
            <a:off x="142047" y="6078036"/>
            <a:ext cx="1108298" cy="58231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0400" y="762000"/>
            <a:ext cx="1752600" cy="2199479"/>
          </a:xfrm>
          <a:prstGeom prst="rect">
            <a:avLst/>
          </a:prstGeom>
          <a:ln w="19050">
            <a:solidFill>
              <a:schemeClr val="tx1"/>
            </a:solidFill>
          </a:ln>
          <a:effectLst>
            <a:outerShdw blurRad="190500" algn="tl" rotWithShape="0">
              <a:srgbClr val="000000">
                <a:alpha val="70000"/>
              </a:srgbClr>
            </a:outerShdw>
          </a:effectLst>
        </p:spPr>
      </p:pic>
      <p:pic>
        <p:nvPicPr>
          <p:cNvPr id="1026" name="Picture 2" descr="Eriann Bio Pic"/>
          <p:cNvPicPr>
            <a:picLocks noChangeAspect="1" noChangeArrowheads="1"/>
          </p:cNvPicPr>
          <p:nvPr/>
        </p:nvPicPr>
        <p:blipFill>
          <a:blip r:embed="rId7" cstate="print">
            <a:extLst>
              <a:ext uri="{28A0092B-C50C-407E-A947-70E740481C1C}">
                <a14:useLocalDpi xmlns:a14="http://schemas.microsoft.com/office/drawing/2010/main" val="0"/>
              </a:ext>
            </a:extLst>
          </a:blip>
          <a:srcRect l="3315" r="8622"/>
          <a:stretch>
            <a:fillRect/>
          </a:stretch>
        </p:blipFill>
        <p:spPr bwMode="auto">
          <a:xfrm>
            <a:off x="7010400" y="3962400"/>
            <a:ext cx="1815193" cy="2209800"/>
          </a:xfrm>
          <a:prstGeom prst="rect">
            <a:avLst/>
          </a:prstGeom>
          <a:ln w="19050">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635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8" y="65088"/>
            <a:ext cx="8739772" cy="544512"/>
          </a:xfrm>
        </p:spPr>
        <p:txBody>
          <a:bodyPr>
            <a:noAutofit/>
          </a:bodyPr>
          <a:lstStyle/>
          <a:p>
            <a:r>
              <a:rPr lang="en-US" sz="3800" b="1" dirty="0" smtClean="0">
                <a:ln w="19050">
                  <a:solidFill>
                    <a:schemeClr val="tx1"/>
                  </a:solidFill>
                </a:ln>
                <a:solidFill>
                  <a:schemeClr val="tx2">
                    <a:lumMod val="60000"/>
                    <a:lumOff val="40000"/>
                  </a:schemeClr>
                </a:solidFill>
                <a:latin typeface="Garamond" panose="02020404030301010803" pitchFamily="18" charset="0"/>
              </a:rPr>
              <a:t>Partners in the Collaboration</a:t>
            </a:r>
            <a:endParaRPr lang="en-US" sz="3800" b="1" dirty="0">
              <a:ln>
                <a:solidFill>
                  <a:srgbClr val="002060"/>
                </a:solidFill>
              </a:ln>
              <a:solidFill>
                <a:schemeClr val="tx2">
                  <a:lumMod val="75000"/>
                </a:schemeClr>
              </a:solidFill>
              <a:latin typeface="Garamond" panose="02020404030301010803" pitchFamily="18" charset="0"/>
            </a:endParaRPr>
          </a:p>
        </p:txBody>
      </p:sp>
      <p:sp>
        <p:nvSpPr>
          <p:cNvPr id="3" name="Content Placeholder 2"/>
          <p:cNvSpPr>
            <a:spLocks noGrp="1"/>
          </p:cNvSpPr>
          <p:nvPr>
            <p:ph idx="1"/>
          </p:nvPr>
        </p:nvSpPr>
        <p:spPr>
          <a:xfrm>
            <a:off x="175628" y="685800"/>
            <a:ext cx="8739772" cy="5855677"/>
          </a:xfrm>
        </p:spPr>
        <p:txBody>
          <a:bodyPr>
            <a:normAutofit/>
          </a:bodyPr>
          <a:lstStyle/>
          <a:p>
            <a:pPr marL="0" indent="0" algn="ctr">
              <a:spcBef>
                <a:spcPts val="0"/>
              </a:spcBef>
              <a:buNone/>
            </a:pPr>
            <a:r>
              <a:rPr lang="en-US" b="1" dirty="0" smtClean="0">
                <a:ln w="12700">
                  <a:solidFill>
                    <a:schemeClr val="tx1"/>
                  </a:solidFill>
                </a:ln>
                <a:solidFill>
                  <a:srgbClr val="800080"/>
                </a:solidFill>
                <a:latin typeface="Garamond" panose="02020404030301010803" pitchFamily="18" charset="0"/>
              </a:rPr>
              <a:t>Southwest WorkForce Center</a:t>
            </a:r>
          </a:p>
          <a:p>
            <a:pPr marL="0" indent="0" algn="ctr">
              <a:spcBef>
                <a:spcPts val="0"/>
              </a:spcBef>
              <a:buNone/>
            </a:pPr>
            <a:r>
              <a:rPr lang="en-US" sz="2000" b="1" dirty="0" smtClean="0">
                <a:ln w="12700">
                  <a:solidFill>
                    <a:schemeClr val="tx1"/>
                  </a:solidFill>
                </a:ln>
                <a:solidFill>
                  <a:srgbClr val="800080"/>
                </a:solidFill>
                <a:latin typeface="Garamond" panose="02020404030301010803" pitchFamily="18" charset="0"/>
              </a:rPr>
              <a:t>(also known as American Job Center, One-Stop Center)</a:t>
            </a:r>
          </a:p>
          <a:p>
            <a:pPr marL="0" indent="0" algn="ctr">
              <a:buNone/>
            </a:pPr>
            <a:r>
              <a:rPr lang="en-US" sz="2400" b="1" dirty="0" smtClean="0">
                <a:latin typeface="Garamond" panose="02020404030301010803" pitchFamily="18" charset="0"/>
              </a:rPr>
              <a:t>Regional </a:t>
            </a:r>
            <a:r>
              <a:rPr lang="en-US" sz="2400" b="1" dirty="0">
                <a:latin typeface="Garamond" panose="02020404030301010803" pitchFamily="18" charset="0"/>
              </a:rPr>
              <a:t>Office </a:t>
            </a:r>
            <a:r>
              <a:rPr lang="en-US" sz="2400" b="1" dirty="0" smtClean="0">
                <a:latin typeface="Garamond" panose="02020404030301010803" pitchFamily="18" charset="0"/>
              </a:rPr>
              <a:t>Locations:   Montevideo  Marshall  Worthington</a:t>
            </a:r>
            <a:endParaRPr lang="en-US" sz="2400" b="1" dirty="0">
              <a:latin typeface="Garamond" panose="02020404030301010803" pitchFamily="18" charset="0"/>
            </a:endParaRPr>
          </a:p>
          <a:p>
            <a:pPr lvl="1" algn="ctr">
              <a:buNone/>
            </a:pPr>
            <a:r>
              <a:rPr lang="en-US" sz="3200" b="1" u="sng" dirty="0" smtClean="0">
                <a:latin typeface="Garamond" panose="02020404030301010803" pitchFamily="18" charset="0"/>
              </a:rPr>
              <a:t>WorkForce Center Partners</a:t>
            </a:r>
          </a:p>
          <a:p>
            <a:r>
              <a:rPr lang="en-US" sz="2400" b="1" dirty="0" smtClean="0">
                <a:latin typeface="Garamond" panose="02020404030301010803" pitchFamily="18" charset="0"/>
              </a:rPr>
              <a:t>Southwest MN Private Industry Council</a:t>
            </a:r>
          </a:p>
          <a:p>
            <a:pPr marL="0" indent="0">
              <a:buNone/>
            </a:pPr>
            <a:r>
              <a:rPr lang="en-US" sz="2400" b="1" dirty="0" smtClean="0">
                <a:latin typeface="Garamond" panose="02020404030301010803" pitchFamily="18" charset="0"/>
              </a:rPr>
              <a:t>	-WIOA Title 1 (workforce development)</a:t>
            </a:r>
          </a:p>
          <a:p>
            <a:r>
              <a:rPr lang="en-US" sz="2400" b="1" dirty="0" smtClean="0">
                <a:latin typeface="Garamond" panose="02020404030301010803" pitchFamily="18" charset="0"/>
              </a:rPr>
              <a:t>Job Service</a:t>
            </a:r>
          </a:p>
          <a:p>
            <a:pPr marL="0" indent="0">
              <a:buNone/>
            </a:pPr>
            <a:r>
              <a:rPr lang="en-US" sz="2400" b="1" dirty="0">
                <a:latin typeface="Garamond" panose="02020404030301010803" pitchFamily="18" charset="0"/>
              </a:rPr>
              <a:t>	</a:t>
            </a:r>
            <a:r>
              <a:rPr lang="en-US" sz="2400" b="1" dirty="0" smtClean="0">
                <a:latin typeface="Garamond" panose="02020404030301010803" pitchFamily="18" charset="0"/>
              </a:rPr>
              <a:t>-WIOA Title III (Wagner-Peyser – labor exchange,   	unemployment insurance, business services)</a:t>
            </a:r>
            <a:endParaRPr lang="en-US" sz="2400" b="1" dirty="0">
              <a:latin typeface="Garamond" panose="02020404030301010803" pitchFamily="18" charset="0"/>
            </a:endParaRPr>
          </a:p>
          <a:p>
            <a:r>
              <a:rPr lang="en-US" sz="2400" b="1" dirty="0" smtClean="0">
                <a:latin typeface="Garamond" panose="02020404030301010803" pitchFamily="18" charset="0"/>
              </a:rPr>
              <a:t>Department of Rehabilitation Services/State Services for the Blind</a:t>
            </a:r>
          </a:p>
          <a:p>
            <a:pPr marL="0" indent="0">
              <a:buNone/>
            </a:pPr>
            <a:r>
              <a:rPr lang="en-US" sz="2400" b="1" dirty="0">
                <a:latin typeface="Garamond" panose="02020404030301010803" pitchFamily="18" charset="0"/>
              </a:rPr>
              <a:t>	</a:t>
            </a:r>
            <a:r>
              <a:rPr lang="en-US" sz="2400" b="1" dirty="0" smtClean="0">
                <a:latin typeface="Garamond" panose="02020404030301010803" pitchFamily="18" charset="0"/>
              </a:rPr>
              <a:t>-WIOA Title IV</a:t>
            </a:r>
          </a:p>
          <a:p>
            <a:r>
              <a:rPr lang="en-US" sz="2400" b="1" dirty="0" smtClean="0">
                <a:latin typeface="Garamond" panose="02020404030301010803" pitchFamily="18" charset="0"/>
              </a:rPr>
              <a:t>Veterans Services</a:t>
            </a:r>
          </a:p>
          <a:p>
            <a:endParaRPr lang="en-US" sz="2400" dirty="0">
              <a:latin typeface="Garamond" panose="02020404030301010803" pitchFamily="18" charset="0"/>
            </a:endParaRPr>
          </a:p>
          <a:p>
            <a:pPr lvl="1"/>
            <a:endParaRPr lang="en-US" dirty="0" smtClean="0">
              <a:latin typeface="+mj-lt"/>
            </a:endParaRPr>
          </a:p>
          <a:p>
            <a:endParaRPr lang="en-US" dirty="0" smtClean="0">
              <a:latin typeface="+mj-lt"/>
            </a:endParaRP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58" y="6122846"/>
            <a:ext cx="609542" cy="542953"/>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71944"/>
          <a:stretch/>
        </p:blipFill>
        <p:spPr>
          <a:xfrm>
            <a:off x="7242274" y="6174515"/>
            <a:ext cx="987326" cy="518751"/>
          </a:xfrm>
          <a:prstGeom prst="rect">
            <a:avLst/>
          </a:prstGeom>
        </p:spPr>
      </p:pic>
      <p:sp>
        <p:nvSpPr>
          <p:cNvPr id="7" name="Rectangle 6"/>
          <p:cNvSpPr/>
          <p:nvPr/>
        </p:nvSpPr>
        <p:spPr>
          <a:xfrm>
            <a:off x="304800" y="609600"/>
            <a:ext cx="85344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9266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8" y="65088"/>
            <a:ext cx="8815972" cy="544512"/>
          </a:xfrm>
        </p:spPr>
        <p:txBody>
          <a:bodyPr>
            <a:normAutofit fontScale="90000"/>
          </a:bodyPr>
          <a:lstStyle/>
          <a:p>
            <a:r>
              <a:rPr lang="en-US" sz="4000" b="1" dirty="0" smtClean="0">
                <a:ln w="19050">
                  <a:solidFill>
                    <a:schemeClr val="tx1"/>
                  </a:solidFill>
                </a:ln>
                <a:solidFill>
                  <a:schemeClr val="tx2">
                    <a:lumMod val="60000"/>
                    <a:lumOff val="40000"/>
                  </a:schemeClr>
                </a:solidFill>
                <a:latin typeface="Garamond" panose="02020404030301010803" pitchFamily="18" charset="0"/>
              </a:rPr>
              <a:t>Partners in the Collaboration</a:t>
            </a:r>
            <a:endParaRPr lang="en-US" dirty="0">
              <a:ln>
                <a:solidFill>
                  <a:srgbClr val="002060"/>
                </a:solidFill>
              </a:ln>
              <a:solidFill>
                <a:schemeClr val="tx2">
                  <a:lumMod val="60000"/>
                  <a:lumOff val="40000"/>
                </a:schemeClr>
              </a:solidFill>
              <a:latin typeface="Garamond" panose="02020404030301010803" pitchFamily="18" charset="0"/>
            </a:endParaRPr>
          </a:p>
        </p:txBody>
      </p:sp>
      <p:sp>
        <p:nvSpPr>
          <p:cNvPr id="3" name="Content Placeholder 2"/>
          <p:cNvSpPr>
            <a:spLocks noGrp="1"/>
          </p:cNvSpPr>
          <p:nvPr>
            <p:ph idx="1"/>
          </p:nvPr>
        </p:nvSpPr>
        <p:spPr>
          <a:xfrm>
            <a:off x="175628" y="762000"/>
            <a:ext cx="8815972" cy="5345112"/>
          </a:xfrm>
        </p:spPr>
        <p:txBody>
          <a:bodyPr>
            <a:normAutofit/>
          </a:bodyPr>
          <a:lstStyle/>
          <a:p>
            <a:pPr marL="0" lvl="1" indent="0" algn="ctr">
              <a:buNone/>
            </a:pPr>
            <a:r>
              <a:rPr lang="en-US" sz="3200" b="1" u="sng" dirty="0" smtClean="0">
                <a:latin typeface="Garamond" panose="02020404030301010803" pitchFamily="18" charset="0"/>
              </a:rPr>
              <a:t>WorkForce / SW PIC Role</a:t>
            </a:r>
            <a:endParaRPr lang="en-US" sz="3200" b="1" dirty="0" smtClean="0">
              <a:latin typeface="Garamond" panose="02020404030301010803" pitchFamily="18" charset="0"/>
            </a:endParaRPr>
          </a:p>
          <a:p>
            <a:r>
              <a:rPr lang="en-US" b="1" dirty="0" smtClean="0">
                <a:latin typeface="Garamond" panose="02020404030301010803" pitchFamily="18" charset="0"/>
              </a:rPr>
              <a:t>Identify &amp; create awareness in demand jobs</a:t>
            </a:r>
          </a:p>
          <a:p>
            <a:r>
              <a:rPr lang="en-US" b="1" dirty="0" smtClean="0">
                <a:latin typeface="Garamond" panose="02020404030301010803" pitchFamily="18" charset="0"/>
              </a:rPr>
              <a:t>Career exploration and career planning</a:t>
            </a:r>
          </a:p>
          <a:p>
            <a:r>
              <a:rPr lang="en-US" b="1" dirty="0" smtClean="0">
                <a:latin typeface="Garamond" panose="02020404030301010803" pitchFamily="18" charset="0"/>
              </a:rPr>
              <a:t>Employability skills/retention/transition skills</a:t>
            </a:r>
          </a:p>
          <a:p>
            <a:r>
              <a:rPr lang="en-US" b="1" dirty="0" smtClean="0">
                <a:latin typeface="Garamond" panose="02020404030301010803" pitchFamily="18" charset="0"/>
              </a:rPr>
              <a:t>Work-based learning (work experience, OJT)</a:t>
            </a:r>
          </a:p>
          <a:p>
            <a:r>
              <a:rPr lang="en-US" b="1" dirty="0" smtClean="0">
                <a:latin typeface="Garamond" panose="02020404030301010803" pitchFamily="18" charset="0"/>
              </a:rPr>
              <a:t>Job placement</a:t>
            </a:r>
          </a:p>
          <a:p>
            <a:r>
              <a:rPr lang="en-US" b="1" dirty="0" smtClean="0">
                <a:latin typeface="Garamond" panose="02020404030301010803" pitchFamily="18" charset="0"/>
              </a:rPr>
              <a:t>Case management and support services</a:t>
            </a:r>
          </a:p>
          <a:p>
            <a:r>
              <a:rPr lang="en-US" b="1" dirty="0" smtClean="0">
                <a:latin typeface="Garamond" panose="02020404030301010803" pitchFamily="18" charset="0"/>
              </a:rPr>
              <a:t>Support Career Pathway Training</a:t>
            </a:r>
            <a:endParaRPr lang="en-US" b="1" dirty="0">
              <a:latin typeface="Garamond" panose="02020404030301010803" pitchFamily="18" charset="0"/>
            </a:endParaRPr>
          </a:p>
          <a:p>
            <a:pPr marL="0" indent="0">
              <a:buNone/>
            </a:pPr>
            <a:endParaRPr lang="en-US" sz="2400" dirty="0" smtClean="0">
              <a:latin typeface="Garamond" panose="02020404030301010803" pitchFamily="18" charset="0"/>
            </a:endParaRPr>
          </a:p>
          <a:p>
            <a:endParaRPr lang="en-US" sz="2400" dirty="0">
              <a:latin typeface="Garamond" panose="02020404030301010803" pitchFamily="18" charset="0"/>
            </a:endParaRPr>
          </a:p>
          <a:p>
            <a:pPr lvl="1"/>
            <a:endParaRPr lang="en-US" dirty="0" smtClean="0">
              <a:latin typeface="+mj-lt"/>
            </a:endParaRPr>
          </a:p>
          <a:p>
            <a:endParaRPr lang="en-US" dirty="0" smtClean="0">
              <a:latin typeface="+mj-lt"/>
            </a:endParaRP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5943600"/>
            <a:ext cx="867756" cy="772959"/>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71944"/>
          <a:stretch/>
        </p:blipFill>
        <p:spPr>
          <a:xfrm>
            <a:off x="6553200" y="5943600"/>
            <a:ext cx="1379024" cy="724553"/>
          </a:xfrm>
          <a:prstGeom prst="rect">
            <a:avLst/>
          </a:prstGeom>
        </p:spPr>
      </p:pic>
    </p:spTree>
    <p:extLst>
      <p:ext uri="{BB962C8B-B14F-4D97-AF65-F5344CB8AC3E}">
        <p14:creationId xmlns:p14="http://schemas.microsoft.com/office/powerpoint/2010/main" val="3165486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8" y="65088"/>
            <a:ext cx="8815972" cy="544512"/>
          </a:xfrm>
        </p:spPr>
        <p:txBody>
          <a:bodyPr>
            <a:normAutofit fontScale="90000"/>
          </a:bodyPr>
          <a:lstStyle/>
          <a:p>
            <a:r>
              <a:rPr lang="en-US" sz="4000" b="1" dirty="0" smtClean="0">
                <a:ln w="19050">
                  <a:solidFill>
                    <a:schemeClr val="tx1"/>
                  </a:solidFill>
                </a:ln>
                <a:solidFill>
                  <a:schemeClr val="tx2">
                    <a:lumMod val="60000"/>
                    <a:lumOff val="40000"/>
                  </a:schemeClr>
                </a:solidFill>
                <a:latin typeface="Garamond" panose="02020404030301010803" pitchFamily="18" charset="0"/>
              </a:rPr>
              <a:t>Partners in the Collaboration</a:t>
            </a:r>
            <a:endParaRPr lang="en-US" dirty="0">
              <a:ln>
                <a:solidFill>
                  <a:srgbClr val="002060"/>
                </a:solidFill>
              </a:ln>
              <a:solidFill>
                <a:schemeClr val="tx2">
                  <a:lumMod val="60000"/>
                  <a:lumOff val="40000"/>
                </a:schemeClr>
              </a:solidFill>
              <a:latin typeface="Garamond" panose="02020404030301010803" pitchFamily="18" charset="0"/>
            </a:endParaRPr>
          </a:p>
        </p:txBody>
      </p:sp>
      <p:sp>
        <p:nvSpPr>
          <p:cNvPr id="3" name="Content Placeholder 2"/>
          <p:cNvSpPr>
            <a:spLocks noGrp="1"/>
          </p:cNvSpPr>
          <p:nvPr>
            <p:ph idx="1"/>
          </p:nvPr>
        </p:nvSpPr>
        <p:spPr>
          <a:xfrm>
            <a:off x="251828" y="685800"/>
            <a:ext cx="8739772" cy="5345112"/>
          </a:xfrm>
        </p:spPr>
        <p:txBody>
          <a:bodyPr>
            <a:normAutofit/>
          </a:bodyPr>
          <a:lstStyle/>
          <a:p>
            <a:pPr marL="0" lvl="1" indent="0" algn="ctr">
              <a:buNone/>
            </a:pPr>
            <a:r>
              <a:rPr lang="en-US" sz="3200" b="1" u="sng" dirty="0" smtClean="0">
                <a:latin typeface="Garamond" panose="02020404030301010803" pitchFamily="18" charset="0"/>
              </a:rPr>
              <a:t>SW PIC Role</a:t>
            </a:r>
            <a:endParaRPr lang="en-US" sz="2400" b="1" dirty="0" smtClean="0">
              <a:latin typeface="Garamond" panose="02020404030301010803" pitchFamily="18" charset="0"/>
            </a:endParaRPr>
          </a:p>
          <a:p>
            <a:r>
              <a:rPr lang="en-US" sz="2800" b="1" dirty="0" smtClean="0">
                <a:latin typeface="Garamond" panose="02020404030301010803" pitchFamily="18" charset="0"/>
              </a:rPr>
              <a:t>Convener of Career Pathway Partnership</a:t>
            </a:r>
          </a:p>
          <a:p>
            <a:r>
              <a:rPr lang="en-US" sz="2800" b="1" dirty="0" smtClean="0">
                <a:latin typeface="Garamond" panose="02020404030301010803" pitchFamily="18" charset="0"/>
              </a:rPr>
              <a:t>Fiscal management &amp; reporting for grant funds</a:t>
            </a:r>
          </a:p>
          <a:p>
            <a:r>
              <a:rPr lang="en-US" sz="2800" b="1" dirty="0" smtClean="0">
                <a:latin typeface="Garamond" panose="02020404030301010803" pitchFamily="18" charset="0"/>
              </a:rPr>
              <a:t>Outreach and recruitment</a:t>
            </a:r>
          </a:p>
          <a:p>
            <a:r>
              <a:rPr lang="en-US" sz="2800" b="1" dirty="0" smtClean="0">
                <a:latin typeface="Garamond" panose="02020404030301010803" pitchFamily="18" charset="0"/>
              </a:rPr>
              <a:t>Participant eligibility determination</a:t>
            </a:r>
          </a:p>
          <a:p>
            <a:r>
              <a:rPr lang="en-US" sz="2800" b="1" dirty="0" smtClean="0">
                <a:latin typeface="Garamond" panose="02020404030301010803" pitchFamily="18" charset="0"/>
              </a:rPr>
              <a:t>Pathway Navigator Services</a:t>
            </a:r>
          </a:p>
          <a:p>
            <a:pPr lvl="1"/>
            <a:r>
              <a:rPr lang="en-US" sz="2400" b="1" dirty="0" smtClean="0">
                <a:latin typeface="Garamond" panose="02020404030301010803" pitchFamily="18" charset="0"/>
              </a:rPr>
              <a:t>Participant support, identify need for services</a:t>
            </a:r>
          </a:p>
          <a:p>
            <a:pPr lvl="1"/>
            <a:r>
              <a:rPr lang="en-US" sz="2400" b="1" dirty="0" smtClean="0">
                <a:latin typeface="Garamond" panose="02020404030301010803" pitchFamily="18" charset="0"/>
              </a:rPr>
              <a:t>Career assessment, exploration, plan development</a:t>
            </a:r>
          </a:p>
          <a:p>
            <a:pPr lvl="1"/>
            <a:r>
              <a:rPr lang="en-US" sz="2400" b="1" dirty="0" smtClean="0">
                <a:latin typeface="Garamond" panose="02020404030301010803" pitchFamily="18" charset="0"/>
              </a:rPr>
              <a:t>Coordinate services between students and partners</a:t>
            </a:r>
            <a:endParaRPr lang="en-US" sz="2400" b="1" dirty="0">
              <a:latin typeface="Garamond" panose="02020404030301010803" pitchFamily="18" charset="0"/>
            </a:endParaRPr>
          </a:p>
          <a:p>
            <a:pPr lvl="1"/>
            <a:endParaRPr lang="en-US" dirty="0" smtClean="0">
              <a:latin typeface="+mj-lt"/>
            </a:endParaRPr>
          </a:p>
          <a:p>
            <a:endParaRPr lang="en-US" dirty="0" smtClean="0">
              <a:latin typeface="+mj-lt"/>
            </a:endParaRP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844" y="5943600"/>
            <a:ext cx="867756" cy="772959"/>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71944"/>
          <a:stretch/>
        </p:blipFill>
        <p:spPr>
          <a:xfrm>
            <a:off x="6545776" y="5967802"/>
            <a:ext cx="1379024" cy="724553"/>
          </a:xfrm>
          <a:prstGeom prst="rect">
            <a:avLst/>
          </a:prstGeom>
        </p:spPr>
      </p:pic>
    </p:spTree>
    <p:extLst>
      <p:ext uri="{BB962C8B-B14F-4D97-AF65-F5344CB8AC3E}">
        <p14:creationId xmlns:p14="http://schemas.microsoft.com/office/powerpoint/2010/main" val="2538624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75628" y="76200"/>
            <a:ext cx="8739772" cy="544512"/>
          </a:xfrm>
        </p:spPr>
        <p:txBody>
          <a:bodyPr>
            <a:normAutofit fontScale="90000"/>
          </a:bodyPr>
          <a:lstStyle/>
          <a:p>
            <a:r>
              <a:rPr lang="en-US" sz="4000" b="1" dirty="0" smtClean="0">
                <a:ln w="19050">
                  <a:solidFill>
                    <a:schemeClr val="tx1"/>
                  </a:solidFill>
                </a:ln>
                <a:solidFill>
                  <a:schemeClr val="tx2">
                    <a:lumMod val="60000"/>
                    <a:lumOff val="40000"/>
                  </a:schemeClr>
                </a:solidFill>
                <a:latin typeface="Garamond" panose="02020404030301010803" pitchFamily="18" charset="0"/>
              </a:rPr>
              <a:t>Partners in the Collaboration</a:t>
            </a:r>
            <a:endParaRPr lang="en-US" dirty="0">
              <a:ln>
                <a:solidFill>
                  <a:srgbClr val="002060"/>
                </a:solidFill>
              </a:ln>
              <a:solidFill>
                <a:schemeClr val="tx2">
                  <a:lumMod val="60000"/>
                  <a:lumOff val="40000"/>
                </a:schemeClr>
              </a:solidFill>
              <a:latin typeface="Garamond" panose="02020404030301010803" pitchFamily="18" charset="0"/>
            </a:endParaRPr>
          </a:p>
        </p:txBody>
      </p:sp>
      <p:sp>
        <p:nvSpPr>
          <p:cNvPr id="11" name="Content Placeholder 2"/>
          <p:cNvSpPr>
            <a:spLocks noGrp="1"/>
          </p:cNvSpPr>
          <p:nvPr>
            <p:ph idx="1"/>
          </p:nvPr>
        </p:nvSpPr>
        <p:spPr>
          <a:xfrm>
            <a:off x="120302" y="620712"/>
            <a:ext cx="8739772" cy="5345112"/>
          </a:xfrm>
        </p:spPr>
        <p:txBody>
          <a:bodyPr>
            <a:normAutofit/>
          </a:bodyPr>
          <a:lstStyle/>
          <a:p>
            <a:pPr lvl="1" algn="ctr">
              <a:buNone/>
            </a:pPr>
            <a:endParaRPr lang="en-US" sz="1400" b="1" u="sng" dirty="0" smtClean="0">
              <a:latin typeface="Garamond" panose="02020404030301010803" pitchFamily="18" charset="0"/>
            </a:endParaRPr>
          </a:p>
          <a:p>
            <a:pPr lvl="1" algn="ctr">
              <a:buNone/>
            </a:pPr>
            <a:r>
              <a:rPr lang="en-US" sz="3200" b="1" u="sng" dirty="0" smtClean="0">
                <a:latin typeface="Garamond" panose="02020404030301010803" pitchFamily="18" charset="0"/>
              </a:rPr>
              <a:t>WorkForce / SW PIC Value Gained</a:t>
            </a:r>
          </a:p>
          <a:p>
            <a:r>
              <a:rPr lang="en-US" sz="2800" b="1" dirty="0" smtClean="0">
                <a:latin typeface="Garamond" panose="02020404030301010803" pitchFamily="18" charset="0"/>
              </a:rPr>
              <a:t>Leverage </a:t>
            </a:r>
            <a:r>
              <a:rPr lang="en-US" sz="2800" b="1" dirty="0">
                <a:latin typeface="Garamond" panose="02020404030301010803" pitchFamily="18" charset="0"/>
              </a:rPr>
              <a:t>of Resources</a:t>
            </a:r>
          </a:p>
          <a:p>
            <a:pPr lvl="1"/>
            <a:r>
              <a:rPr lang="en-US" b="1" dirty="0">
                <a:latin typeface="Garamond" panose="02020404030301010803" pitchFamily="18" charset="0"/>
              </a:rPr>
              <a:t>Co-enrollment </a:t>
            </a:r>
            <a:r>
              <a:rPr lang="en-US" sz="2600" b="1" dirty="0">
                <a:latin typeface="Garamond" panose="02020404030301010803" pitchFamily="18" charset="0"/>
              </a:rPr>
              <a:t>(A proven means for OSY recruitment for WIOA purposes)</a:t>
            </a:r>
          </a:p>
          <a:p>
            <a:pPr lvl="1"/>
            <a:r>
              <a:rPr lang="en-US" b="1" dirty="0">
                <a:latin typeface="Garamond" panose="02020404030301010803" pitchFamily="18" charset="0"/>
              </a:rPr>
              <a:t>Non-duplication of services</a:t>
            </a:r>
          </a:p>
          <a:p>
            <a:pPr lvl="1"/>
            <a:r>
              <a:rPr lang="en-US" b="1" dirty="0">
                <a:latin typeface="Garamond" panose="02020404030301010803" pitchFamily="18" charset="0"/>
              </a:rPr>
              <a:t>Increased value-added services (i.e. </a:t>
            </a:r>
            <a:r>
              <a:rPr lang="en-US" b="1" dirty="0" smtClean="0">
                <a:latin typeface="Garamond" panose="02020404030301010803" pitchFamily="18" charset="0"/>
              </a:rPr>
              <a:t>employer </a:t>
            </a:r>
            <a:r>
              <a:rPr lang="en-US" b="1" dirty="0">
                <a:latin typeface="Garamond" panose="02020404030301010803" pitchFamily="18" charset="0"/>
              </a:rPr>
              <a:t>p</a:t>
            </a:r>
            <a:r>
              <a:rPr lang="en-US" b="1" dirty="0" smtClean="0">
                <a:latin typeface="Garamond" panose="02020404030301010803" pitchFamily="18" charset="0"/>
              </a:rPr>
              <a:t>anels</a:t>
            </a:r>
            <a:r>
              <a:rPr lang="en-US" b="1" dirty="0">
                <a:latin typeface="Garamond" panose="02020404030301010803" pitchFamily="18" charset="0"/>
              </a:rPr>
              <a:t>, </a:t>
            </a:r>
            <a:r>
              <a:rPr lang="en-US" b="1" dirty="0" smtClean="0">
                <a:latin typeface="Garamond" panose="02020404030301010803" pitchFamily="18" charset="0"/>
              </a:rPr>
              <a:t>business </a:t>
            </a:r>
            <a:r>
              <a:rPr lang="en-US" b="1" dirty="0">
                <a:latin typeface="Garamond" panose="02020404030301010803" pitchFamily="18" charset="0"/>
              </a:rPr>
              <a:t>t</a:t>
            </a:r>
            <a:r>
              <a:rPr lang="en-US" b="1" dirty="0" smtClean="0">
                <a:latin typeface="Garamond" panose="02020404030301010803" pitchFamily="18" charset="0"/>
              </a:rPr>
              <a:t>ours</a:t>
            </a:r>
            <a:r>
              <a:rPr lang="en-US" b="1" dirty="0">
                <a:latin typeface="Garamond" panose="02020404030301010803" pitchFamily="18" charset="0"/>
              </a:rPr>
              <a:t>, </a:t>
            </a:r>
            <a:r>
              <a:rPr lang="en-US" b="1" dirty="0" smtClean="0">
                <a:latin typeface="Garamond" panose="02020404030301010803" pitchFamily="18" charset="0"/>
              </a:rPr>
              <a:t>campus </a:t>
            </a:r>
            <a:r>
              <a:rPr lang="en-US" b="1" dirty="0">
                <a:latin typeface="Garamond" panose="02020404030301010803" pitchFamily="18" charset="0"/>
              </a:rPr>
              <a:t>t</a:t>
            </a:r>
            <a:r>
              <a:rPr lang="en-US" b="1" dirty="0" smtClean="0">
                <a:latin typeface="Garamond" panose="02020404030301010803" pitchFamily="18" charset="0"/>
              </a:rPr>
              <a:t>ours</a:t>
            </a:r>
            <a:r>
              <a:rPr lang="en-US" b="1" dirty="0">
                <a:latin typeface="Garamond" panose="02020404030301010803" pitchFamily="18" charset="0"/>
              </a:rPr>
              <a:t>, </a:t>
            </a:r>
            <a:r>
              <a:rPr lang="en-US" b="1" dirty="0" smtClean="0">
                <a:latin typeface="Garamond" panose="02020404030301010803" pitchFamily="18" charset="0"/>
              </a:rPr>
              <a:t>dementia </a:t>
            </a:r>
            <a:r>
              <a:rPr lang="en-US" b="1" dirty="0">
                <a:latin typeface="Garamond" panose="02020404030301010803" pitchFamily="18" charset="0"/>
              </a:rPr>
              <a:t>t</a:t>
            </a:r>
            <a:r>
              <a:rPr lang="en-US" b="1" dirty="0" smtClean="0">
                <a:latin typeface="Garamond" panose="02020404030301010803" pitchFamily="18" charset="0"/>
              </a:rPr>
              <a:t>ours</a:t>
            </a:r>
            <a:r>
              <a:rPr lang="en-US" b="1" dirty="0">
                <a:latin typeface="Garamond" panose="02020404030301010803" pitchFamily="18" charset="0"/>
              </a:rPr>
              <a:t>, etc.)</a:t>
            </a:r>
          </a:p>
          <a:p>
            <a:pPr lvl="1"/>
            <a:r>
              <a:rPr lang="en-US" b="1" dirty="0">
                <a:latin typeface="Garamond" panose="02020404030301010803" pitchFamily="18" charset="0"/>
              </a:rPr>
              <a:t>More comprehensive programming available to </a:t>
            </a:r>
            <a:r>
              <a:rPr lang="en-US" b="1" dirty="0" smtClean="0">
                <a:latin typeface="Garamond" panose="02020404030301010803" pitchFamily="18" charset="0"/>
              </a:rPr>
              <a:t>customers</a:t>
            </a:r>
            <a:endParaRPr lang="en-US" b="1" dirty="0">
              <a:latin typeface="Garamond" panose="02020404030301010803" pitchFamily="18" charset="0"/>
            </a:endParaRPr>
          </a:p>
          <a:p>
            <a:pPr marL="0" indent="0">
              <a:buNone/>
            </a:pPr>
            <a:endParaRPr lang="en-US" sz="2400" dirty="0" smtClean="0">
              <a:latin typeface="Garamond" panose="02020404030301010803" pitchFamily="18" charset="0"/>
            </a:endParaRPr>
          </a:p>
          <a:p>
            <a:endParaRPr lang="en-US" sz="2400" dirty="0">
              <a:latin typeface="Garamond" panose="02020404030301010803" pitchFamily="18" charset="0"/>
            </a:endParaRPr>
          </a:p>
          <a:p>
            <a:pPr lvl="1"/>
            <a:endParaRPr lang="en-US" dirty="0" smtClean="0">
              <a:latin typeface="+mj-lt"/>
            </a:endParaRPr>
          </a:p>
          <a:p>
            <a:endParaRPr lang="en-US" dirty="0" smtClean="0">
              <a:latin typeface="+mj-lt"/>
            </a:endParaRPr>
          </a:p>
          <a:p>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2318" y="5856394"/>
            <a:ext cx="867756" cy="772959"/>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r="71944"/>
          <a:stretch/>
        </p:blipFill>
        <p:spPr>
          <a:xfrm>
            <a:off x="6248400" y="5880598"/>
            <a:ext cx="1379024" cy="724553"/>
          </a:xfrm>
          <a:prstGeom prst="rect">
            <a:avLst/>
          </a:prstGeom>
        </p:spPr>
      </p:pic>
    </p:spTree>
    <p:extLst>
      <p:ext uri="{BB962C8B-B14F-4D97-AF65-F5344CB8AC3E}">
        <p14:creationId xmlns:p14="http://schemas.microsoft.com/office/powerpoint/2010/main" val="2281574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3050"/>
            <a:ext cx="3008313" cy="180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n w="19050">
                  <a:solidFill>
                    <a:schemeClr val="tx1"/>
                  </a:solidFill>
                </a:ln>
                <a:solidFill>
                  <a:schemeClr val="tx2">
                    <a:lumMod val="60000"/>
                    <a:lumOff val="40000"/>
                  </a:schemeClr>
                </a:solidFill>
                <a:latin typeface="Garamond" panose="02020404030301010803" pitchFamily="18" charset="0"/>
              </a:rPr>
              <a:t>Partners in the Collaboration</a:t>
            </a:r>
            <a:endParaRPr lang="en-US" sz="3600" dirty="0"/>
          </a:p>
        </p:txBody>
      </p:sp>
      <p:sp>
        <p:nvSpPr>
          <p:cNvPr id="3" name="Content Placeholder 2"/>
          <p:cNvSpPr txBox="1">
            <a:spLocks/>
          </p:cNvSpPr>
          <p:nvPr/>
        </p:nvSpPr>
        <p:spPr>
          <a:xfrm>
            <a:off x="3575050" y="224923"/>
            <a:ext cx="5111750" cy="228967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en-US" b="1" dirty="0" smtClean="0">
                <a:latin typeface="Garamond" panose="02020404030301010803" pitchFamily="18" charset="0"/>
              </a:rPr>
              <a:t>	</a:t>
            </a:r>
            <a:r>
              <a:rPr lang="en-US" sz="2800" b="1" dirty="0" smtClean="0">
                <a:latin typeface="Garamond" panose="02020404030301010803" pitchFamily="18" charset="0"/>
              </a:rPr>
              <a:t>Dawn Regnier</a:t>
            </a:r>
            <a:endParaRPr lang="en-US" sz="2800" dirty="0">
              <a:latin typeface="Garamond" panose="02020404030301010803" pitchFamily="18" charset="0"/>
            </a:endParaRPr>
          </a:p>
          <a:p>
            <a:pPr>
              <a:buNone/>
            </a:pPr>
            <a:r>
              <a:rPr lang="en-US" sz="2800" dirty="0" smtClean="0">
                <a:latin typeface="Garamond" panose="02020404030301010803" pitchFamily="18" charset="0"/>
              </a:rPr>
              <a:t>	Director </a:t>
            </a:r>
            <a:r>
              <a:rPr lang="en-US" sz="2800" dirty="0">
                <a:latin typeface="Garamond" panose="02020404030301010803" pitchFamily="18" charset="0"/>
              </a:rPr>
              <a:t>of Customized </a:t>
            </a:r>
            <a:r>
              <a:rPr lang="en-US" sz="2800" dirty="0" smtClean="0">
                <a:latin typeface="Garamond" panose="02020404030301010803" pitchFamily="18" charset="0"/>
              </a:rPr>
              <a:t>Training</a:t>
            </a:r>
            <a:endParaRPr lang="en-US" sz="2800" dirty="0">
              <a:latin typeface="Garamond" panose="02020404030301010803" pitchFamily="18" charset="0"/>
            </a:endParaRPr>
          </a:p>
          <a:p>
            <a:pPr marL="0" indent="0">
              <a:buFont typeface="Arial" panose="020B0604020202020204" pitchFamily="34" charset="0"/>
              <a:buNone/>
            </a:pPr>
            <a:r>
              <a:rPr lang="en-US" dirty="0" smtClean="0"/>
              <a:t> </a:t>
            </a:r>
          </a:p>
          <a:p>
            <a:pPr marL="0" indent="0" algn="ctr">
              <a:buFont typeface="Arial" panose="020B0604020202020204" pitchFamily="34" charset="0"/>
              <a:buNone/>
            </a:pPr>
            <a:endParaRPr lang="en-US" dirty="0">
              <a:latin typeface="Garamond" panose="02020404030301010803" pitchFamily="18" charset="0"/>
            </a:endParaRPr>
          </a:p>
        </p:txBody>
      </p:sp>
      <p:sp>
        <p:nvSpPr>
          <p:cNvPr id="4" name="Text Placeholder 3"/>
          <p:cNvSpPr txBox="1">
            <a:spLocks/>
          </p:cNvSpPr>
          <p:nvPr/>
        </p:nvSpPr>
        <p:spPr>
          <a:xfrm>
            <a:off x="1066800" y="2819400"/>
            <a:ext cx="3008313" cy="19939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b="1" dirty="0" smtClean="0">
                <a:ln w="12700">
                  <a:solidFill>
                    <a:schemeClr val="tx1"/>
                  </a:solidFill>
                </a:ln>
                <a:solidFill>
                  <a:srgbClr val="800080"/>
                </a:solidFill>
                <a:latin typeface="Garamond" panose="02020404030301010803" pitchFamily="18" charset="0"/>
              </a:rPr>
              <a:t>Minnesota West Community &amp; Technical College</a:t>
            </a:r>
            <a:endParaRPr lang="en-US" b="1" dirty="0">
              <a:ln w="12700">
                <a:solidFill>
                  <a:schemeClr val="tx1"/>
                </a:solidFill>
              </a:ln>
              <a:solidFill>
                <a:srgbClr val="800080"/>
              </a:solidFill>
              <a:latin typeface="Garamond" panose="02020404030301010803"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808" y="5560618"/>
            <a:ext cx="2493096" cy="916381"/>
          </a:xfrm>
          <a:prstGeom prst="rect">
            <a:avLst/>
          </a:prstGeom>
          <a:ln w="12700">
            <a:solidFill>
              <a:schemeClr val="tx2">
                <a:lumMod val="75000"/>
              </a:schemeClr>
            </a:solidFill>
          </a:ln>
        </p:spPr>
      </p:pic>
      <p:pic>
        <p:nvPicPr>
          <p:cNvPr id="1026" name="Picture 2" descr="Dawn Regnier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362200"/>
            <a:ext cx="2895600" cy="3486078"/>
          </a:xfrm>
          <a:prstGeom prst="rect">
            <a:avLst/>
          </a:prstGeom>
          <a:noFill/>
          <a:ln w="28575">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p:nvPr/>
        </p:nvSpPr>
        <p:spPr>
          <a:xfrm>
            <a:off x="3962400" y="1447800"/>
            <a:ext cx="2873864" cy="369332"/>
          </a:xfrm>
          <a:prstGeom prst="rect">
            <a:avLst/>
          </a:prstGeom>
        </p:spPr>
        <p:txBody>
          <a:bodyPr wrap="none">
            <a:spAutoFit/>
          </a:bodyPr>
          <a:lstStyle/>
          <a:p>
            <a:r>
              <a:rPr lang="en-US" b="1" dirty="0" smtClean="0">
                <a:latin typeface="Garamond" panose="02020404030301010803" pitchFamily="18" charset="0"/>
                <a:hlinkClick r:id="rId4"/>
              </a:rPr>
              <a:t>dawn.regnier@mnwest.edu</a:t>
            </a:r>
            <a:endParaRPr lang="en-US" b="1" dirty="0" smtClean="0">
              <a:latin typeface="Garamond" panose="02020404030301010803" pitchFamily="18" charset="0"/>
            </a:endParaRPr>
          </a:p>
        </p:txBody>
      </p:sp>
      <p:sp>
        <p:nvSpPr>
          <p:cNvPr id="9" name="Text Box 3"/>
          <p:cNvSpPr txBox="1">
            <a:spLocks noChangeArrowheads="1"/>
          </p:cNvSpPr>
          <p:nvPr/>
        </p:nvSpPr>
        <p:spPr bwMode="auto">
          <a:xfrm>
            <a:off x="3810000" y="304800"/>
            <a:ext cx="4876800" cy="1600200"/>
          </a:xfrm>
          <a:prstGeom prst="rect">
            <a:avLst/>
          </a:prstGeom>
          <a:no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Garamond" panose="02020404030301010803" pitchFamily="18" charset="0"/>
            </a:endParaRPr>
          </a:p>
        </p:txBody>
      </p:sp>
    </p:spTree>
    <p:extLst>
      <p:ext uri="{BB962C8B-B14F-4D97-AF65-F5344CB8AC3E}">
        <p14:creationId xmlns:p14="http://schemas.microsoft.com/office/powerpoint/2010/main" val="1881129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8" y="65088"/>
            <a:ext cx="8739772" cy="544512"/>
          </a:xfrm>
        </p:spPr>
        <p:txBody>
          <a:bodyPr>
            <a:normAutofit fontScale="90000"/>
          </a:bodyPr>
          <a:lstStyle/>
          <a:p>
            <a:r>
              <a:rPr lang="en-US" sz="4000" b="1" dirty="0" smtClean="0">
                <a:ln w="19050">
                  <a:solidFill>
                    <a:schemeClr val="tx1"/>
                  </a:solidFill>
                </a:ln>
                <a:solidFill>
                  <a:schemeClr val="tx2">
                    <a:lumMod val="60000"/>
                    <a:lumOff val="40000"/>
                  </a:schemeClr>
                </a:solidFill>
                <a:latin typeface="Garamond" panose="02020404030301010803" pitchFamily="18" charset="0"/>
              </a:rPr>
              <a:t>Partners in the Collaboration</a:t>
            </a:r>
            <a:endParaRPr lang="en-US" sz="4000" dirty="0"/>
          </a:p>
        </p:txBody>
      </p:sp>
      <p:sp>
        <p:nvSpPr>
          <p:cNvPr id="3" name="Content Placeholder 2"/>
          <p:cNvSpPr>
            <a:spLocks noGrp="1"/>
          </p:cNvSpPr>
          <p:nvPr>
            <p:ph idx="1"/>
          </p:nvPr>
        </p:nvSpPr>
        <p:spPr>
          <a:xfrm>
            <a:off x="175628" y="762000"/>
            <a:ext cx="8815972" cy="5345112"/>
          </a:xfrm>
        </p:spPr>
        <p:txBody>
          <a:bodyPr>
            <a:normAutofit/>
          </a:bodyPr>
          <a:lstStyle/>
          <a:p>
            <a:pPr marL="0" indent="0">
              <a:buNone/>
            </a:pPr>
            <a:r>
              <a:rPr lang="en-US" sz="3100" b="1" dirty="0" smtClean="0">
                <a:ln w="12700">
                  <a:solidFill>
                    <a:schemeClr val="tx1"/>
                  </a:solidFill>
                </a:ln>
                <a:solidFill>
                  <a:srgbClr val="800080"/>
                </a:solidFill>
                <a:latin typeface="Garamond" panose="02020404030301010803" pitchFamily="18" charset="0"/>
              </a:rPr>
              <a:t>Minnesota West Community and Technical College</a:t>
            </a:r>
          </a:p>
          <a:p>
            <a:pPr marL="0" indent="0" algn="ctr">
              <a:buNone/>
            </a:pPr>
            <a:r>
              <a:rPr lang="en-US" sz="2400" b="1" dirty="0" smtClean="0">
                <a:latin typeface="Garamond" panose="02020404030301010803" pitchFamily="18" charset="0"/>
              </a:rPr>
              <a:t>5 Campus Locations</a:t>
            </a:r>
            <a:r>
              <a:rPr lang="en-US" sz="2400" b="1" dirty="0">
                <a:latin typeface="Garamond" panose="02020404030301010803" pitchFamily="18" charset="0"/>
              </a:rPr>
              <a:t> </a:t>
            </a:r>
            <a:r>
              <a:rPr lang="en-US" sz="2400" b="1" dirty="0" smtClean="0">
                <a:latin typeface="Garamond" panose="02020404030301010803" pitchFamily="18" charset="0"/>
              </a:rPr>
              <a:t>  -   2 Education sites  </a:t>
            </a:r>
          </a:p>
          <a:p>
            <a:pPr marL="0" indent="0" algn="ctr">
              <a:buNone/>
            </a:pPr>
            <a:endParaRPr lang="en-US" sz="2400" dirty="0" smtClean="0">
              <a:latin typeface="Garamond" panose="02020404030301010803" pitchFamily="18" charset="0"/>
            </a:endParaRPr>
          </a:p>
          <a:p>
            <a:r>
              <a:rPr lang="en-US" b="1" dirty="0" smtClean="0">
                <a:latin typeface="Garamond" panose="02020404030301010803" pitchFamily="18" charset="0"/>
              </a:rPr>
              <a:t>Over 70 major degree programs</a:t>
            </a:r>
          </a:p>
          <a:p>
            <a:r>
              <a:rPr lang="en-US" b="1" dirty="0" smtClean="0">
                <a:latin typeface="Garamond" panose="02020404030301010803" pitchFamily="18" charset="0"/>
              </a:rPr>
              <a:t>Customized training/continuing education</a:t>
            </a:r>
          </a:p>
          <a:p>
            <a:r>
              <a:rPr lang="en-US" b="1" dirty="0" smtClean="0">
                <a:latin typeface="Garamond" panose="02020404030301010803" pitchFamily="18" charset="0"/>
              </a:rPr>
              <a:t>Only 2-year higher education institution in the region</a:t>
            </a:r>
          </a:p>
          <a:p>
            <a:r>
              <a:rPr lang="en-US" b="1" dirty="0" smtClean="0">
                <a:latin typeface="Garamond" panose="02020404030301010803" pitchFamily="18" charset="0"/>
              </a:rPr>
              <a:t>Collaborate with Southwest Minnesota State University – the only 4-year university in the region</a:t>
            </a:r>
          </a:p>
          <a:p>
            <a:pPr marL="0" indent="0">
              <a:buNone/>
            </a:pPr>
            <a:endParaRPr lang="en-US" sz="2400" dirty="0" smtClean="0">
              <a:latin typeface="Garamond" panose="02020404030301010803" pitchFamily="18" charset="0"/>
            </a:endParaRPr>
          </a:p>
          <a:p>
            <a:endParaRPr lang="en-US" sz="2400" dirty="0">
              <a:latin typeface="Garamond" panose="02020404030301010803" pitchFamily="18" charset="0"/>
            </a:endParaRPr>
          </a:p>
          <a:p>
            <a:pPr lvl="1"/>
            <a:endParaRPr lang="en-US" dirty="0" smtClean="0">
              <a:latin typeface="+mj-lt"/>
            </a:endParaRPr>
          </a:p>
          <a:p>
            <a:endParaRPr lang="en-US" dirty="0" smtClean="0">
              <a:latin typeface="+mj-lt"/>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6904" y="5867400"/>
            <a:ext cx="2188496" cy="804420"/>
          </a:xfrm>
          <a:prstGeom prst="rect">
            <a:avLst/>
          </a:prstGeom>
          <a:ln w="12700">
            <a:solidFill>
              <a:schemeClr val="tx2">
                <a:lumMod val="75000"/>
              </a:schemeClr>
            </a:solidFill>
          </a:ln>
        </p:spPr>
      </p:pic>
      <p:sp>
        <p:nvSpPr>
          <p:cNvPr id="5" name="Rectangle 4"/>
          <p:cNvSpPr/>
          <p:nvPr/>
        </p:nvSpPr>
        <p:spPr>
          <a:xfrm>
            <a:off x="152400" y="762000"/>
            <a:ext cx="87630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5609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8" y="65088"/>
            <a:ext cx="8739772" cy="544512"/>
          </a:xfrm>
        </p:spPr>
        <p:txBody>
          <a:bodyPr>
            <a:normAutofit fontScale="90000"/>
          </a:bodyPr>
          <a:lstStyle/>
          <a:p>
            <a:r>
              <a:rPr lang="en-US" sz="4000" b="1" dirty="0" smtClean="0">
                <a:ln w="19050">
                  <a:solidFill>
                    <a:schemeClr val="tx1"/>
                  </a:solidFill>
                </a:ln>
                <a:solidFill>
                  <a:schemeClr val="tx2">
                    <a:lumMod val="60000"/>
                    <a:lumOff val="40000"/>
                  </a:schemeClr>
                </a:solidFill>
                <a:latin typeface="Garamond" panose="02020404030301010803" pitchFamily="18" charset="0"/>
              </a:rPr>
              <a:t>Partners in the Collaboration</a:t>
            </a:r>
            <a:endParaRPr lang="en-US" dirty="0">
              <a:ln>
                <a:solidFill>
                  <a:srgbClr val="002060"/>
                </a:solidFill>
              </a:ln>
              <a:solidFill>
                <a:schemeClr val="tx2">
                  <a:lumMod val="60000"/>
                  <a:lumOff val="40000"/>
                </a:schemeClr>
              </a:solidFill>
              <a:latin typeface="Garamond" panose="02020404030301010803" pitchFamily="18" charset="0"/>
            </a:endParaRPr>
          </a:p>
        </p:txBody>
      </p:sp>
      <p:sp>
        <p:nvSpPr>
          <p:cNvPr id="3" name="Content Placeholder 2"/>
          <p:cNvSpPr>
            <a:spLocks noGrp="1"/>
          </p:cNvSpPr>
          <p:nvPr>
            <p:ph idx="1"/>
          </p:nvPr>
        </p:nvSpPr>
        <p:spPr>
          <a:xfrm>
            <a:off x="158043" y="924498"/>
            <a:ext cx="8739772" cy="5345112"/>
          </a:xfrm>
        </p:spPr>
        <p:txBody>
          <a:bodyPr>
            <a:normAutofit/>
          </a:bodyPr>
          <a:lstStyle/>
          <a:p>
            <a:pPr marL="0" indent="0" algn="ctr">
              <a:buNone/>
            </a:pPr>
            <a:r>
              <a:rPr lang="en-US" b="1" u="sng" dirty="0" smtClean="0">
                <a:latin typeface="Garamond" panose="02020404030301010803" pitchFamily="18" charset="0"/>
              </a:rPr>
              <a:t>MN West Role</a:t>
            </a:r>
          </a:p>
          <a:p>
            <a:r>
              <a:rPr lang="en-US" b="1" dirty="0" smtClean="0">
                <a:latin typeface="Garamond" panose="02020404030301010803" pitchFamily="18" charset="0"/>
              </a:rPr>
              <a:t>Participant recruitment</a:t>
            </a:r>
          </a:p>
          <a:p>
            <a:r>
              <a:rPr lang="en-US" b="1" dirty="0" smtClean="0">
                <a:latin typeface="Garamond" panose="02020404030301010803" pitchFamily="18" charset="0"/>
              </a:rPr>
              <a:t>Identify workforce training needs for high-demand occupations</a:t>
            </a:r>
          </a:p>
          <a:p>
            <a:r>
              <a:rPr lang="en-US" b="1" dirty="0" smtClean="0">
                <a:latin typeface="Garamond" panose="02020404030301010803" pitchFamily="18" charset="0"/>
              </a:rPr>
              <a:t>Identify and develop skills training curriculum</a:t>
            </a:r>
          </a:p>
          <a:p>
            <a:r>
              <a:rPr lang="en-US" b="1" dirty="0" smtClean="0">
                <a:latin typeface="Garamond" panose="02020404030301010803" pitchFamily="18" charset="0"/>
              </a:rPr>
              <a:t>Provided technical skills training</a:t>
            </a:r>
          </a:p>
          <a:p>
            <a:r>
              <a:rPr lang="en-US" b="1" dirty="0" smtClean="0">
                <a:latin typeface="Garamond" panose="02020404030301010803" pitchFamily="18" charset="0"/>
              </a:rPr>
              <a:t>Award college credits – Non-credit certificate &amp; industry-recognized credentials</a:t>
            </a:r>
          </a:p>
          <a:p>
            <a:endParaRPr lang="en-US" sz="2400" dirty="0" smtClean="0">
              <a:latin typeface="Garamond" panose="02020404030301010803" pitchFamily="18" charset="0"/>
            </a:endParaRPr>
          </a:p>
          <a:p>
            <a:endParaRPr lang="en-US" sz="2400" dirty="0">
              <a:latin typeface="Garamond" panose="02020404030301010803" pitchFamily="18" charset="0"/>
            </a:endParaRPr>
          </a:p>
          <a:p>
            <a:pPr lvl="1"/>
            <a:endParaRPr lang="en-US" dirty="0" smtClean="0">
              <a:latin typeface="+mj-lt"/>
            </a:endParaRPr>
          </a:p>
          <a:p>
            <a:endParaRPr lang="en-US" dirty="0" smtClean="0">
              <a:latin typeface="+mj-lt"/>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6904" y="5867400"/>
            <a:ext cx="2188496" cy="804420"/>
          </a:xfrm>
          <a:prstGeom prst="rect">
            <a:avLst/>
          </a:prstGeom>
          <a:ln w="12700">
            <a:solidFill>
              <a:schemeClr val="tx2">
                <a:lumMod val="75000"/>
              </a:schemeClr>
            </a:solidFill>
          </a:ln>
        </p:spPr>
      </p:pic>
    </p:spTree>
    <p:extLst>
      <p:ext uri="{BB962C8B-B14F-4D97-AF65-F5344CB8AC3E}">
        <p14:creationId xmlns:p14="http://schemas.microsoft.com/office/powerpoint/2010/main" val="3881165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8" y="65088"/>
            <a:ext cx="8739772" cy="544512"/>
          </a:xfrm>
        </p:spPr>
        <p:txBody>
          <a:bodyPr>
            <a:normAutofit fontScale="90000"/>
          </a:bodyPr>
          <a:lstStyle/>
          <a:p>
            <a:r>
              <a:rPr lang="en-US" sz="4000" b="1" dirty="0" smtClean="0">
                <a:ln w="19050">
                  <a:solidFill>
                    <a:schemeClr val="tx1"/>
                  </a:solidFill>
                </a:ln>
                <a:solidFill>
                  <a:schemeClr val="tx2">
                    <a:lumMod val="60000"/>
                    <a:lumOff val="40000"/>
                  </a:schemeClr>
                </a:solidFill>
                <a:latin typeface="Garamond" panose="02020404030301010803" pitchFamily="18" charset="0"/>
              </a:rPr>
              <a:t>Partners in the Collaboration</a:t>
            </a:r>
            <a:endParaRPr lang="en-US" dirty="0">
              <a:ln w="19050">
                <a:solidFill>
                  <a:schemeClr val="tx1"/>
                </a:solidFill>
              </a:ln>
              <a:solidFill>
                <a:schemeClr val="tx2">
                  <a:lumMod val="60000"/>
                  <a:lumOff val="40000"/>
                </a:schemeClr>
              </a:solidFill>
              <a:latin typeface="Garamond" panose="02020404030301010803" pitchFamily="18" charset="0"/>
            </a:endParaRPr>
          </a:p>
        </p:txBody>
      </p:sp>
      <p:sp>
        <p:nvSpPr>
          <p:cNvPr id="3" name="Content Placeholder 2"/>
          <p:cNvSpPr>
            <a:spLocks noGrp="1"/>
          </p:cNvSpPr>
          <p:nvPr>
            <p:ph idx="1"/>
          </p:nvPr>
        </p:nvSpPr>
        <p:spPr>
          <a:xfrm>
            <a:off x="228600" y="924498"/>
            <a:ext cx="8739772" cy="5345112"/>
          </a:xfrm>
        </p:spPr>
        <p:txBody>
          <a:bodyPr>
            <a:normAutofit/>
          </a:bodyPr>
          <a:lstStyle/>
          <a:p>
            <a:pPr marL="0" indent="0" algn="ctr">
              <a:buNone/>
            </a:pPr>
            <a:r>
              <a:rPr lang="en-US" b="1" u="sng" dirty="0" smtClean="0">
                <a:latin typeface="Garamond" panose="02020404030301010803" pitchFamily="18" charset="0"/>
              </a:rPr>
              <a:t>MN West Value Gained</a:t>
            </a:r>
          </a:p>
          <a:p>
            <a:r>
              <a:rPr lang="en-US" sz="2800" b="1" dirty="0" smtClean="0">
                <a:latin typeface="Garamond" panose="02020404030301010803" pitchFamily="18" charset="0"/>
              </a:rPr>
              <a:t>Enhanced student participant comprehension</a:t>
            </a:r>
          </a:p>
          <a:p>
            <a:r>
              <a:rPr lang="en-US" sz="2800" b="1" dirty="0" smtClean="0">
                <a:latin typeface="Garamond" panose="02020404030301010803" pitchFamily="18" charset="0"/>
              </a:rPr>
              <a:t>Increased student completion rates</a:t>
            </a:r>
          </a:p>
          <a:p>
            <a:r>
              <a:rPr lang="en-US" sz="2800" b="1" dirty="0" smtClean="0">
                <a:latin typeface="Garamond" panose="02020404030301010803" pitchFamily="18" charset="0"/>
              </a:rPr>
              <a:t>Increased student job placement</a:t>
            </a:r>
          </a:p>
          <a:p>
            <a:r>
              <a:rPr lang="en-US" sz="2800" b="1" dirty="0" smtClean="0">
                <a:latin typeface="Garamond" panose="02020404030301010803" pitchFamily="18" charset="0"/>
              </a:rPr>
              <a:t>Enhanced relationships with employers</a:t>
            </a:r>
          </a:p>
          <a:p>
            <a:r>
              <a:rPr lang="en-US" sz="2800" b="1" dirty="0" smtClean="0">
                <a:latin typeface="Garamond" panose="02020404030301010803" pitchFamily="18" charset="0"/>
              </a:rPr>
              <a:t>Strengthened awareness for programs</a:t>
            </a:r>
          </a:p>
          <a:p>
            <a:r>
              <a:rPr lang="en-US" sz="2800" b="1" dirty="0" smtClean="0">
                <a:latin typeface="Garamond" panose="02020404030301010803" pitchFamily="18" charset="0"/>
              </a:rPr>
              <a:t>Sustainable business model</a:t>
            </a:r>
          </a:p>
          <a:p>
            <a:r>
              <a:rPr lang="en-US" sz="2800" b="1" dirty="0" smtClean="0">
                <a:latin typeface="Garamond" panose="02020404030301010803" pitchFamily="18" charset="0"/>
              </a:rPr>
              <a:t>Expanded financial resource acquisition </a:t>
            </a:r>
          </a:p>
          <a:p>
            <a:endParaRPr lang="en-US" sz="2400" dirty="0" smtClean="0">
              <a:latin typeface="Garamond" panose="02020404030301010803" pitchFamily="18" charset="0"/>
            </a:endParaRPr>
          </a:p>
          <a:p>
            <a:endParaRPr lang="en-US" sz="2400" dirty="0">
              <a:latin typeface="Garamond" panose="02020404030301010803" pitchFamily="18" charset="0"/>
            </a:endParaRPr>
          </a:p>
          <a:p>
            <a:pPr lvl="1"/>
            <a:endParaRPr lang="en-US" dirty="0" smtClean="0">
              <a:latin typeface="+mj-lt"/>
            </a:endParaRPr>
          </a:p>
          <a:p>
            <a:endParaRPr lang="en-US" dirty="0" smtClean="0">
              <a:latin typeface="+mj-lt"/>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6904" y="5867400"/>
            <a:ext cx="2188496" cy="804420"/>
          </a:xfrm>
          <a:prstGeom prst="rect">
            <a:avLst/>
          </a:prstGeom>
          <a:ln w="12700">
            <a:solidFill>
              <a:schemeClr val="tx2">
                <a:lumMod val="75000"/>
              </a:schemeClr>
            </a:solidFill>
          </a:ln>
        </p:spPr>
      </p:pic>
    </p:spTree>
    <p:extLst>
      <p:ext uri="{BB962C8B-B14F-4D97-AF65-F5344CB8AC3E}">
        <p14:creationId xmlns:p14="http://schemas.microsoft.com/office/powerpoint/2010/main" val="18369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3000" y="838200"/>
            <a:ext cx="7010400" cy="4655693"/>
            <a:chOff x="2133600" y="1681609"/>
            <a:chExt cx="4551469" cy="3048000"/>
          </a:xfrm>
        </p:grpSpPr>
        <p:pic>
          <p:nvPicPr>
            <p:cNvPr id="3" name="Picture 2" descr="Image result for green border imag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091"/>
            <a:stretch/>
          </p:blipFill>
          <p:spPr bwMode="auto">
            <a:xfrm>
              <a:off x="2133600" y="1681609"/>
              <a:ext cx="4551469"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30435" y="2384930"/>
              <a:ext cx="3858855" cy="1390321"/>
            </a:xfrm>
            <a:prstGeom prst="rect">
              <a:avLst/>
            </a:prstGeom>
            <a:noFill/>
          </p:spPr>
          <p:txBody>
            <a:bodyPr wrap="square" rtlCol="0">
              <a:spAutoFit/>
            </a:bodyPr>
            <a:lstStyle/>
            <a:p>
              <a:pPr algn="ctr"/>
              <a:r>
                <a:rPr lang="en-US" sz="6600" b="1" dirty="0" smtClean="0">
                  <a:latin typeface="Garamond" pitchFamily="18" charset="0"/>
                </a:rPr>
                <a:t>Extended Partnerships</a:t>
              </a:r>
              <a:endParaRPr lang="en-US" sz="6600" b="1" dirty="0">
                <a:latin typeface="Garamond" pitchFamily="18" charset="0"/>
              </a:endParaRPr>
            </a:p>
          </p:txBody>
        </p:sp>
      </p:grpSp>
    </p:spTree>
    <p:extLst>
      <p:ext uri="{BB962C8B-B14F-4D97-AF65-F5344CB8AC3E}">
        <p14:creationId xmlns:p14="http://schemas.microsoft.com/office/powerpoint/2010/main" val="319379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2464" y="152400"/>
            <a:ext cx="9144000" cy="429089"/>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ln>
                  <a:solidFill>
                    <a:schemeClr val="tx1"/>
                  </a:solidFill>
                </a:ln>
                <a:solidFill>
                  <a:schemeClr val="accent1">
                    <a:lumMod val="50000"/>
                  </a:schemeClr>
                </a:solidFill>
                <a:latin typeface="Garamond" panose="02020404030301010803" pitchFamily="18" charset="0"/>
              </a:rPr>
              <a:t>If you are looking for </a:t>
            </a:r>
            <a:r>
              <a:rPr lang="en-US" b="1" dirty="0" smtClean="0">
                <a:solidFill>
                  <a:srgbClr val="FF0000"/>
                </a:solidFill>
                <a:latin typeface="Garamond" panose="02020404030301010803" pitchFamily="18" charset="0"/>
              </a:rPr>
              <a:t>DETAILS…</a:t>
            </a:r>
            <a:endParaRPr lang="en-US" b="1" dirty="0">
              <a:solidFill>
                <a:srgbClr val="FF0000"/>
              </a:solidFill>
              <a:latin typeface="Garamond" panose="02020404030301010803" pitchFamily="18" charset="0"/>
            </a:endParaRPr>
          </a:p>
        </p:txBody>
      </p:sp>
      <p:sp>
        <p:nvSpPr>
          <p:cNvPr id="3" name="Content Placeholder 2"/>
          <p:cNvSpPr txBox="1">
            <a:spLocks/>
          </p:cNvSpPr>
          <p:nvPr/>
        </p:nvSpPr>
        <p:spPr>
          <a:xfrm>
            <a:off x="0" y="685800"/>
            <a:ext cx="8769389" cy="439160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latin typeface="Garamond" panose="02020404030301010803" pitchFamily="18" charset="0"/>
              </a:rPr>
              <a:t>ABE Homepage:  </a:t>
            </a:r>
            <a:r>
              <a:rPr lang="en-US" sz="3600" b="1" dirty="0" smtClean="0">
                <a:solidFill>
                  <a:srgbClr val="0070C0"/>
                </a:solidFill>
                <a:latin typeface="Garamond" panose="02020404030301010803" pitchFamily="18" charset="0"/>
              </a:rPr>
              <a:t>southwestabe.org</a:t>
            </a:r>
          </a:p>
          <a:p>
            <a:pPr marL="0" indent="0">
              <a:buFont typeface="Arial" panose="020B0604020202020204" pitchFamily="34" charset="0"/>
              <a:buNone/>
            </a:pPr>
            <a:endParaRPr lang="en-US" sz="2000" dirty="0" smtClean="0">
              <a:solidFill>
                <a:srgbClr val="0070C0"/>
              </a:solidFill>
              <a:latin typeface="Garamond" panose="02020404030301010803" pitchFamily="18" charset="0"/>
            </a:endParaRPr>
          </a:p>
          <a:p>
            <a:pPr marL="0" indent="0">
              <a:buFont typeface="Arial" panose="020B0604020202020204" pitchFamily="34" charset="0"/>
              <a:buNone/>
            </a:pPr>
            <a:endParaRPr lang="en-US" sz="2000" dirty="0" smtClean="0">
              <a:solidFill>
                <a:srgbClr val="0070C0"/>
              </a:solidFill>
              <a:latin typeface="Garamond" panose="02020404030301010803" pitchFamily="18" charset="0"/>
            </a:endParaRPr>
          </a:p>
          <a:p>
            <a:pPr marL="0" indent="0">
              <a:spcBef>
                <a:spcPts val="0"/>
              </a:spcBef>
              <a:buFont typeface="Arial" panose="020B0604020202020204" pitchFamily="34" charset="0"/>
              <a:buNone/>
            </a:pPr>
            <a:r>
              <a:rPr lang="en-US" sz="4000" b="1" dirty="0" smtClean="0">
                <a:solidFill>
                  <a:srgbClr val="FF0000"/>
                </a:solidFill>
                <a:latin typeface="Garamond" panose="02020404030301010803" pitchFamily="18" charset="0"/>
              </a:rPr>
              <a:t>I</a:t>
            </a:r>
            <a:r>
              <a:rPr lang="en-US" b="1" dirty="0" smtClean="0">
                <a:latin typeface="Garamond" panose="02020404030301010803" pitchFamily="18" charset="0"/>
              </a:rPr>
              <a:t>nnovative</a:t>
            </a:r>
          </a:p>
          <a:p>
            <a:pPr marL="0" indent="0">
              <a:spcBef>
                <a:spcPts val="0"/>
              </a:spcBef>
              <a:buFont typeface="Arial" panose="020B0604020202020204" pitchFamily="34" charset="0"/>
              <a:buNone/>
            </a:pPr>
            <a:r>
              <a:rPr lang="en-US" sz="4000" b="1" dirty="0" smtClean="0">
                <a:solidFill>
                  <a:srgbClr val="FF0000"/>
                </a:solidFill>
                <a:latin typeface="Garamond" panose="02020404030301010803" pitchFamily="18" charset="0"/>
              </a:rPr>
              <a:t>S</a:t>
            </a:r>
            <a:r>
              <a:rPr lang="en-US" b="1" dirty="0" smtClean="0">
                <a:latin typeface="Garamond" panose="02020404030301010803" pitchFamily="18" charset="0"/>
              </a:rPr>
              <a:t>ervice</a:t>
            </a:r>
          </a:p>
          <a:p>
            <a:pPr marL="0" indent="0">
              <a:spcBef>
                <a:spcPts val="0"/>
              </a:spcBef>
              <a:buFont typeface="Arial" panose="020B0604020202020204" pitchFamily="34" charset="0"/>
              <a:buNone/>
            </a:pPr>
            <a:r>
              <a:rPr lang="en-US" sz="4000" b="1" dirty="0" smtClean="0">
                <a:solidFill>
                  <a:srgbClr val="FF0000"/>
                </a:solidFill>
                <a:latin typeface="Garamond" panose="02020404030301010803" pitchFamily="18" charset="0"/>
              </a:rPr>
              <a:t>D</a:t>
            </a:r>
            <a:r>
              <a:rPr lang="en-US" b="1" dirty="0" smtClean="0">
                <a:latin typeface="Garamond" panose="02020404030301010803" pitchFamily="18" charset="0"/>
              </a:rPr>
              <a:t>elivery</a:t>
            </a:r>
            <a:endParaRPr lang="en-US" b="1" dirty="0">
              <a:latin typeface="Garamond" panose="020204040303010108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828800"/>
            <a:ext cx="6864389" cy="4038600"/>
          </a:xfrm>
          <a:prstGeom prst="rect">
            <a:avLst/>
          </a:prstGeom>
          <a:ln w="38100">
            <a:solidFill>
              <a:schemeClr val="tx1"/>
            </a:solidFill>
          </a:ln>
        </p:spPr>
      </p:pic>
      <p:pic>
        <p:nvPicPr>
          <p:cNvPr id="5" name="Picture 4"/>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b="8113"/>
          <a:stretch/>
        </p:blipFill>
        <p:spPr>
          <a:xfrm>
            <a:off x="142464" y="6096000"/>
            <a:ext cx="695736" cy="587021"/>
          </a:xfrm>
          <a:prstGeom prst="rect">
            <a:avLst/>
          </a:prstGeom>
        </p:spPr>
      </p:pic>
      <p:sp>
        <p:nvSpPr>
          <p:cNvPr id="6" name="Down Arrow 5"/>
          <p:cNvSpPr/>
          <p:nvPr/>
        </p:nvSpPr>
        <p:spPr>
          <a:xfrm>
            <a:off x="3962400" y="1524000"/>
            <a:ext cx="304800" cy="8382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876300" y="1752599"/>
            <a:ext cx="266700" cy="473005"/>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759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50833"/>
          <a:stretch/>
        </p:blipFill>
        <p:spPr>
          <a:xfrm>
            <a:off x="152400" y="5638800"/>
            <a:ext cx="3596641" cy="1066800"/>
          </a:xfrm>
          <a:prstGeom prst="rect">
            <a:avLst/>
          </a:prstGeom>
          <a:solidFill>
            <a:schemeClr val="tx1"/>
          </a:solidFill>
        </p:spPr>
      </p:pic>
      <p:sp>
        <p:nvSpPr>
          <p:cNvPr id="4" name="Title 1"/>
          <p:cNvSpPr txBox="1">
            <a:spLocks/>
          </p:cNvSpPr>
          <p:nvPr/>
        </p:nvSpPr>
        <p:spPr>
          <a:xfrm>
            <a:off x="126023" y="297034"/>
            <a:ext cx="3008313" cy="126980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3800" b="1" dirty="0">
              <a:ln w="19050">
                <a:solidFill>
                  <a:srgbClr val="002060"/>
                </a:solidFill>
              </a:ln>
              <a:solidFill>
                <a:schemeClr val="tx2">
                  <a:lumMod val="60000"/>
                  <a:lumOff val="40000"/>
                </a:schemeClr>
              </a:solidFill>
            </a:endParaRPr>
          </a:p>
        </p:txBody>
      </p:sp>
      <p:sp>
        <p:nvSpPr>
          <p:cNvPr id="5" name="Content Placeholder 2"/>
          <p:cNvSpPr txBox="1">
            <a:spLocks/>
          </p:cNvSpPr>
          <p:nvPr/>
        </p:nvSpPr>
        <p:spPr>
          <a:xfrm>
            <a:off x="3575050" y="224923"/>
            <a:ext cx="5340350" cy="198487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smtClean="0">
                <a:latin typeface="Garamond" panose="02020404030301010803" pitchFamily="18" charset="0"/>
              </a:rPr>
              <a:t>Michelle Noriega,</a:t>
            </a:r>
            <a:r>
              <a:rPr lang="en-US" sz="2400" dirty="0">
                <a:latin typeface="Garamond" panose="02020404030301010803" pitchFamily="18" charset="0"/>
              </a:rPr>
              <a:t> </a:t>
            </a:r>
            <a:r>
              <a:rPr lang="en-US" sz="2400" dirty="0" smtClean="0">
                <a:latin typeface="Garamond" panose="02020404030301010803" pitchFamily="18" charset="0"/>
              </a:rPr>
              <a:t> Assistant Principal</a:t>
            </a:r>
            <a:endParaRPr lang="en-US" sz="2400" dirty="0">
              <a:latin typeface="Garamond" panose="02020404030301010803" pitchFamily="18" charset="0"/>
            </a:endParaRPr>
          </a:p>
          <a:p>
            <a:pPr marL="0" indent="0">
              <a:buNone/>
            </a:pPr>
            <a:r>
              <a:rPr lang="en-US" sz="1800" b="1" u="sng" dirty="0" smtClean="0">
                <a:latin typeface="Garamond" panose="02020404030301010803" pitchFamily="18" charset="0"/>
                <a:hlinkClick r:id="rId3"/>
              </a:rPr>
              <a:t>michelle.noriega@marshall.k12.mn.us</a:t>
            </a:r>
            <a:endParaRPr lang="en-US" sz="1800" b="1" u="sng" dirty="0" smtClean="0">
              <a:latin typeface="Garamond" panose="02020404030301010803" pitchFamily="18" charset="0"/>
            </a:endParaRPr>
          </a:p>
          <a:p>
            <a:pPr marL="0" indent="0">
              <a:buNone/>
            </a:pPr>
            <a:endParaRPr lang="en-US" sz="1800" b="1" dirty="0" smtClean="0">
              <a:latin typeface="Garamond" panose="02020404030301010803" pitchFamily="18" charset="0"/>
            </a:endParaRPr>
          </a:p>
          <a:p>
            <a:pPr marL="0" indent="0">
              <a:buNone/>
            </a:pPr>
            <a:r>
              <a:rPr lang="en-US" sz="2400" b="1" dirty="0" smtClean="0">
                <a:latin typeface="Garamond" panose="02020404030301010803" pitchFamily="18" charset="0"/>
              </a:rPr>
              <a:t>	Leanna Ginocchio</a:t>
            </a:r>
            <a:r>
              <a:rPr lang="en-US" sz="2400" dirty="0" smtClean="0">
                <a:latin typeface="Garamond" panose="02020404030301010803" pitchFamily="18" charset="0"/>
              </a:rPr>
              <a:t>  </a:t>
            </a:r>
          </a:p>
          <a:p>
            <a:pPr marL="0" indent="0">
              <a:buNone/>
            </a:pPr>
            <a:r>
              <a:rPr lang="en-US" sz="2200" dirty="0" smtClean="0">
                <a:latin typeface="Garamond" panose="02020404030301010803" pitchFamily="18" charset="0"/>
              </a:rPr>
              <a:t>	Administrative Assistant</a:t>
            </a:r>
          </a:p>
          <a:p>
            <a:pPr marL="0" indent="0">
              <a:buNone/>
            </a:pPr>
            <a:endParaRPr lang="en-US" sz="2200" dirty="0">
              <a:latin typeface="Garamond" panose="02020404030301010803" pitchFamily="18" charset="0"/>
            </a:endParaRPr>
          </a:p>
          <a:p>
            <a:pPr marL="0" indent="0">
              <a:buFont typeface="Arial" panose="020B0604020202020204" pitchFamily="34" charset="0"/>
              <a:buNone/>
            </a:pPr>
            <a:endParaRPr lang="en-US" dirty="0">
              <a:latin typeface="Garamond" panose="02020404030301010803" pitchFamily="18" charset="0"/>
            </a:endParaRPr>
          </a:p>
        </p:txBody>
      </p:sp>
      <p:sp>
        <p:nvSpPr>
          <p:cNvPr id="6" name="Text Placeholder 3"/>
          <p:cNvSpPr txBox="1">
            <a:spLocks/>
          </p:cNvSpPr>
          <p:nvPr/>
        </p:nvSpPr>
        <p:spPr>
          <a:xfrm>
            <a:off x="457200" y="2349500"/>
            <a:ext cx="3048000" cy="2146300"/>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b="1" dirty="0" smtClean="0">
                <a:ln w="12700">
                  <a:solidFill>
                    <a:schemeClr val="tx1"/>
                  </a:solidFill>
                </a:ln>
                <a:solidFill>
                  <a:srgbClr val="800080"/>
                </a:solidFill>
                <a:latin typeface="Garamond" panose="02020404030301010803" pitchFamily="18" charset="0"/>
              </a:rPr>
              <a:t>Marshall Area Technical and Educational Center (MATEC)</a:t>
            </a:r>
            <a:endParaRPr lang="en-US" b="1" dirty="0">
              <a:ln w="12700">
                <a:solidFill>
                  <a:schemeClr val="tx1"/>
                </a:solidFill>
              </a:ln>
              <a:solidFill>
                <a:srgbClr val="800080"/>
              </a:solidFill>
              <a:latin typeface="Garamond" panose="02020404030301010803" pitchFamily="18" charset="0"/>
            </a:endParaRPr>
          </a:p>
        </p:txBody>
      </p:sp>
      <p:pic>
        <p:nvPicPr>
          <p:cNvPr id="2050" name="Picture 2" descr="Michelle 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2819400"/>
            <a:ext cx="2173287" cy="2882702"/>
          </a:xfrm>
          <a:prstGeom prst="rect">
            <a:avLst/>
          </a:prstGeom>
          <a:ln w="19050">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0000FF"/>
                </a:solidFill>
              </a14:hiddenFill>
            </a:ext>
          </a:extLst>
        </p:spPr>
      </p:pic>
      <p:pic>
        <p:nvPicPr>
          <p:cNvPr id="2051" name="Picture 3" descr="Leanna 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3200400"/>
            <a:ext cx="2191811" cy="2906134"/>
          </a:xfrm>
          <a:prstGeom prst="rect">
            <a:avLst/>
          </a:prstGeom>
          <a:ln w="19050">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3505200" y="202223"/>
            <a:ext cx="4876800" cy="838200"/>
          </a:xfrm>
          <a:prstGeom prst="rect">
            <a:avLst/>
          </a:prstGeom>
          <a:no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Garamond" panose="02020404030301010803" pitchFamily="18" charset="0"/>
            </a:endParaRPr>
          </a:p>
        </p:txBody>
      </p:sp>
      <p:sp>
        <p:nvSpPr>
          <p:cNvPr id="9" name="Text Box 3"/>
          <p:cNvSpPr txBox="1">
            <a:spLocks noChangeArrowheads="1"/>
          </p:cNvSpPr>
          <p:nvPr/>
        </p:nvSpPr>
        <p:spPr bwMode="auto">
          <a:xfrm>
            <a:off x="4114800" y="1219200"/>
            <a:ext cx="4876800" cy="1295400"/>
          </a:xfrm>
          <a:prstGeom prst="rect">
            <a:avLst/>
          </a:prstGeom>
          <a:no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Garamond" panose="02020404030301010803" pitchFamily="18" charset="0"/>
            </a:endParaRPr>
          </a:p>
        </p:txBody>
      </p:sp>
      <p:sp>
        <p:nvSpPr>
          <p:cNvPr id="10" name="Rectangle 9"/>
          <p:cNvSpPr/>
          <p:nvPr/>
        </p:nvSpPr>
        <p:spPr>
          <a:xfrm>
            <a:off x="4495800" y="2133600"/>
            <a:ext cx="3970126" cy="369332"/>
          </a:xfrm>
          <a:prstGeom prst="rect">
            <a:avLst/>
          </a:prstGeom>
        </p:spPr>
        <p:txBody>
          <a:bodyPr wrap="square">
            <a:spAutoFit/>
          </a:bodyPr>
          <a:lstStyle/>
          <a:p>
            <a:r>
              <a:rPr lang="en-US" b="1" dirty="0" smtClean="0">
                <a:latin typeface="Garamond" panose="02020404030301010803" pitchFamily="18" charset="0"/>
                <a:hlinkClick r:id="rId6"/>
              </a:rPr>
              <a:t>leanna.ginocchio@marshall.k12.mn.us</a:t>
            </a:r>
            <a:endParaRPr lang="en-US" b="1" dirty="0" smtClean="0">
              <a:latin typeface="Garamond" panose="02020404030301010803" pitchFamily="18" charset="0"/>
            </a:endParaRPr>
          </a:p>
        </p:txBody>
      </p:sp>
    </p:spTree>
    <p:extLst>
      <p:ext uri="{BB962C8B-B14F-4D97-AF65-F5344CB8AC3E}">
        <p14:creationId xmlns:p14="http://schemas.microsoft.com/office/powerpoint/2010/main" val="3672146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8" y="65088"/>
            <a:ext cx="8739772" cy="696912"/>
          </a:xfrm>
        </p:spPr>
        <p:txBody>
          <a:bodyPr>
            <a:normAutofit/>
          </a:bodyPr>
          <a:lstStyle/>
          <a:p>
            <a:r>
              <a:rPr lang="en-US" sz="39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3900" b="1" dirty="0">
              <a:ln w="19050">
                <a:solidFill>
                  <a:srgbClr val="002060"/>
                </a:solidFill>
              </a:ln>
              <a:solidFill>
                <a:schemeClr val="tx2">
                  <a:lumMod val="60000"/>
                  <a:lumOff val="40000"/>
                </a:schemeClr>
              </a:solidFill>
              <a:latin typeface="Garamond" panose="02020404030301010803" pitchFamily="18" charset="0"/>
            </a:endParaRPr>
          </a:p>
        </p:txBody>
      </p:sp>
      <p:sp>
        <p:nvSpPr>
          <p:cNvPr id="3" name="Content Placeholder 2"/>
          <p:cNvSpPr>
            <a:spLocks noGrp="1"/>
          </p:cNvSpPr>
          <p:nvPr>
            <p:ph idx="1"/>
          </p:nvPr>
        </p:nvSpPr>
        <p:spPr>
          <a:xfrm>
            <a:off x="175628" y="762000"/>
            <a:ext cx="8739772" cy="4953000"/>
          </a:xfrm>
        </p:spPr>
        <p:txBody>
          <a:bodyPr>
            <a:normAutofit/>
          </a:bodyPr>
          <a:lstStyle/>
          <a:p>
            <a:pPr marL="0" indent="0" algn="ctr">
              <a:buNone/>
            </a:pPr>
            <a:r>
              <a:rPr lang="en-US" sz="2800" b="1" u="sng" dirty="0" smtClean="0">
                <a:latin typeface="Garamond" panose="02020404030301010803" pitchFamily="18" charset="0"/>
              </a:rPr>
              <a:t>MATEC Role</a:t>
            </a:r>
            <a:endParaRPr lang="en-US" sz="2800" b="1" u="sng" dirty="0">
              <a:latin typeface="Garamond" panose="02020404030301010803" pitchFamily="18" charset="0"/>
            </a:endParaRPr>
          </a:p>
          <a:p>
            <a:r>
              <a:rPr lang="en-US" sz="2800" b="1" dirty="0" smtClean="0">
                <a:latin typeface="Garamond" panose="02020404030301010803" pitchFamily="18" charset="0"/>
              </a:rPr>
              <a:t>Provide customized learning experience</a:t>
            </a:r>
          </a:p>
          <a:p>
            <a:r>
              <a:rPr lang="en-US" sz="2800" b="1" dirty="0" smtClean="0">
                <a:latin typeface="Garamond" panose="02020404030301010803" pitchFamily="18" charset="0"/>
              </a:rPr>
              <a:t>Offer flexible learning environment for </a:t>
            </a:r>
            <a:r>
              <a:rPr lang="en-US" sz="2800" b="1" dirty="0">
                <a:latin typeface="Garamond" panose="02020404030301010803" pitchFamily="18" charset="0"/>
              </a:rPr>
              <a:t>s</a:t>
            </a:r>
            <a:r>
              <a:rPr lang="en-US" sz="2800" b="1" dirty="0" smtClean="0">
                <a:latin typeface="Garamond" panose="02020404030301010803" pitchFamily="18" charset="0"/>
              </a:rPr>
              <a:t>tudents </a:t>
            </a:r>
            <a:r>
              <a:rPr lang="en-US" sz="2800" b="1" dirty="0">
                <a:latin typeface="Garamond" panose="02020404030301010803" pitchFamily="18" charset="0"/>
              </a:rPr>
              <a:t>g</a:t>
            </a:r>
            <a:r>
              <a:rPr lang="en-US" sz="2800" b="1" dirty="0" smtClean="0">
                <a:latin typeface="Garamond" panose="02020404030301010803" pitchFamily="18" charset="0"/>
              </a:rPr>
              <a:t>rades </a:t>
            </a:r>
            <a:r>
              <a:rPr lang="en-US" sz="2800" b="1" dirty="0">
                <a:latin typeface="Garamond" panose="02020404030301010803" pitchFamily="18" charset="0"/>
              </a:rPr>
              <a:t>9-12 and </a:t>
            </a:r>
            <a:r>
              <a:rPr lang="en-US" sz="2800" b="1" dirty="0" smtClean="0">
                <a:latin typeface="Garamond" panose="02020404030301010803" pitchFamily="18" charset="0"/>
              </a:rPr>
              <a:t>out-of-school youth </a:t>
            </a:r>
            <a:r>
              <a:rPr lang="en-US" sz="2800" b="1" dirty="0">
                <a:latin typeface="Garamond" panose="02020404030301010803" pitchFamily="18" charset="0"/>
              </a:rPr>
              <a:t>up to </a:t>
            </a:r>
            <a:r>
              <a:rPr lang="en-US" sz="2800" b="1" dirty="0" smtClean="0">
                <a:latin typeface="Garamond" panose="02020404030301010803" pitchFamily="18" charset="0"/>
              </a:rPr>
              <a:t>age 21</a:t>
            </a:r>
          </a:p>
          <a:p>
            <a:r>
              <a:rPr lang="en-US" sz="2800" b="1" dirty="0">
                <a:latin typeface="Garamond" panose="02020404030301010803" pitchFamily="18" charset="0"/>
              </a:rPr>
              <a:t>Innovative </a:t>
            </a:r>
            <a:r>
              <a:rPr lang="en-US" sz="2800" b="1" dirty="0" smtClean="0">
                <a:latin typeface="Garamond" panose="02020404030301010803" pitchFamily="18" charset="0"/>
              </a:rPr>
              <a:t>dual </a:t>
            </a:r>
            <a:r>
              <a:rPr lang="en-US" sz="2800" b="1" dirty="0">
                <a:latin typeface="Garamond" panose="02020404030301010803" pitchFamily="18" charset="0"/>
              </a:rPr>
              <a:t>h</a:t>
            </a:r>
            <a:r>
              <a:rPr lang="en-US" sz="2800" b="1" dirty="0" smtClean="0">
                <a:latin typeface="Garamond" panose="02020404030301010803" pitchFamily="18" charset="0"/>
              </a:rPr>
              <a:t>igh </a:t>
            </a:r>
            <a:r>
              <a:rPr lang="en-US" sz="2800" b="1" dirty="0">
                <a:latin typeface="Garamond" panose="02020404030301010803" pitchFamily="18" charset="0"/>
              </a:rPr>
              <a:t>s</a:t>
            </a:r>
            <a:r>
              <a:rPr lang="en-US" sz="2800" b="1" dirty="0" smtClean="0">
                <a:latin typeface="Garamond" panose="02020404030301010803" pitchFamily="18" charset="0"/>
              </a:rPr>
              <a:t>chool </a:t>
            </a:r>
            <a:r>
              <a:rPr lang="en-US" sz="2800" b="1" dirty="0">
                <a:latin typeface="Garamond" panose="02020404030301010803" pitchFamily="18" charset="0"/>
              </a:rPr>
              <a:t>&amp; </a:t>
            </a:r>
            <a:r>
              <a:rPr lang="en-US" sz="2800" b="1" dirty="0" smtClean="0">
                <a:latin typeface="Garamond" panose="02020404030301010803" pitchFamily="18" charset="0"/>
              </a:rPr>
              <a:t>college </a:t>
            </a:r>
            <a:r>
              <a:rPr lang="en-US" sz="2800" b="1" dirty="0">
                <a:latin typeface="Garamond" panose="02020404030301010803" pitchFamily="18" charset="0"/>
              </a:rPr>
              <a:t>c</a:t>
            </a:r>
            <a:r>
              <a:rPr lang="en-US" sz="2800" b="1" dirty="0" smtClean="0">
                <a:latin typeface="Garamond" panose="02020404030301010803" pitchFamily="18" charset="0"/>
              </a:rPr>
              <a:t>redit </a:t>
            </a:r>
            <a:r>
              <a:rPr lang="en-US" sz="2800" b="1" dirty="0">
                <a:latin typeface="Garamond" panose="02020404030301010803" pitchFamily="18" charset="0"/>
              </a:rPr>
              <a:t>p</a:t>
            </a:r>
            <a:r>
              <a:rPr lang="en-US" sz="2800" b="1" dirty="0" smtClean="0">
                <a:latin typeface="Garamond" panose="02020404030301010803" pitchFamily="18" charset="0"/>
              </a:rPr>
              <a:t>rograms </a:t>
            </a:r>
            <a:endParaRPr lang="en-US" sz="2800" b="1" dirty="0">
              <a:latin typeface="Garamond" panose="02020404030301010803" pitchFamily="18" charset="0"/>
            </a:endParaRPr>
          </a:p>
          <a:p>
            <a:r>
              <a:rPr lang="en-US" sz="2800" b="1" dirty="0">
                <a:latin typeface="Garamond" panose="02020404030301010803" pitchFamily="18" charset="0"/>
              </a:rPr>
              <a:t>Offer </a:t>
            </a:r>
            <a:r>
              <a:rPr lang="en-US" sz="2800" b="1" dirty="0" smtClean="0">
                <a:latin typeface="Garamond" panose="02020404030301010803" pitchFamily="18" charset="0"/>
              </a:rPr>
              <a:t>college </a:t>
            </a:r>
            <a:r>
              <a:rPr lang="en-US" sz="2800" b="1" dirty="0">
                <a:latin typeface="Garamond" panose="02020404030301010803" pitchFamily="18" charset="0"/>
              </a:rPr>
              <a:t>t</a:t>
            </a:r>
            <a:r>
              <a:rPr lang="en-US" sz="2800" b="1" dirty="0" smtClean="0">
                <a:latin typeface="Garamond" panose="02020404030301010803" pitchFamily="18" charset="0"/>
              </a:rPr>
              <a:t>echnical </a:t>
            </a:r>
            <a:r>
              <a:rPr lang="en-US" sz="2800" b="1" dirty="0">
                <a:latin typeface="Garamond" panose="02020404030301010803" pitchFamily="18" charset="0"/>
              </a:rPr>
              <a:t>c</a:t>
            </a:r>
            <a:r>
              <a:rPr lang="en-US" sz="2800" b="1" dirty="0" smtClean="0">
                <a:latin typeface="Garamond" panose="02020404030301010803" pitchFamily="18" charset="0"/>
              </a:rPr>
              <a:t>ourses </a:t>
            </a:r>
            <a:r>
              <a:rPr lang="en-US" sz="2800" b="1" dirty="0">
                <a:latin typeface="Garamond" panose="02020404030301010803" pitchFamily="18" charset="0"/>
              </a:rPr>
              <a:t>for Career Pathway </a:t>
            </a:r>
            <a:r>
              <a:rPr lang="en-US" sz="2800" b="1" dirty="0" smtClean="0">
                <a:latin typeface="Garamond" panose="02020404030301010803" pitchFamily="18" charset="0"/>
              </a:rPr>
              <a:t>Training: Certified </a:t>
            </a:r>
            <a:r>
              <a:rPr lang="en-US" sz="2800" b="1" dirty="0">
                <a:latin typeface="Garamond" panose="02020404030301010803" pitchFamily="18" charset="0"/>
              </a:rPr>
              <a:t>Nurse Assistant &amp; Welding </a:t>
            </a:r>
            <a:endParaRPr lang="en-US" sz="2800" b="1" dirty="0" smtClean="0">
              <a:latin typeface="Garamond" panose="02020404030301010803" pitchFamily="18" charset="0"/>
            </a:endParaRPr>
          </a:p>
          <a:p>
            <a:r>
              <a:rPr lang="en-US" sz="2800" b="1" dirty="0" smtClean="0">
                <a:latin typeface="Garamond" panose="02020404030301010803" pitchFamily="18" charset="0"/>
              </a:rPr>
              <a:t>Successfully </a:t>
            </a:r>
            <a:r>
              <a:rPr lang="en-US" sz="2800" b="1" dirty="0">
                <a:latin typeface="Garamond" panose="02020404030301010803" pitchFamily="18" charset="0"/>
              </a:rPr>
              <a:t>i</a:t>
            </a:r>
            <a:r>
              <a:rPr lang="en-US" sz="2800" b="1" dirty="0" smtClean="0">
                <a:latin typeface="Garamond" panose="02020404030301010803" pitchFamily="18" charset="0"/>
              </a:rPr>
              <a:t>nitiated </a:t>
            </a:r>
            <a:r>
              <a:rPr lang="en-US" sz="2800" b="1" dirty="0">
                <a:latin typeface="Garamond" panose="02020404030301010803" pitchFamily="18" charset="0"/>
              </a:rPr>
              <a:t>Co-Mingled Adult/Youth Program </a:t>
            </a:r>
            <a:r>
              <a:rPr lang="en-US" sz="2800" b="1" dirty="0" smtClean="0">
                <a:latin typeface="Garamond" panose="02020404030301010803" pitchFamily="18" charset="0"/>
              </a:rPr>
              <a:t>Model</a:t>
            </a:r>
            <a:endParaRPr lang="en-US" sz="2800" b="1" dirty="0">
              <a:latin typeface="Garamond" panose="02020404030301010803" pitchFamily="18"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50833"/>
          <a:stretch/>
        </p:blipFill>
        <p:spPr>
          <a:xfrm>
            <a:off x="5334000" y="5486400"/>
            <a:ext cx="3596641" cy="1066800"/>
          </a:xfrm>
          <a:prstGeom prst="rect">
            <a:avLst/>
          </a:prstGeom>
          <a:solidFill>
            <a:schemeClr val="tx1"/>
          </a:solidFill>
        </p:spPr>
      </p:pic>
    </p:spTree>
    <p:extLst>
      <p:ext uri="{BB962C8B-B14F-4D97-AF65-F5344CB8AC3E}">
        <p14:creationId xmlns:p14="http://schemas.microsoft.com/office/powerpoint/2010/main" val="179470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228600"/>
            <a:ext cx="86868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b="1" dirty="0">
              <a:ln>
                <a:solidFill>
                  <a:srgbClr val="002060"/>
                </a:solidFill>
              </a:ln>
              <a:solidFill>
                <a:schemeClr val="tx2">
                  <a:lumMod val="60000"/>
                  <a:lumOff val="40000"/>
                </a:schemeClr>
              </a:solidFill>
              <a:latin typeface="Garamond" panose="02020404030301010803" pitchFamily="18" charset="0"/>
            </a:endParaRPr>
          </a:p>
        </p:txBody>
      </p:sp>
      <p:sp>
        <p:nvSpPr>
          <p:cNvPr id="5" name="Content Placeholder 2"/>
          <p:cNvSpPr txBox="1">
            <a:spLocks/>
          </p:cNvSpPr>
          <p:nvPr/>
        </p:nvSpPr>
        <p:spPr>
          <a:xfrm>
            <a:off x="685800" y="1219200"/>
            <a:ext cx="7848600" cy="2667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u="sng" dirty="0" smtClean="0">
                <a:latin typeface="Garamond" panose="02020404030301010803" pitchFamily="18" charset="0"/>
              </a:rPr>
              <a:t>How Duties Changed When Adults &amp; Youth </a:t>
            </a:r>
          </a:p>
          <a:p>
            <a:pPr marL="0" indent="0">
              <a:buFont typeface="Arial" panose="020B0604020202020204" pitchFamily="34" charset="0"/>
              <a:buNone/>
            </a:pPr>
            <a:r>
              <a:rPr lang="en-US" b="1" u="sng" dirty="0" smtClean="0">
                <a:latin typeface="Garamond" panose="02020404030301010803" pitchFamily="18" charset="0"/>
              </a:rPr>
              <a:t>Co-Mingled :</a:t>
            </a:r>
          </a:p>
          <a:p>
            <a:r>
              <a:rPr lang="en-US" b="1" dirty="0" smtClean="0">
                <a:latin typeface="Garamond" panose="02020404030301010803" pitchFamily="18" charset="0"/>
              </a:rPr>
              <a:t>Created a central location for dissemination of information (i.e. billing, contracts, background checks, ordering supplies, scheduling, etc.)</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50833"/>
          <a:stretch/>
        </p:blipFill>
        <p:spPr>
          <a:xfrm>
            <a:off x="5715000" y="5867400"/>
            <a:ext cx="3200400" cy="949271"/>
          </a:xfrm>
          <a:prstGeom prst="rect">
            <a:avLst/>
          </a:prstGeom>
        </p:spPr>
      </p:pic>
    </p:spTree>
    <p:extLst>
      <p:ext uri="{BB962C8B-B14F-4D97-AF65-F5344CB8AC3E}">
        <p14:creationId xmlns:p14="http://schemas.microsoft.com/office/powerpoint/2010/main" val="560254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8" y="65088"/>
            <a:ext cx="8739772" cy="544512"/>
          </a:xfrm>
        </p:spPr>
        <p:txBody>
          <a:bodyPr>
            <a:normAutofit fontScale="90000"/>
          </a:bodyPr>
          <a:lstStyle/>
          <a:p>
            <a:r>
              <a:rPr lang="en-US" sz="4000" b="1" dirty="0" smtClean="0">
                <a:ln w="19050">
                  <a:solidFill>
                    <a:srgbClr val="002060"/>
                  </a:solidFill>
                </a:ln>
                <a:solidFill>
                  <a:schemeClr val="tx2">
                    <a:lumMod val="60000"/>
                    <a:lumOff val="40000"/>
                  </a:schemeClr>
                </a:solidFill>
                <a:latin typeface="Garamond" panose="02020404030301010803" pitchFamily="18" charset="0"/>
              </a:rPr>
              <a:t>Co-Mingled Adult/Youth Program Model</a:t>
            </a:r>
            <a:endParaRPr lang="en-US" b="1" dirty="0">
              <a:ln w="19050">
                <a:solidFill>
                  <a:srgbClr val="002060"/>
                </a:solidFill>
              </a:ln>
              <a:solidFill>
                <a:schemeClr val="tx2">
                  <a:lumMod val="60000"/>
                  <a:lumOff val="40000"/>
                </a:schemeClr>
              </a:solidFill>
              <a:latin typeface="Garamond" panose="02020404030301010803" pitchFamily="18" charset="0"/>
            </a:endParaRPr>
          </a:p>
        </p:txBody>
      </p:sp>
      <p:sp>
        <p:nvSpPr>
          <p:cNvPr id="3" name="Content Placeholder 2"/>
          <p:cNvSpPr>
            <a:spLocks noGrp="1"/>
          </p:cNvSpPr>
          <p:nvPr>
            <p:ph idx="1"/>
          </p:nvPr>
        </p:nvSpPr>
        <p:spPr>
          <a:xfrm>
            <a:off x="175628" y="685800"/>
            <a:ext cx="8815972" cy="5791200"/>
          </a:xfrm>
        </p:spPr>
        <p:txBody>
          <a:bodyPr>
            <a:normAutofit/>
          </a:bodyPr>
          <a:lstStyle/>
          <a:p>
            <a:pPr marL="0" indent="0" algn="ctr">
              <a:buNone/>
            </a:pPr>
            <a:r>
              <a:rPr lang="en-US" sz="2800" b="1" dirty="0" smtClean="0">
                <a:ln w="12700">
                  <a:solidFill>
                    <a:schemeClr val="tx1"/>
                  </a:solidFill>
                </a:ln>
                <a:solidFill>
                  <a:srgbClr val="800080"/>
                </a:solidFill>
                <a:latin typeface="Garamond" panose="02020404030301010803" pitchFamily="18" charset="0"/>
              </a:rPr>
              <a:t>How The Model Began</a:t>
            </a:r>
            <a:endParaRPr lang="en-US" sz="2400" b="1" dirty="0" smtClean="0">
              <a:latin typeface="Garamond" panose="02020404030301010803" pitchFamily="18" charset="0"/>
            </a:endParaRPr>
          </a:p>
          <a:p>
            <a:r>
              <a:rPr lang="en-US" sz="2400" b="1" dirty="0" smtClean="0">
                <a:solidFill>
                  <a:srgbClr val="FF0000"/>
                </a:solidFill>
                <a:latin typeface="Garamond" panose="02020404030301010803" pitchFamily="18" charset="0"/>
              </a:rPr>
              <a:t>Created out of need</a:t>
            </a:r>
          </a:p>
          <a:p>
            <a:r>
              <a:rPr lang="en-US" sz="2400" b="1" dirty="0" smtClean="0">
                <a:latin typeface="Garamond" panose="02020404030301010803" pitchFamily="18" charset="0"/>
              </a:rPr>
              <a:t>Cost of class delivery same regardless of class size</a:t>
            </a:r>
          </a:p>
          <a:p>
            <a:r>
              <a:rPr lang="en-US" sz="2400" b="1" dirty="0" smtClean="0">
                <a:latin typeface="Garamond" panose="02020404030301010803" pitchFamily="18" charset="0"/>
              </a:rPr>
              <a:t>Challenge to recruit adult participants due to low unemployment and other factors</a:t>
            </a:r>
          </a:p>
          <a:p>
            <a:r>
              <a:rPr lang="en-US" sz="2400" b="1" dirty="0" smtClean="0">
                <a:latin typeface="Garamond" panose="02020404030301010803" pitchFamily="18" charset="0"/>
              </a:rPr>
              <a:t>Maximize efficient use of resources</a:t>
            </a:r>
          </a:p>
          <a:p>
            <a:r>
              <a:rPr lang="en-US" sz="2400" b="1" dirty="0" smtClean="0">
                <a:latin typeface="Garamond" panose="02020404030301010803" pitchFamily="18" charset="0"/>
              </a:rPr>
              <a:t>Based on governor’s World’s Best Workforce Mandate</a:t>
            </a:r>
          </a:p>
          <a:p>
            <a:r>
              <a:rPr lang="en-US" sz="2400" b="1" dirty="0" smtClean="0">
                <a:latin typeface="Garamond" panose="02020404030301010803" pitchFamily="18" charset="0"/>
              </a:rPr>
              <a:t>Established grass roots program “Marshall Adult/Youth Career Training”</a:t>
            </a:r>
          </a:p>
          <a:p>
            <a:r>
              <a:rPr lang="en-US" sz="2400" b="1" dirty="0" smtClean="0">
                <a:latin typeface="Garamond" panose="02020404030301010803" pitchFamily="18" charset="0"/>
              </a:rPr>
              <a:t>Re-vitalize career technical training</a:t>
            </a:r>
          </a:p>
          <a:p>
            <a:r>
              <a:rPr lang="en-US" sz="2400" b="1" dirty="0" smtClean="0">
                <a:latin typeface="Garamond" panose="02020404030301010803" pitchFamily="18" charset="0"/>
              </a:rPr>
              <a:t>Integrated setting for high school – college – adult participants </a:t>
            </a:r>
            <a:endParaRPr lang="en-US" sz="2400" b="1" dirty="0">
              <a:latin typeface="Garamond" panose="02020404030301010803"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1524000"/>
            <a:ext cx="1321559" cy="614892"/>
          </a:xfrm>
          <a:prstGeom prst="rect">
            <a:avLst/>
          </a:prstGeom>
          <a:ln w="12700">
            <a:solidFill>
              <a:schemeClr val="tx1"/>
            </a:solidFill>
          </a:ln>
        </p:spPr>
      </p:pic>
    </p:spTree>
    <p:extLst>
      <p:ext uri="{BB962C8B-B14F-4D97-AF65-F5344CB8AC3E}">
        <p14:creationId xmlns:p14="http://schemas.microsoft.com/office/powerpoint/2010/main" val="2462781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8" y="65088"/>
            <a:ext cx="8739772" cy="544512"/>
          </a:xfrm>
        </p:spPr>
        <p:txBody>
          <a:bodyPr>
            <a:normAutofit fontScale="90000"/>
          </a:bodyPr>
          <a:lstStyle/>
          <a:p>
            <a:r>
              <a:rPr lang="en-US" sz="4000" b="1" dirty="0" smtClean="0">
                <a:ln w="19050">
                  <a:solidFill>
                    <a:srgbClr val="002060"/>
                  </a:solidFill>
                </a:ln>
                <a:solidFill>
                  <a:schemeClr val="tx2">
                    <a:lumMod val="60000"/>
                    <a:lumOff val="40000"/>
                  </a:schemeClr>
                </a:solidFill>
                <a:latin typeface="Garamond" panose="02020404030301010803" pitchFamily="18" charset="0"/>
              </a:rPr>
              <a:t>Co-Mingled Adult/Youth Program Model</a:t>
            </a:r>
            <a:endParaRPr lang="en-US" sz="2200" dirty="0">
              <a:ln>
                <a:solidFill>
                  <a:srgbClr val="002060"/>
                </a:solidFill>
              </a:ln>
              <a:solidFill>
                <a:srgbClr val="FA324F"/>
              </a:solidFill>
              <a:latin typeface="Garamond" panose="02020404030301010803" pitchFamily="18" charset="0"/>
            </a:endParaRPr>
          </a:p>
        </p:txBody>
      </p:sp>
      <p:sp>
        <p:nvSpPr>
          <p:cNvPr id="3" name="Content Placeholder 2"/>
          <p:cNvSpPr>
            <a:spLocks noGrp="1"/>
          </p:cNvSpPr>
          <p:nvPr>
            <p:ph idx="1"/>
          </p:nvPr>
        </p:nvSpPr>
        <p:spPr>
          <a:xfrm>
            <a:off x="228600" y="762000"/>
            <a:ext cx="8739772" cy="5345112"/>
          </a:xfrm>
        </p:spPr>
        <p:txBody>
          <a:bodyPr>
            <a:normAutofit/>
          </a:bodyPr>
          <a:lstStyle/>
          <a:p>
            <a:r>
              <a:rPr lang="en-US" sz="2400" b="1" dirty="0" smtClean="0">
                <a:latin typeface="Garamond" panose="02020404030301010803" pitchFamily="18" charset="0"/>
              </a:rPr>
              <a:t>Training delivery addressed education &amp; workplace employment needs</a:t>
            </a:r>
          </a:p>
          <a:p>
            <a:r>
              <a:rPr lang="en-US" sz="2400" b="1" dirty="0" smtClean="0">
                <a:latin typeface="Garamond" panose="02020404030301010803" pitchFamily="18" charset="0"/>
              </a:rPr>
              <a:t>Addressed academic and personal barriers to successful participation/completion</a:t>
            </a:r>
          </a:p>
          <a:p>
            <a:r>
              <a:rPr lang="en-US" sz="2400" b="1" dirty="0" smtClean="0">
                <a:latin typeface="Garamond" panose="02020404030301010803" pitchFamily="18" charset="0"/>
              </a:rPr>
              <a:t>Fostered Post Secondary Education Options for youth participants to earn college credits in high school</a:t>
            </a:r>
          </a:p>
          <a:p>
            <a:r>
              <a:rPr lang="en-US" sz="2400" b="1" dirty="0" smtClean="0">
                <a:latin typeface="Garamond" panose="02020404030301010803" pitchFamily="18" charset="0"/>
              </a:rPr>
              <a:t>Managed requirements for blending adult &amp; youth participants</a:t>
            </a:r>
          </a:p>
          <a:p>
            <a:pPr lvl="1"/>
            <a:r>
              <a:rPr lang="en-US" sz="2000" b="1" dirty="0" smtClean="0">
                <a:latin typeface="Garamond" panose="02020404030301010803" pitchFamily="18" charset="0"/>
              </a:rPr>
              <a:t>Background Checks</a:t>
            </a:r>
          </a:p>
          <a:p>
            <a:pPr lvl="1">
              <a:buNone/>
            </a:pPr>
            <a:endParaRPr lang="en-US" sz="1200" b="1" dirty="0" smtClean="0">
              <a:latin typeface="Garamond" panose="02020404030301010803" pitchFamily="18" charset="0"/>
            </a:endParaRPr>
          </a:p>
          <a:p>
            <a:pPr marL="0" lvl="1" indent="0" algn="ctr">
              <a:buNone/>
            </a:pPr>
            <a:r>
              <a:rPr lang="en-US" sz="2400" b="1" dirty="0" smtClean="0">
                <a:latin typeface="Garamond" panose="02020404030301010803" pitchFamily="18" charset="0"/>
              </a:rPr>
              <a:t>The Model is Forever A Work In Progress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4876800"/>
            <a:ext cx="2530492" cy="1752600"/>
          </a:xfrm>
          <a:prstGeom prst="rect">
            <a:avLst/>
          </a:prstGeom>
          <a:ln w="28575">
            <a:solidFill>
              <a:schemeClr val="tx1"/>
            </a:solidFill>
          </a:ln>
        </p:spPr>
      </p:pic>
      <p:sp>
        <p:nvSpPr>
          <p:cNvPr id="7" name="TextBox 6"/>
          <p:cNvSpPr txBox="1"/>
          <p:nvPr/>
        </p:nvSpPr>
        <p:spPr>
          <a:xfrm>
            <a:off x="914400" y="5029200"/>
            <a:ext cx="3565358" cy="1323439"/>
          </a:xfrm>
          <a:prstGeom prst="rect">
            <a:avLst/>
          </a:prstGeom>
          <a:solidFill>
            <a:schemeClr val="bg1"/>
          </a:solidFill>
          <a:ln w="28575">
            <a:solidFill>
              <a:schemeClr val="tx1"/>
            </a:solidFill>
          </a:ln>
        </p:spPr>
        <p:txBody>
          <a:bodyPr wrap="square" rtlCol="0">
            <a:spAutoFit/>
          </a:bodyPr>
          <a:lstStyle/>
          <a:p>
            <a:pPr algn="ctr"/>
            <a:r>
              <a:rPr lang="en-US" sz="2000" b="1" dirty="0" smtClean="0">
                <a:solidFill>
                  <a:srgbClr val="FF0000"/>
                </a:solidFill>
                <a:latin typeface="Perpetua" panose="02020502060401020303" pitchFamily="18" charset="0"/>
              </a:rPr>
              <a:t>We continue to encounter “BUMPS” and “Collaborate” to find Solutions to Smooth the Bumps.</a:t>
            </a:r>
            <a:endParaRPr lang="en-US" sz="2000" b="1" dirty="0">
              <a:solidFill>
                <a:srgbClr val="FF0000"/>
              </a:solidFill>
              <a:latin typeface="Perpetua" panose="02020502060401020303" pitchFamily="18" charset="0"/>
            </a:endParaRPr>
          </a:p>
        </p:txBody>
      </p:sp>
      <p:sp>
        <p:nvSpPr>
          <p:cNvPr id="6" name="Rectangle 5"/>
          <p:cNvSpPr/>
          <p:nvPr/>
        </p:nvSpPr>
        <p:spPr>
          <a:xfrm>
            <a:off x="1752600" y="4191000"/>
            <a:ext cx="56388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9846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8" y="65088"/>
            <a:ext cx="8739772" cy="544512"/>
          </a:xfrm>
        </p:spPr>
        <p:txBody>
          <a:bodyPr>
            <a:normAutofit fontScale="90000"/>
          </a:bodyPr>
          <a:lstStyle/>
          <a:p>
            <a:r>
              <a:rPr lang="en-US" sz="4000" b="1" dirty="0" smtClean="0">
                <a:ln w="19050">
                  <a:solidFill>
                    <a:srgbClr val="002060"/>
                  </a:solidFill>
                </a:ln>
                <a:solidFill>
                  <a:schemeClr val="tx2">
                    <a:lumMod val="60000"/>
                    <a:lumOff val="40000"/>
                  </a:schemeClr>
                </a:solidFill>
                <a:latin typeface="Garamond" panose="02020404030301010803" pitchFamily="18" charset="0"/>
              </a:rPr>
              <a:t>Co-Mingled Adult/Youth Program Model</a:t>
            </a:r>
            <a:endParaRPr lang="en-US" sz="2200" dirty="0">
              <a:ln>
                <a:solidFill>
                  <a:srgbClr val="002060"/>
                </a:solidFill>
              </a:ln>
              <a:solidFill>
                <a:srgbClr val="FA324F"/>
              </a:solidFill>
              <a:latin typeface="Garamond" panose="02020404030301010803" pitchFamily="18" charset="0"/>
            </a:endParaRPr>
          </a:p>
        </p:txBody>
      </p:sp>
      <p:sp>
        <p:nvSpPr>
          <p:cNvPr id="3" name="Content Placeholder 2"/>
          <p:cNvSpPr>
            <a:spLocks noGrp="1"/>
          </p:cNvSpPr>
          <p:nvPr>
            <p:ph idx="1"/>
          </p:nvPr>
        </p:nvSpPr>
        <p:spPr>
          <a:xfrm>
            <a:off x="152400" y="838200"/>
            <a:ext cx="8739772" cy="5345112"/>
          </a:xfrm>
        </p:spPr>
        <p:txBody>
          <a:bodyPr>
            <a:normAutofit/>
          </a:bodyPr>
          <a:lstStyle/>
          <a:p>
            <a:pPr marL="0" indent="0" algn="ctr">
              <a:buNone/>
            </a:pPr>
            <a:r>
              <a:rPr lang="en-US" sz="2800" b="1" dirty="0" smtClean="0">
                <a:ln w="12700">
                  <a:solidFill>
                    <a:schemeClr val="tx1"/>
                  </a:solidFill>
                </a:ln>
                <a:solidFill>
                  <a:srgbClr val="800080"/>
                </a:solidFill>
                <a:latin typeface="Garamond" panose="02020404030301010803" pitchFamily="18" charset="0"/>
              </a:rPr>
              <a:t>Collaboration Value Gained from Co-Mingling Adults and Youth</a:t>
            </a:r>
          </a:p>
          <a:p>
            <a:r>
              <a:rPr lang="en-US" sz="2200" b="1" dirty="0" smtClean="0">
                <a:latin typeface="Garamond" panose="02020404030301010803" pitchFamily="18" charset="0"/>
              </a:rPr>
              <a:t>Learning environment replicates work environment with multi-generations</a:t>
            </a:r>
          </a:p>
          <a:p>
            <a:r>
              <a:rPr lang="en-US" sz="2200" b="1" dirty="0" smtClean="0">
                <a:latin typeface="Garamond" panose="02020404030301010803" pitchFamily="18" charset="0"/>
              </a:rPr>
              <a:t>Adults learn technology &amp; classroom skills from the youth</a:t>
            </a:r>
          </a:p>
          <a:p>
            <a:r>
              <a:rPr lang="en-US" sz="2200" b="1" dirty="0" smtClean="0">
                <a:latin typeface="Garamond" panose="02020404030301010803" pitchFamily="18" charset="0"/>
              </a:rPr>
              <a:t>Adults and youth gain mutual respect.</a:t>
            </a:r>
          </a:p>
          <a:p>
            <a:r>
              <a:rPr lang="en-US" sz="2200" b="1" dirty="0" smtClean="0">
                <a:latin typeface="Garamond" panose="02020404030301010803" pitchFamily="18" charset="0"/>
              </a:rPr>
              <a:t>Improved literacy rates for comprehension, math and digital literacy</a:t>
            </a:r>
          </a:p>
          <a:p>
            <a:r>
              <a:rPr lang="en-US" sz="2200" b="1" dirty="0" smtClean="0">
                <a:latin typeface="Garamond" panose="02020404030301010803" pitchFamily="18" charset="0"/>
              </a:rPr>
              <a:t>Strengthens participants’ self-confidence; builds self-esteem and career mindset</a:t>
            </a:r>
          </a:p>
          <a:p>
            <a:r>
              <a:rPr lang="en-US" sz="2200" b="1" dirty="0" smtClean="0">
                <a:latin typeface="Garamond" panose="02020404030301010803" pitchFamily="18" charset="0"/>
              </a:rPr>
              <a:t>Achievement of high school and college credits</a:t>
            </a:r>
          </a:p>
          <a:p>
            <a:r>
              <a:rPr lang="en-US" sz="2200" b="1" dirty="0" smtClean="0">
                <a:latin typeface="Garamond" panose="02020404030301010803" pitchFamily="18" charset="0"/>
              </a:rPr>
              <a:t>Breaks the cycle of poverty</a:t>
            </a:r>
          </a:p>
          <a:p>
            <a:r>
              <a:rPr lang="en-US" sz="2200" b="1" dirty="0" smtClean="0">
                <a:latin typeface="Garamond" panose="02020404030301010803" pitchFamily="18" charset="0"/>
              </a:rPr>
              <a:t>Multiple funding sources &amp; classroom/administrative support</a:t>
            </a:r>
          </a:p>
          <a:p>
            <a:r>
              <a:rPr lang="en-US" sz="2200" b="1" dirty="0" smtClean="0">
                <a:latin typeface="Garamond" panose="02020404030301010803" pitchFamily="18" charset="0"/>
              </a:rPr>
              <a:t>Multiple sources of student recruitment to fill class requirements</a:t>
            </a:r>
          </a:p>
        </p:txBody>
      </p:sp>
    </p:spTree>
    <p:extLst>
      <p:ext uri="{BB962C8B-B14F-4D97-AF65-F5344CB8AC3E}">
        <p14:creationId xmlns:p14="http://schemas.microsoft.com/office/powerpoint/2010/main" val="3982451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430011" y="-152400"/>
            <a:ext cx="4231006" cy="2605157"/>
            <a:chOff x="2430011" y="619212"/>
            <a:chExt cx="4231006" cy="2605157"/>
          </a:xfrm>
        </p:grpSpPr>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19873"/>
            <a:stretch/>
          </p:blipFill>
          <p:spPr>
            <a:xfrm>
              <a:off x="2430011" y="619212"/>
              <a:ext cx="4231006" cy="2605157"/>
            </a:xfrm>
            <a:prstGeom prst="ellipse">
              <a:avLst/>
            </a:prstGeom>
            <a:ln>
              <a:noFill/>
            </a:ln>
            <a:effectLst>
              <a:softEdge rad="112500"/>
            </a:effectLst>
          </p:spPr>
        </p:pic>
        <p:sp>
          <p:nvSpPr>
            <p:cNvPr id="7" name="TextBox 6"/>
            <p:cNvSpPr txBox="1"/>
            <p:nvPr/>
          </p:nvSpPr>
          <p:spPr>
            <a:xfrm>
              <a:off x="3657600" y="1143000"/>
              <a:ext cx="1752600" cy="338554"/>
            </a:xfrm>
            <a:prstGeom prst="rect">
              <a:avLst/>
            </a:prstGeom>
            <a:noFill/>
          </p:spPr>
          <p:txBody>
            <a:bodyPr wrap="square" rtlCol="0">
              <a:spAutoFit/>
            </a:bodyPr>
            <a:lstStyle/>
            <a:p>
              <a:pPr algn="ctr"/>
              <a:r>
                <a:rPr lang="en-US" sz="1600" b="1" dirty="0" smtClean="0">
                  <a:solidFill>
                    <a:srgbClr val="008E40"/>
                  </a:solidFill>
                  <a:latin typeface="Lucida Calligraphy" panose="03010101010101010101" pitchFamily="66" charset="0"/>
                </a:rPr>
                <a:t>Now Showing</a:t>
              </a:r>
              <a:endParaRPr lang="en-US" sz="1600" b="1" dirty="0">
                <a:solidFill>
                  <a:srgbClr val="008E40"/>
                </a:solidFill>
                <a:latin typeface="Lucida Calligraphy" panose="03010101010101010101" pitchFamily="66" charset="0"/>
              </a:endParaRPr>
            </a:p>
          </p:txBody>
        </p:sp>
        <p:sp>
          <p:nvSpPr>
            <p:cNvPr id="8" name="TextBox 7"/>
            <p:cNvSpPr txBox="1"/>
            <p:nvPr/>
          </p:nvSpPr>
          <p:spPr>
            <a:xfrm>
              <a:off x="3467100" y="1828800"/>
              <a:ext cx="2133600" cy="830997"/>
            </a:xfrm>
            <a:prstGeom prst="rect">
              <a:avLst/>
            </a:prstGeom>
            <a:noFill/>
          </p:spPr>
          <p:txBody>
            <a:bodyPr wrap="square" rtlCol="0">
              <a:spAutoFit/>
            </a:bodyPr>
            <a:lstStyle/>
            <a:p>
              <a:pPr algn="ctr"/>
              <a:r>
                <a:rPr lang="en-US" sz="2400" b="1" dirty="0" smtClean="0">
                  <a:ln w="9525">
                    <a:solidFill>
                      <a:schemeClr val="tx1"/>
                    </a:solidFill>
                  </a:ln>
                  <a:solidFill>
                    <a:srgbClr val="0066FF"/>
                  </a:solidFill>
                  <a:latin typeface="Vivaldi" panose="03020602050506090804" pitchFamily="66" charset="0"/>
                </a:rPr>
                <a:t>Student Testimonials</a:t>
              </a:r>
              <a:endParaRPr lang="en-US" sz="2400" b="1" dirty="0">
                <a:ln w="9525">
                  <a:solidFill>
                    <a:schemeClr val="tx1"/>
                  </a:solidFill>
                </a:ln>
                <a:solidFill>
                  <a:srgbClr val="0066FF"/>
                </a:solidFill>
                <a:latin typeface="Vivaldi" panose="03020602050506090804" pitchFamily="66" charset="0"/>
              </a:endParaRPr>
            </a:p>
          </p:txBody>
        </p:sp>
      </p:grpSp>
      <p:grpSp>
        <p:nvGrpSpPr>
          <p:cNvPr id="25" name="Group 24"/>
          <p:cNvGrpSpPr/>
          <p:nvPr/>
        </p:nvGrpSpPr>
        <p:grpSpPr>
          <a:xfrm>
            <a:off x="457200" y="3033011"/>
            <a:ext cx="2514600" cy="3672589"/>
            <a:chOff x="457200" y="3033011"/>
            <a:chExt cx="2514600" cy="3672589"/>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033011"/>
              <a:ext cx="2514600" cy="3672589"/>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510" y="4495800"/>
              <a:ext cx="2238890" cy="2124012"/>
            </a:xfrm>
            <a:prstGeom prst="rect">
              <a:avLst/>
            </a:prstGeom>
          </p:spPr>
        </p:pic>
      </p:grpSp>
      <p:grpSp>
        <p:nvGrpSpPr>
          <p:cNvPr id="18" name="Group 17"/>
          <p:cNvGrpSpPr/>
          <p:nvPr/>
        </p:nvGrpSpPr>
        <p:grpSpPr>
          <a:xfrm>
            <a:off x="3352800" y="3048000"/>
            <a:ext cx="2590800" cy="3672589"/>
            <a:chOff x="3250114" y="2956810"/>
            <a:chExt cx="2590800" cy="3672589"/>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0114" y="2956810"/>
              <a:ext cx="2590800" cy="3672589"/>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2800" y="4346331"/>
              <a:ext cx="2362200" cy="2097618"/>
            </a:xfrm>
            <a:prstGeom prst="rect">
              <a:avLst/>
            </a:prstGeom>
          </p:spPr>
        </p:pic>
      </p:grpSp>
      <p:grpSp>
        <p:nvGrpSpPr>
          <p:cNvPr id="22" name="Group 21"/>
          <p:cNvGrpSpPr/>
          <p:nvPr/>
        </p:nvGrpSpPr>
        <p:grpSpPr>
          <a:xfrm>
            <a:off x="6318738" y="3033011"/>
            <a:ext cx="2520462" cy="3672589"/>
            <a:chOff x="6318738" y="2889402"/>
            <a:chExt cx="2520462" cy="3672589"/>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8738" y="2889402"/>
              <a:ext cx="2520462" cy="3672589"/>
            </a:xfrm>
            <a:prstGeom prst="rect">
              <a:avLst/>
            </a:prstGeom>
          </p:spPr>
        </p:pic>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b="12130"/>
            <a:stretch/>
          </p:blipFill>
          <p:spPr>
            <a:xfrm>
              <a:off x="6400800" y="4340469"/>
              <a:ext cx="2362200" cy="2136531"/>
            </a:xfrm>
            <a:prstGeom prst="rect">
              <a:avLst/>
            </a:prstGeom>
          </p:spPr>
        </p:pic>
      </p:grpSp>
      <p:sp>
        <p:nvSpPr>
          <p:cNvPr id="27" name="TextBox 26"/>
          <p:cNvSpPr txBox="1"/>
          <p:nvPr/>
        </p:nvSpPr>
        <p:spPr>
          <a:xfrm>
            <a:off x="407158" y="2456359"/>
            <a:ext cx="2564641" cy="584775"/>
          </a:xfrm>
          <a:prstGeom prst="rect">
            <a:avLst/>
          </a:prstGeom>
          <a:noFill/>
        </p:spPr>
        <p:txBody>
          <a:bodyPr wrap="square" rtlCol="0">
            <a:spAutoFit/>
          </a:bodyPr>
          <a:lstStyle/>
          <a:p>
            <a:pPr algn="ctr"/>
            <a:r>
              <a:rPr lang="en-US" b="1" dirty="0" smtClean="0">
                <a:latin typeface="Bell MT" panose="02020503060305020303" pitchFamily="18" charset="0"/>
              </a:rPr>
              <a:t>Johnathan Przymus</a:t>
            </a:r>
          </a:p>
          <a:p>
            <a:pPr algn="ctr"/>
            <a:r>
              <a:rPr lang="en-US" sz="1400" dirty="0" smtClean="0">
                <a:latin typeface="Bell MT" panose="02020503060305020303" pitchFamily="18" charset="0"/>
              </a:rPr>
              <a:t>Welding- High School Student</a:t>
            </a:r>
            <a:endParaRPr lang="en-US" sz="1400" dirty="0">
              <a:latin typeface="Bell MT" panose="02020503060305020303" pitchFamily="18" charset="0"/>
            </a:endParaRPr>
          </a:p>
        </p:txBody>
      </p:sp>
      <p:sp>
        <p:nvSpPr>
          <p:cNvPr id="28" name="TextBox 27"/>
          <p:cNvSpPr txBox="1"/>
          <p:nvPr/>
        </p:nvSpPr>
        <p:spPr>
          <a:xfrm>
            <a:off x="6400800" y="2456359"/>
            <a:ext cx="2564641" cy="584775"/>
          </a:xfrm>
          <a:prstGeom prst="rect">
            <a:avLst/>
          </a:prstGeom>
          <a:noFill/>
        </p:spPr>
        <p:txBody>
          <a:bodyPr wrap="square" rtlCol="0">
            <a:spAutoFit/>
          </a:bodyPr>
          <a:lstStyle/>
          <a:p>
            <a:pPr algn="ctr"/>
            <a:r>
              <a:rPr lang="en-US" b="1" dirty="0" smtClean="0">
                <a:latin typeface="Bell MT" panose="02020503060305020303" pitchFamily="18" charset="0"/>
              </a:rPr>
              <a:t>Cynthia Dirckx</a:t>
            </a:r>
          </a:p>
          <a:p>
            <a:pPr algn="ctr"/>
            <a:r>
              <a:rPr lang="en-US" sz="1400" dirty="0" smtClean="0">
                <a:latin typeface="Bell MT" panose="02020503060305020303" pitchFamily="18" charset="0"/>
              </a:rPr>
              <a:t>CNA – Adult Student</a:t>
            </a:r>
            <a:endParaRPr lang="en-US" sz="1400" dirty="0">
              <a:latin typeface="Bell MT" panose="02020503060305020303" pitchFamily="18" charset="0"/>
            </a:endParaRPr>
          </a:p>
        </p:txBody>
      </p:sp>
      <p:sp>
        <p:nvSpPr>
          <p:cNvPr id="29" name="TextBox 28"/>
          <p:cNvSpPr txBox="1"/>
          <p:nvPr/>
        </p:nvSpPr>
        <p:spPr>
          <a:xfrm>
            <a:off x="3250114" y="2456359"/>
            <a:ext cx="2564641" cy="584775"/>
          </a:xfrm>
          <a:prstGeom prst="rect">
            <a:avLst/>
          </a:prstGeom>
          <a:noFill/>
        </p:spPr>
        <p:txBody>
          <a:bodyPr wrap="square" rtlCol="0">
            <a:spAutoFit/>
          </a:bodyPr>
          <a:lstStyle/>
          <a:p>
            <a:pPr algn="ctr"/>
            <a:r>
              <a:rPr lang="en-US" b="1" dirty="0" smtClean="0">
                <a:latin typeface="Bell MT" panose="02020503060305020303" pitchFamily="18" charset="0"/>
              </a:rPr>
              <a:t>Noe Verdin</a:t>
            </a:r>
          </a:p>
          <a:p>
            <a:pPr algn="ctr"/>
            <a:r>
              <a:rPr lang="en-US" sz="1400" dirty="0" smtClean="0">
                <a:latin typeface="Bell MT" panose="02020503060305020303" pitchFamily="18" charset="0"/>
              </a:rPr>
              <a:t>Welding- Adult Student</a:t>
            </a:r>
            <a:endParaRPr lang="en-US" sz="1400" dirty="0">
              <a:latin typeface="Bell MT" panose="02020503060305020303" pitchFamily="18" charset="0"/>
            </a:endParaRPr>
          </a:p>
        </p:txBody>
      </p:sp>
    </p:spTree>
    <p:extLst>
      <p:ext uri="{BB962C8B-B14F-4D97-AF65-F5344CB8AC3E}">
        <p14:creationId xmlns:p14="http://schemas.microsoft.com/office/powerpoint/2010/main" val="1394911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660761"/>
            <a:ext cx="1219200" cy="105664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5803002"/>
            <a:ext cx="2162174" cy="914400"/>
          </a:xfrm>
          <a:prstGeom prst="rect">
            <a:avLst/>
          </a:prstGeom>
        </p:spPr>
      </p:pic>
      <p:sp>
        <p:nvSpPr>
          <p:cNvPr id="5" name="Text Box 3"/>
          <p:cNvSpPr txBox="1">
            <a:spLocks noChangeArrowheads="1"/>
          </p:cNvSpPr>
          <p:nvPr/>
        </p:nvSpPr>
        <p:spPr bwMode="auto">
          <a:xfrm>
            <a:off x="4038600" y="202223"/>
            <a:ext cx="4114800" cy="838200"/>
          </a:xfrm>
          <a:prstGeom prst="rect">
            <a:avLst/>
          </a:prstGeom>
          <a:solidFill>
            <a:srgbClr val="FFFFFF"/>
          </a:solid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Garamond" panose="02020404030301010803" pitchFamily="18" charset="0"/>
              </a:rPr>
              <a:t>Dawn Jennings</a:t>
            </a:r>
            <a:r>
              <a:rPr kumimoji="0" lang="en-US" altLang="en-US" sz="2400" b="0" i="0" u="none" strike="noStrike" cap="none" normalizeH="0" baseline="0" dirty="0" smtClean="0">
                <a:ln>
                  <a:noFill/>
                </a:ln>
                <a:solidFill>
                  <a:srgbClr val="000000"/>
                </a:solidFill>
                <a:effectLst/>
                <a:latin typeface="Garamond" panose="02020404030301010803" pitchFamily="18" charset="0"/>
              </a:rPr>
              <a:t>, RN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smtClean="0">
                <a:solidFill>
                  <a:srgbClr val="0000C0"/>
                </a:solidFill>
                <a:latin typeface="Garamond" panose="02020404030301010803" pitchFamily="18" charset="0"/>
              </a:rPr>
              <a:t>d</a:t>
            </a:r>
            <a:r>
              <a:rPr kumimoji="0" lang="en-US" altLang="en-US" b="1" i="0" u="none" strike="noStrike" cap="none" normalizeH="0" baseline="0" dirty="0" smtClean="0">
                <a:ln>
                  <a:noFill/>
                </a:ln>
                <a:solidFill>
                  <a:srgbClr val="0000C0"/>
                </a:solidFill>
                <a:effectLst/>
                <a:latin typeface="Garamond" panose="02020404030301010803" pitchFamily="18" charset="0"/>
              </a:rPr>
              <a:t>awn.jennings@swmhhs.com</a:t>
            </a:r>
            <a:endParaRPr kumimoji="0" lang="en-US" altLang="en-US" b="1" i="0" u="none" strike="noStrike" cap="none" normalizeH="0" baseline="0" dirty="0" smtClean="0">
              <a:ln>
                <a:noFill/>
              </a:ln>
              <a:solidFill>
                <a:schemeClr val="tx1"/>
              </a:solidFill>
              <a:effectLst/>
              <a:latin typeface="Garamond" panose="02020404030301010803" pitchFamily="18" charset="0"/>
            </a:endParaRPr>
          </a:p>
        </p:txBody>
      </p:sp>
      <p:pic>
        <p:nvPicPr>
          <p:cNvPr id="3076" name="Picture 4" descr="Dawn Jenning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2590800"/>
            <a:ext cx="1671665" cy="2514600"/>
          </a:xfrm>
          <a:prstGeom prst="rect">
            <a:avLst/>
          </a:prstGeom>
          <a:ln w="19050">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0000FF"/>
                </a:solidFill>
              </a14:hiddenFill>
            </a:ext>
          </a:extLst>
        </p:spPr>
      </p:pic>
      <p:sp>
        <p:nvSpPr>
          <p:cNvPr id="7" name="Title 1"/>
          <p:cNvSpPr txBox="1">
            <a:spLocks/>
          </p:cNvSpPr>
          <p:nvPr/>
        </p:nvSpPr>
        <p:spPr>
          <a:xfrm>
            <a:off x="152400" y="273050"/>
            <a:ext cx="3609974" cy="14795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3600" b="1" dirty="0">
              <a:ln w="19050">
                <a:solidFill>
                  <a:srgbClr val="002060"/>
                </a:solidFill>
              </a:ln>
              <a:solidFill>
                <a:schemeClr val="tx2">
                  <a:lumMod val="60000"/>
                  <a:lumOff val="40000"/>
                </a:schemeClr>
              </a:solidFill>
            </a:endParaRPr>
          </a:p>
        </p:txBody>
      </p:sp>
      <p:sp>
        <p:nvSpPr>
          <p:cNvPr id="8" name="Text Placeholder 3"/>
          <p:cNvSpPr txBox="1">
            <a:spLocks/>
          </p:cNvSpPr>
          <p:nvPr/>
        </p:nvSpPr>
        <p:spPr>
          <a:xfrm>
            <a:off x="685800" y="2209800"/>
            <a:ext cx="3008313" cy="1993900"/>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b="1" dirty="0" smtClean="0">
                <a:ln w="12700">
                  <a:solidFill>
                    <a:schemeClr val="tx1"/>
                  </a:solidFill>
                </a:ln>
                <a:solidFill>
                  <a:srgbClr val="800080"/>
                </a:solidFill>
                <a:latin typeface="Garamond" panose="02020404030301010803" pitchFamily="18" charset="0"/>
              </a:rPr>
              <a:t>Southwest Health and Human Services,</a:t>
            </a:r>
          </a:p>
          <a:p>
            <a:pPr marL="0" indent="0">
              <a:spcBef>
                <a:spcPts val="0"/>
              </a:spcBef>
              <a:buNone/>
            </a:pPr>
            <a:r>
              <a:rPr lang="en-US" b="1" dirty="0" smtClean="0">
                <a:ln w="12700">
                  <a:solidFill>
                    <a:schemeClr val="tx1"/>
                  </a:solidFill>
                </a:ln>
                <a:solidFill>
                  <a:srgbClr val="800080"/>
                </a:solidFill>
                <a:latin typeface="Garamond" panose="02020404030301010803" pitchFamily="18" charset="0"/>
              </a:rPr>
              <a:t>Public Health</a:t>
            </a:r>
            <a:endParaRPr lang="en-US" b="1" dirty="0">
              <a:ln w="12700">
                <a:solidFill>
                  <a:schemeClr val="tx1"/>
                </a:solidFill>
              </a:ln>
              <a:solidFill>
                <a:srgbClr val="800080"/>
              </a:solidFill>
              <a:latin typeface="Garamond" panose="02020404030301010803" pitchFamily="18" charset="0"/>
            </a:endParaRPr>
          </a:p>
        </p:txBody>
      </p:sp>
      <p:sp>
        <p:nvSpPr>
          <p:cNvPr id="9" name="Text Box 3"/>
          <p:cNvSpPr txBox="1">
            <a:spLocks noChangeArrowheads="1"/>
          </p:cNvSpPr>
          <p:nvPr/>
        </p:nvSpPr>
        <p:spPr bwMode="auto">
          <a:xfrm>
            <a:off x="4876800" y="1403838"/>
            <a:ext cx="4114800" cy="838200"/>
          </a:xfrm>
          <a:prstGeom prst="rect">
            <a:avLst/>
          </a:prstGeom>
          <a:solidFill>
            <a:srgbClr val="FFFFFF"/>
          </a:solid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Garamond" panose="02020404030301010803" pitchFamily="18" charset="0"/>
              </a:rPr>
              <a:t>Ann Abraham</a:t>
            </a:r>
            <a:r>
              <a:rPr kumimoji="0" lang="en-US" altLang="en-US" sz="2400" b="0" i="0" u="none" strike="noStrike" cap="none" normalizeH="0" baseline="0" dirty="0" smtClean="0">
                <a:ln>
                  <a:noFill/>
                </a:ln>
                <a:solidFill>
                  <a:srgbClr val="000000"/>
                </a:solidFill>
                <a:effectLst/>
                <a:latin typeface="Garamond" panose="02020404030301010803" pitchFamily="18" charset="0"/>
              </a:rPr>
              <a:t>, RN, BSN, PHN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smtClean="0">
                <a:solidFill>
                  <a:srgbClr val="0000C0"/>
                </a:solidFill>
                <a:latin typeface="Garamond" panose="02020404030301010803" pitchFamily="18" charset="0"/>
              </a:rPr>
              <a:t>ann.abraham</a:t>
            </a:r>
            <a:r>
              <a:rPr kumimoji="0" lang="en-US" altLang="en-US" b="1" i="0" u="none" strike="noStrike" cap="none" normalizeH="0" baseline="0" dirty="0" smtClean="0">
                <a:ln>
                  <a:noFill/>
                </a:ln>
                <a:solidFill>
                  <a:srgbClr val="0000C0"/>
                </a:solidFill>
                <a:effectLst/>
                <a:latin typeface="Garamond" panose="02020404030301010803" pitchFamily="18" charset="0"/>
              </a:rPr>
              <a:t>@swmhhs.com</a:t>
            </a:r>
            <a:endParaRPr kumimoji="0" lang="en-US" altLang="en-US" b="1" i="0" u="none" strike="noStrike" cap="none" normalizeH="0" baseline="0" dirty="0" smtClean="0">
              <a:ln>
                <a:noFill/>
              </a:ln>
              <a:solidFill>
                <a:schemeClr val="tx1"/>
              </a:solidFill>
              <a:effectLst/>
              <a:latin typeface="Garamond" panose="02020404030301010803" pitchFamily="18" charset="0"/>
            </a:endParaRPr>
          </a:p>
        </p:txBody>
      </p:sp>
      <p:pic>
        <p:nvPicPr>
          <p:cNvPr id="1026" name="Picture 2" descr="An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189" t="12227" r="25855"/>
          <a:stretch/>
        </p:blipFill>
        <p:spPr bwMode="auto">
          <a:xfrm>
            <a:off x="6858000" y="3429000"/>
            <a:ext cx="1752600" cy="2307961"/>
          </a:xfrm>
          <a:prstGeom prst="rect">
            <a:avLst/>
          </a:prstGeom>
          <a:noFill/>
          <a:ln w="19050">
            <a:solidFill>
              <a:schemeClr val="tx1"/>
            </a:solidFill>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28459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26703" y="604828"/>
            <a:ext cx="8229600" cy="584775"/>
          </a:xfrm>
          <a:prstGeom prst="rect">
            <a:avLst/>
          </a:prstGeom>
          <a:solidFill>
            <a:schemeClr val="bg1"/>
          </a:solidFill>
          <a:ln w="19050">
            <a:solidFill>
              <a:schemeClr val="tx1"/>
            </a:solidFill>
          </a:ln>
        </p:spPr>
        <p:txBody>
          <a:bodyPr wrap="square" rtlCol="0">
            <a:spAutoFit/>
          </a:bodyPr>
          <a:lstStyle/>
          <a:p>
            <a:pPr algn="ctr"/>
            <a:r>
              <a:rPr lang="en-US" sz="3200" dirty="0" smtClean="0">
                <a:ln w="9525">
                  <a:solidFill>
                    <a:srgbClr val="0066FF"/>
                  </a:solidFill>
                </a:ln>
                <a:solidFill>
                  <a:srgbClr val="0066FF"/>
                </a:solidFill>
                <a:latin typeface="Garamond" panose="02020404030301010803" pitchFamily="18" charset="0"/>
              </a:rPr>
              <a:t>Public Health/ SW Health and Human Services</a:t>
            </a:r>
            <a:endParaRPr lang="en-US" sz="3200" dirty="0">
              <a:ln w="9525">
                <a:solidFill>
                  <a:srgbClr val="0066FF"/>
                </a:solidFill>
              </a:ln>
              <a:solidFill>
                <a:srgbClr val="0066FF"/>
              </a:solidFill>
              <a:latin typeface="Garamond" panose="02020404030301010803" pitchFamily="18" charset="0"/>
            </a:endParaRPr>
          </a:p>
        </p:txBody>
      </p:sp>
      <p:sp>
        <p:nvSpPr>
          <p:cNvPr id="5" name="Content Placeholder 2"/>
          <p:cNvSpPr txBox="1">
            <a:spLocks/>
          </p:cNvSpPr>
          <p:nvPr/>
        </p:nvSpPr>
        <p:spPr>
          <a:xfrm>
            <a:off x="171616" y="1419024"/>
            <a:ext cx="8743784" cy="414357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u="sng" dirty="0" smtClean="0">
                <a:latin typeface="Garamond" panose="02020404030301010803" pitchFamily="18" charset="0"/>
              </a:rPr>
              <a:t>Role:</a:t>
            </a:r>
          </a:p>
          <a:p>
            <a:r>
              <a:rPr lang="en-US" sz="2800" b="1" dirty="0" smtClean="0">
                <a:latin typeface="Garamond" panose="02020404030301010803" pitchFamily="18" charset="0"/>
              </a:rPr>
              <a:t>Administer &amp; read TB skin test</a:t>
            </a:r>
          </a:p>
          <a:p>
            <a:r>
              <a:rPr lang="en-US" sz="2800" b="1" dirty="0" smtClean="0">
                <a:latin typeface="Garamond" panose="02020404030301010803" pitchFamily="18" charset="0"/>
              </a:rPr>
              <a:t>Review immunization records </a:t>
            </a:r>
          </a:p>
          <a:p>
            <a:pPr marL="0" indent="0">
              <a:buNone/>
            </a:pPr>
            <a:r>
              <a:rPr lang="en-US" sz="2400" b="1" dirty="0" smtClean="0">
                <a:latin typeface="Garamond" panose="02020404030301010803" pitchFamily="18" charset="0"/>
              </a:rPr>
              <a:t>(This is done for CNA students to ensure they are ready to start their clinicals. These services are offered at a low cost.)</a:t>
            </a:r>
          </a:p>
          <a:p>
            <a:pPr marL="0" indent="0">
              <a:buNone/>
            </a:pPr>
            <a:r>
              <a:rPr lang="en-US" sz="2800" b="1" u="sng" dirty="0" smtClean="0">
                <a:latin typeface="Garamond" panose="02020404030301010803" pitchFamily="18" charset="0"/>
              </a:rPr>
              <a:t>Benefits:</a:t>
            </a:r>
            <a:endParaRPr lang="en-US" sz="2800" b="1" u="sng" dirty="0">
              <a:latin typeface="Garamond" panose="02020404030301010803" pitchFamily="18" charset="0"/>
            </a:endParaRPr>
          </a:p>
          <a:p>
            <a:r>
              <a:rPr lang="en-US" sz="2800" b="1" dirty="0" smtClean="0">
                <a:latin typeface="Garamond" panose="02020404030301010803" pitchFamily="18" charset="0"/>
              </a:rPr>
              <a:t>Great way to get student connected with services offered at Public Health.</a:t>
            </a:r>
          </a:p>
          <a:p>
            <a:r>
              <a:rPr lang="en-US" sz="2800" b="1" dirty="0" smtClean="0">
                <a:latin typeface="Garamond" panose="02020404030301010803" pitchFamily="18" charset="0"/>
              </a:rPr>
              <a:t>Remove cost barriers to allow more individuals to enter the healthcare field</a:t>
            </a:r>
            <a:endParaRPr lang="en-US" b="1" dirty="0" smtClean="0">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660761"/>
            <a:ext cx="1219200" cy="105664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5803002"/>
            <a:ext cx="2162174" cy="914400"/>
          </a:xfrm>
          <a:prstGeom prst="rect">
            <a:avLst/>
          </a:prstGeom>
        </p:spPr>
      </p:pic>
      <p:sp>
        <p:nvSpPr>
          <p:cNvPr id="8" name="TextBox 7"/>
          <p:cNvSpPr txBox="1"/>
          <p:nvPr/>
        </p:nvSpPr>
        <p:spPr>
          <a:xfrm>
            <a:off x="4191000" y="5334000"/>
            <a:ext cx="4572000" cy="707886"/>
          </a:xfrm>
          <a:prstGeom prst="rect">
            <a:avLst/>
          </a:prstGeom>
          <a:solidFill>
            <a:schemeClr val="bg1"/>
          </a:solidFill>
          <a:ln w="28575">
            <a:solidFill>
              <a:srgbClr val="00B050"/>
            </a:solidFill>
          </a:ln>
        </p:spPr>
        <p:txBody>
          <a:bodyPr wrap="square" rtlCol="0">
            <a:spAutoFit/>
          </a:bodyPr>
          <a:lstStyle/>
          <a:p>
            <a:pPr algn="ctr"/>
            <a:r>
              <a:rPr lang="en-US" sz="2000" i="1" dirty="0" smtClean="0">
                <a:ln>
                  <a:solidFill>
                    <a:srgbClr val="008E40"/>
                  </a:solidFill>
                </a:ln>
                <a:latin typeface="Bell MT" panose="02020503060305020303" pitchFamily="18" charset="0"/>
              </a:rPr>
              <a:t>Public Health is committed to the well-being and safety of our communities.</a:t>
            </a:r>
            <a:endParaRPr lang="en-US" sz="2000" i="1" dirty="0">
              <a:ln>
                <a:solidFill>
                  <a:srgbClr val="008E40"/>
                </a:solidFill>
              </a:ln>
              <a:latin typeface="Bell MT" panose="02020503060305020303" pitchFamily="18" charset="0"/>
            </a:endParaRPr>
          </a:p>
        </p:txBody>
      </p:sp>
      <p:sp>
        <p:nvSpPr>
          <p:cNvPr id="9" name="Title 1"/>
          <p:cNvSpPr txBox="1">
            <a:spLocks/>
          </p:cNvSpPr>
          <p:nvPr/>
        </p:nvSpPr>
        <p:spPr>
          <a:xfrm>
            <a:off x="171617" y="65088"/>
            <a:ext cx="8739772" cy="54451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4000" b="1" dirty="0">
              <a:ln w="19050">
                <a:solidFill>
                  <a:srgbClr val="002060"/>
                </a:solidFill>
              </a:ln>
              <a:solidFill>
                <a:schemeClr val="tx2">
                  <a:lumMod val="60000"/>
                  <a:lumOff val="40000"/>
                </a:schemeClr>
              </a:solidFill>
            </a:endParaRPr>
          </a:p>
        </p:txBody>
      </p:sp>
    </p:spTree>
    <p:extLst>
      <p:ext uri="{BB962C8B-B14F-4D97-AF65-F5344CB8AC3E}">
        <p14:creationId xmlns:p14="http://schemas.microsoft.com/office/powerpoint/2010/main" val="1092232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419600" y="533400"/>
            <a:ext cx="4387421" cy="1524000"/>
          </a:xfrm>
          <a:prstGeom prst="rect">
            <a:avLst/>
          </a:prstGeom>
          <a:solidFill>
            <a:srgbClr val="FFFFFF"/>
          </a:solid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smtClean="0">
                <a:solidFill>
                  <a:srgbClr val="000000"/>
                </a:solidFill>
                <a:latin typeface="Garamond" pitchFamily="18" charset="0"/>
              </a:rPr>
              <a:t>   </a:t>
            </a:r>
            <a:r>
              <a:rPr kumimoji="0" lang="en-US" altLang="en-US" sz="2400" b="1" i="0" u="none" strike="noStrike" cap="none" normalizeH="0" baseline="0" dirty="0" smtClean="0">
                <a:ln>
                  <a:noFill/>
                </a:ln>
                <a:solidFill>
                  <a:srgbClr val="000000"/>
                </a:solidFill>
                <a:effectLst/>
                <a:latin typeface="Garamond" pitchFamily="18" charset="0"/>
              </a:rPr>
              <a:t>Tammy Gustafson</a:t>
            </a:r>
            <a:r>
              <a:rPr kumimoji="0" lang="en-US" altLang="en-US" sz="2400" b="0" i="0" u="none" strike="noStrike" cap="none" normalizeH="0" baseline="0" dirty="0" smtClean="0">
                <a:ln>
                  <a:noFill/>
                </a:ln>
                <a:solidFill>
                  <a:srgbClr val="000000"/>
                </a:solidFill>
                <a:effectLst/>
                <a:latin typeface="Garamond" pitchFamily="18" charset="0"/>
              </a:rPr>
              <a:t>, RN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00"/>
                </a:solidFill>
                <a:latin typeface="Garamond" pitchFamily="18" charset="0"/>
              </a:rPr>
              <a:t>   </a:t>
            </a:r>
            <a:r>
              <a:rPr kumimoji="0" lang="en-US" altLang="en-US" sz="2400" b="0" i="0" u="none" strike="noStrike" cap="none" normalizeH="0" baseline="0" dirty="0" smtClean="0">
                <a:ln>
                  <a:noFill/>
                </a:ln>
                <a:solidFill>
                  <a:srgbClr val="000000"/>
                </a:solidFill>
                <a:effectLst/>
                <a:latin typeface="Garamond" pitchFamily="18" charset="0"/>
              </a:rPr>
              <a:t>Administrator</a:t>
            </a:r>
          </a:p>
          <a:p>
            <a:pPr eaLnBrk="0" fontAlgn="base" hangingPunct="0">
              <a:spcBef>
                <a:spcPct val="0"/>
              </a:spcBef>
              <a:spcAft>
                <a:spcPct val="0"/>
              </a:spcAft>
            </a:pPr>
            <a:r>
              <a:rPr lang="en-US" dirty="0" smtClean="0">
                <a:latin typeface="Garamond" pitchFamily="18" charset="0"/>
              </a:rPr>
              <a:t>    Boulder </a:t>
            </a:r>
            <a:r>
              <a:rPr lang="en-US" dirty="0">
                <a:latin typeface="Garamond" pitchFamily="18" charset="0"/>
              </a:rPr>
              <a:t>Creek Assisted Living-Memory Care </a:t>
            </a:r>
            <a:endParaRPr kumimoji="0" lang="en-US" altLang="en-US" sz="2400" b="0" i="0" u="none" strike="noStrike" cap="none" normalizeH="0" baseline="0" dirty="0" smtClean="0">
              <a:ln>
                <a:noFill/>
              </a:ln>
              <a:solidFill>
                <a:srgbClr val="000000"/>
              </a:solidFill>
              <a:effectLst/>
              <a:latin typeface="Garamond" pitchFamily="18" charset="0"/>
            </a:endParaRPr>
          </a:p>
          <a:p>
            <a:r>
              <a:rPr lang="en-US" b="1" dirty="0" smtClean="0">
                <a:latin typeface="Garamond" pitchFamily="18" charset="0"/>
                <a:hlinkClick r:id="rId2"/>
              </a:rPr>
              <a:t>    </a:t>
            </a:r>
            <a:endParaRPr lang="en-US" b="1" dirty="0" smtClean="0">
              <a:latin typeface="Garamond" pitchFamily="18" charset="0"/>
            </a:endParaRPr>
          </a:p>
          <a:p>
            <a:endParaRPr lang="en-US" dirty="0"/>
          </a:p>
          <a:p>
            <a:endParaRPr lang="en-US" dirty="0"/>
          </a:p>
        </p:txBody>
      </p:sp>
      <p:sp>
        <p:nvSpPr>
          <p:cNvPr id="6" name="Title 1"/>
          <p:cNvSpPr txBox="1">
            <a:spLocks/>
          </p:cNvSpPr>
          <p:nvPr/>
        </p:nvSpPr>
        <p:spPr>
          <a:xfrm>
            <a:off x="0" y="120650"/>
            <a:ext cx="4572000" cy="17843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3600" b="1" dirty="0">
              <a:ln w="19050">
                <a:solidFill>
                  <a:srgbClr val="002060"/>
                </a:solidFill>
              </a:ln>
              <a:solidFill>
                <a:schemeClr val="tx2">
                  <a:lumMod val="60000"/>
                  <a:lumOff val="40000"/>
                </a:schemeClr>
              </a:solidFill>
            </a:endParaRPr>
          </a:p>
        </p:txBody>
      </p:sp>
      <p:sp>
        <p:nvSpPr>
          <p:cNvPr id="7" name="Text Placeholder 3"/>
          <p:cNvSpPr txBox="1">
            <a:spLocks/>
          </p:cNvSpPr>
          <p:nvPr/>
        </p:nvSpPr>
        <p:spPr>
          <a:xfrm>
            <a:off x="838200" y="1371600"/>
            <a:ext cx="3008313" cy="7827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4800" b="1" dirty="0" smtClean="0">
                <a:ln w="12700">
                  <a:solidFill>
                    <a:schemeClr val="tx1"/>
                  </a:solidFill>
                </a:ln>
                <a:solidFill>
                  <a:srgbClr val="800080"/>
                </a:solidFill>
                <a:latin typeface="Garamond" panose="02020404030301010803" pitchFamily="18" charset="0"/>
              </a:rPr>
              <a:t>Employers </a:t>
            </a:r>
            <a:endParaRPr lang="en-US" sz="4800" b="1" dirty="0">
              <a:ln w="12700">
                <a:solidFill>
                  <a:schemeClr val="tx1"/>
                </a:solidFill>
              </a:ln>
              <a:solidFill>
                <a:srgbClr val="800080"/>
              </a:solidFill>
              <a:latin typeface="Garamond" panose="02020404030301010803" pitchFamily="18" charset="0"/>
            </a:endParaRPr>
          </a:p>
        </p:txBody>
      </p:sp>
      <p:pic>
        <p:nvPicPr>
          <p:cNvPr id="4098" name="Picture 2" descr="Tammy Gustafson"/>
          <p:cNvPicPr>
            <a:picLocks noChangeAspect="1" noChangeArrowheads="1"/>
          </p:cNvPicPr>
          <p:nvPr/>
        </p:nvPicPr>
        <p:blipFill>
          <a:blip r:embed="rId3" cstate="print">
            <a:extLst>
              <a:ext uri="{28A0092B-C50C-407E-A947-70E740481C1C}">
                <a14:useLocalDpi xmlns:a14="http://schemas.microsoft.com/office/drawing/2010/main" val="0"/>
              </a:ext>
            </a:extLst>
          </a:blip>
          <a:srcRect l="20329"/>
          <a:stretch>
            <a:fillRect/>
          </a:stretch>
        </p:blipFill>
        <p:spPr bwMode="auto">
          <a:xfrm rot="5400000">
            <a:off x="6639385" y="2657015"/>
            <a:ext cx="2302031" cy="2169601"/>
          </a:xfrm>
          <a:prstGeom prst="rect">
            <a:avLst/>
          </a:prstGeom>
          <a:noFill/>
          <a:ln w="19050">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 name="Picture 3" descr="Jackie Esping smiling"/>
          <p:cNvPicPr>
            <a:picLocks noChangeAspect="1" noChangeArrowheads="1"/>
          </p:cNvPicPr>
          <p:nvPr/>
        </p:nvPicPr>
        <p:blipFill>
          <a:blip r:embed="rId4" cstate="print">
            <a:extLst>
              <a:ext uri="{28A0092B-C50C-407E-A947-70E740481C1C}">
                <a14:useLocalDpi xmlns:a14="http://schemas.microsoft.com/office/drawing/2010/main" val="0"/>
              </a:ext>
            </a:extLst>
          </a:blip>
          <a:srcRect l="17344"/>
          <a:stretch>
            <a:fillRect/>
          </a:stretch>
        </p:blipFill>
        <p:spPr bwMode="auto">
          <a:xfrm rot="5400000">
            <a:off x="115383" y="2551617"/>
            <a:ext cx="2436234" cy="2209800"/>
          </a:xfrm>
          <a:prstGeom prst="rect">
            <a:avLst/>
          </a:prstGeom>
          <a:noFill/>
          <a:ln w="19050">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3"/>
          <p:cNvSpPr txBox="1">
            <a:spLocks noChangeArrowheads="1"/>
          </p:cNvSpPr>
          <p:nvPr/>
        </p:nvSpPr>
        <p:spPr bwMode="auto">
          <a:xfrm>
            <a:off x="152400" y="5410200"/>
            <a:ext cx="4648200" cy="1149177"/>
          </a:xfrm>
          <a:prstGeom prst="rect">
            <a:avLst/>
          </a:prstGeom>
          <a:solidFill>
            <a:srgbClr val="FFFFFF"/>
          </a:solid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Garamond" pitchFamily="18" charset="0"/>
              </a:rPr>
              <a:t>Jackie Esping, </a:t>
            </a:r>
            <a:r>
              <a:rPr kumimoji="0" lang="en-US" altLang="en-US" sz="2400" b="0" i="0" u="none" strike="noStrike" cap="none" normalizeH="0" baseline="0" dirty="0" smtClean="0">
                <a:ln>
                  <a:noFill/>
                </a:ln>
                <a:solidFill>
                  <a:srgbClr val="000000"/>
                </a:solidFill>
                <a:effectLst/>
                <a:latin typeface="Garamond" pitchFamily="18" charset="0"/>
              </a:rPr>
              <a:t>Nursing Supervisor</a:t>
            </a:r>
          </a:p>
          <a:p>
            <a:pPr eaLnBrk="0" fontAlgn="base" hangingPunct="0">
              <a:spcBef>
                <a:spcPct val="0"/>
              </a:spcBef>
              <a:spcAft>
                <a:spcPct val="0"/>
              </a:spcAft>
            </a:pPr>
            <a:r>
              <a:rPr lang="en-US" dirty="0" smtClean="0">
                <a:latin typeface="Garamond" pitchFamily="18" charset="0"/>
              </a:rPr>
              <a:t>Avera Marshall Morningside Heights Care Center</a:t>
            </a:r>
            <a:endParaRPr kumimoji="0" lang="en-US" altLang="en-US" sz="2400" b="0" i="0" u="none" strike="noStrike" cap="none" normalizeH="0" baseline="0" dirty="0" smtClean="0">
              <a:ln>
                <a:noFill/>
              </a:ln>
              <a:solidFill>
                <a:srgbClr val="000000"/>
              </a:solidFill>
              <a:effectLst/>
              <a:latin typeface="Garamond" pitchFamily="18" charset="0"/>
            </a:endParaRPr>
          </a:p>
          <a:p>
            <a:r>
              <a:rPr lang="en-US" b="1" dirty="0">
                <a:latin typeface="Garamond" pitchFamily="18" charset="0"/>
                <a:hlinkClick r:id="rId5"/>
              </a:rPr>
              <a:t>j</a:t>
            </a:r>
            <a:r>
              <a:rPr lang="en-US" b="1" dirty="0" smtClean="0">
                <a:latin typeface="Garamond" pitchFamily="18" charset="0"/>
                <a:hlinkClick r:id="rId5"/>
              </a:rPr>
              <a:t>ackie.esping@avera.org</a:t>
            </a:r>
            <a:endParaRPr lang="en-US" b="1" dirty="0" smtClean="0">
              <a:latin typeface="Garamond" pitchFamily="18" charset="0"/>
            </a:endParaRPr>
          </a:p>
          <a:p>
            <a:endParaRPr lang="en-US" dirty="0"/>
          </a:p>
          <a:p>
            <a:r>
              <a:rPr lang="en-US" dirty="0"/>
              <a:t> </a:t>
            </a:r>
          </a:p>
          <a:p>
            <a:endParaRPr lang="en-US" dirty="0"/>
          </a:p>
          <a:p>
            <a:endParaRPr lang="en-US"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400" y="5334000"/>
            <a:ext cx="2314575" cy="533400"/>
          </a:xfrm>
          <a:prstGeom prst="rect">
            <a:avLst/>
          </a:prstGeom>
          <a:ln>
            <a:solidFill>
              <a:schemeClr val="tx1"/>
            </a:solidFill>
          </a:ln>
        </p:spPr>
      </p:pic>
      <p:pic>
        <p:nvPicPr>
          <p:cNvPr id="1026" name="Picture 2"/>
          <p:cNvPicPr>
            <a:picLocks noChangeAspect="1" noChangeArrowheads="1"/>
          </p:cNvPicPr>
          <p:nvPr/>
        </p:nvPicPr>
        <p:blipFill>
          <a:blip r:embed="rId7" cstate="print"/>
          <a:srcRect/>
          <a:stretch>
            <a:fillRect/>
          </a:stretch>
        </p:blipFill>
        <p:spPr bwMode="auto">
          <a:xfrm>
            <a:off x="3886200" y="4038600"/>
            <a:ext cx="2708031" cy="838200"/>
          </a:xfrm>
          <a:prstGeom prst="rect">
            <a:avLst/>
          </a:prstGeom>
          <a:noFill/>
          <a:ln w="12700">
            <a:solidFill>
              <a:schemeClr val="tx1"/>
            </a:solid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2514600" y="2438400"/>
            <a:ext cx="2468880" cy="685800"/>
          </a:xfrm>
          <a:prstGeom prst="rect">
            <a:avLst/>
          </a:prstGeom>
          <a:noFill/>
          <a:ln w="12700">
            <a:solidFill>
              <a:schemeClr val="tx1"/>
            </a:solidFill>
            <a:miter lim="800000"/>
            <a:headEnd/>
            <a:tailEnd/>
          </a:ln>
        </p:spPr>
      </p:pic>
      <p:sp>
        <p:nvSpPr>
          <p:cNvPr id="14" name="Rectangle 13"/>
          <p:cNvSpPr/>
          <p:nvPr/>
        </p:nvSpPr>
        <p:spPr>
          <a:xfrm>
            <a:off x="4572000" y="1600200"/>
            <a:ext cx="2883995" cy="369332"/>
          </a:xfrm>
          <a:prstGeom prst="rect">
            <a:avLst/>
          </a:prstGeom>
        </p:spPr>
        <p:txBody>
          <a:bodyPr wrap="none">
            <a:spAutoFit/>
          </a:bodyPr>
          <a:lstStyle/>
          <a:p>
            <a:r>
              <a:rPr lang="en-US" b="1" dirty="0" smtClean="0">
                <a:latin typeface="Garamond" pitchFamily="18" charset="0"/>
                <a:hlinkClick r:id="rId2"/>
              </a:rPr>
              <a:t>tammy@boulderestates.org</a:t>
            </a:r>
            <a:endParaRPr lang="en-US" dirty="0"/>
          </a:p>
        </p:txBody>
      </p:sp>
    </p:spTree>
    <p:extLst>
      <p:ext uri="{BB962C8B-B14F-4D97-AF65-F5344CB8AC3E}">
        <p14:creationId xmlns:p14="http://schemas.microsoft.com/office/powerpoint/2010/main" val="206841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228599"/>
            <a:ext cx="8534400" cy="5394623"/>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3600" b="1" dirty="0" smtClean="0">
                <a:solidFill>
                  <a:srgbClr val="FF0000"/>
                </a:solidFill>
                <a:latin typeface="Garamond" panose="02020404030301010803" pitchFamily="18" charset="0"/>
              </a:rPr>
              <a:t>I</a:t>
            </a:r>
            <a:r>
              <a:rPr lang="en-US" b="1" dirty="0" smtClean="0">
                <a:latin typeface="Garamond" panose="02020404030301010803" pitchFamily="18" charset="0"/>
              </a:rPr>
              <a:t>nnovative </a:t>
            </a:r>
            <a:r>
              <a:rPr lang="en-US" sz="3600" b="1" dirty="0" smtClean="0">
                <a:solidFill>
                  <a:srgbClr val="FF0000"/>
                </a:solidFill>
                <a:latin typeface="Garamond" panose="02020404030301010803" pitchFamily="18" charset="0"/>
              </a:rPr>
              <a:t>S</a:t>
            </a:r>
            <a:r>
              <a:rPr lang="en-US" b="1" dirty="0" smtClean="0">
                <a:latin typeface="Garamond" panose="02020404030301010803" pitchFamily="18" charset="0"/>
              </a:rPr>
              <a:t>ervice </a:t>
            </a:r>
            <a:r>
              <a:rPr lang="en-US" sz="3600" b="1" dirty="0" smtClean="0">
                <a:solidFill>
                  <a:srgbClr val="FF0000"/>
                </a:solidFill>
                <a:latin typeface="Garamond" panose="02020404030301010803" pitchFamily="18" charset="0"/>
              </a:rPr>
              <a:t>D</a:t>
            </a:r>
            <a:r>
              <a:rPr lang="en-US" b="1" dirty="0" smtClean="0">
                <a:latin typeface="Garamond" panose="02020404030301010803" pitchFamily="18" charset="0"/>
              </a:rPr>
              <a:t>elivery</a:t>
            </a:r>
            <a:endParaRPr lang="en-US" b="1" dirty="0">
              <a:latin typeface="Garamond" panose="02020404030301010803"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888023"/>
            <a:ext cx="8501536" cy="4800600"/>
          </a:xfrm>
          <a:prstGeom prst="rect">
            <a:avLst/>
          </a:prstGeom>
          <a:ln w="38100">
            <a:solidFill>
              <a:schemeClr val="tx1"/>
            </a:solidFill>
          </a:ln>
        </p:spPr>
      </p:pic>
      <p:pic>
        <p:nvPicPr>
          <p:cNvPr id="4" name="Picture 3"/>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b="8113"/>
          <a:stretch/>
        </p:blipFill>
        <p:spPr>
          <a:xfrm>
            <a:off x="457200" y="6012485"/>
            <a:ext cx="838200" cy="707224"/>
          </a:xfrm>
          <a:prstGeom prst="rect">
            <a:avLst/>
          </a:prstGeom>
        </p:spPr>
      </p:pic>
    </p:spTree>
    <p:extLst>
      <p:ext uri="{BB962C8B-B14F-4D97-AF65-F5344CB8AC3E}">
        <p14:creationId xmlns:p14="http://schemas.microsoft.com/office/powerpoint/2010/main" val="116028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0"/>
            <a:ext cx="8739772" cy="5445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3600" b="1" dirty="0">
              <a:ln w="19050">
                <a:solidFill>
                  <a:srgbClr val="002060"/>
                </a:solidFill>
              </a:ln>
              <a:solidFill>
                <a:schemeClr val="tx2">
                  <a:lumMod val="60000"/>
                  <a:lumOff val="40000"/>
                </a:schemeClr>
              </a:solidFill>
            </a:endParaRPr>
          </a:p>
        </p:txBody>
      </p:sp>
      <p:sp>
        <p:nvSpPr>
          <p:cNvPr id="5" name="Rectangle 4"/>
          <p:cNvSpPr/>
          <p:nvPr/>
        </p:nvSpPr>
        <p:spPr>
          <a:xfrm>
            <a:off x="533400" y="685800"/>
            <a:ext cx="8229600" cy="59436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n>
                  <a:solidFill>
                    <a:sysClr val="windowText" lastClr="000000"/>
                  </a:solidFill>
                </a:ln>
                <a:solidFill>
                  <a:srgbClr val="FF0000"/>
                </a:solidFill>
                <a:latin typeface="Garamond" panose="02020404030301010803" pitchFamily="18" charset="0"/>
              </a:rPr>
              <a:t>Avera, Boulder Creek </a:t>
            </a:r>
            <a:r>
              <a:rPr lang="en-US" sz="2200" b="1" dirty="0" smtClean="0">
                <a:solidFill>
                  <a:schemeClr val="tx1"/>
                </a:solidFill>
                <a:latin typeface="Garamond" panose="02020404030301010803" pitchFamily="18" charset="0"/>
              </a:rPr>
              <a:t>and</a:t>
            </a:r>
            <a:r>
              <a:rPr lang="en-US" sz="2200" b="1" dirty="0" smtClean="0">
                <a:latin typeface="Garamond" panose="02020404030301010803" pitchFamily="18" charset="0"/>
              </a:rPr>
              <a:t> </a:t>
            </a:r>
            <a:r>
              <a:rPr lang="en-US" sz="2200" b="1" dirty="0" smtClean="0">
                <a:ln>
                  <a:solidFill>
                    <a:sysClr val="windowText" lastClr="000000"/>
                  </a:solidFill>
                </a:ln>
                <a:solidFill>
                  <a:srgbClr val="FF0000"/>
                </a:solidFill>
                <a:latin typeface="Garamond" panose="02020404030301010803" pitchFamily="18" charset="0"/>
              </a:rPr>
              <a:t>Stepping Stone Home Health Care’s </a:t>
            </a:r>
            <a:r>
              <a:rPr lang="en-US" sz="2200" b="1" dirty="0" smtClean="0">
                <a:solidFill>
                  <a:schemeClr val="tx1"/>
                </a:solidFill>
                <a:latin typeface="Garamond" panose="02020404030301010803" pitchFamily="18" charset="0"/>
              </a:rPr>
              <a:t>role in collaborating with ABE came out of a need for qualified staff to care for the seniors in our assisted living and memory care facilities.  </a:t>
            </a:r>
          </a:p>
          <a:p>
            <a:endParaRPr lang="en-US" sz="900" b="1" dirty="0" smtClean="0">
              <a:latin typeface="Garamond" panose="02020404030301010803" pitchFamily="18" charset="0"/>
            </a:endParaRPr>
          </a:p>
          <a:p>
            <a:r>
              <a:rPr lang="en-US" sz="2200" b="1" u="sng" dirty="0" smtClean="0">
                <a:ln w="12700">
                  <a:solidFill>
                    <a:sysClr val="windowText" lastClr="000000"/>
                  </a:solidFill>
                </a:ln>
                <a:solidFill>
                  <a:srgbClr val="0066FF"/>
                </a:solidFill>
                <a:latin typeface="Garamond" panose="02020404030301010803" pitchFamily="18" charset="0"/>
              </a:rPr>
              <a:t>Goal</a:t>
            </a:r>
            <a:r>
              <a:rPr lang="en-US" sz="2000" b="1" dirty="0" smtClean="0">
                <a:ln w="12700">
                  <a:solidFill>
                    <a:sysClr val="windowText" lastClr="000000"/>
                  </a:solidFill>
                </a:ln>
                <a:solidFill>
                  <a:srgbClr val="0066FF"/>
                </a:solidFill>
                <a:latin typeface="Garamond" panose="02020404030301010803" pitchFamily="18" charset="0"/>
              </a:rPr>
              <a:t> </a:t>
            </a:r>
            <a:r>
              <a:rPr lang="en-US" sz="2000" b="1" dirty="0" smtClean="0">
                <a:ln w="12700">
                  <a:solidFill>
                    <a:schemeClr val="tx1"/>
                  </a:solidFill>
                </a:ln>
                <a:solidFill>
                  <a:srgbClr val="0066FF"/>
                </a:solidFill>
                <a:latin typeface="Garamond" panose="02020404030301010803" pitchFamily="18" charset="0"/>
              </a:rPr>
              <a:t> </a:t>
            </a:r>
            <a:r>
              <a:rPr lang="en-US" sz="2200" b="1" dirty="0" smtClean="0">
                <a:solidFill>
                  <a:schemeClr val="tx1"/>
                </a:solidFill>
                <a:latin typeface="Garamond" panose="02020404030301010803" pitchFamily="18" charset="0"/>
              </a:rPr>
              <a:t>To employ qualified and educated certified nursing assistants with the added basic knowledge of dementia</a:t>
            </a:r>
          </a:p>
          <a:p>
            <a:endParaRPr lang="en-US" sz="700" b="1" dirty="0" smtClean="0">
              <a:solidFill>
                <a:schemeClr val="tx1"/>
              </a:solidFill>
              <a:latin typeface="Garamond" panose="02020404030301010803" pitchFamily="18" charset="0"/>
            </a:endParaRPr>
          </a:p>
          <a:p>
            <a:r>
              <a:rPr lang="en-US" sz="2200" b="1" u="sng" dirty="0" smtClean="0">
                <a:ln>
                  <a:solidFill>
                    <a:sysClr val="windowText" lastClr="000000"/>
                  </a:solidFill>
                </a:ln>
                <a:solidFill>
                  <a:srgbClr val="0066FF"/>
                </a:solidFill>
                <a:latin typeface="Garamond" panose="02020404030301010803" pitchFamily="18" charset="0"/>
              </a:rPr>
              <a:t>Problem</a:t>
            </a:r>
            <a:r>
              <a:rPr lang="en-US" sz="2000" b="1" dirty="0" smtClean="0">
                <a:ln>
                  <a:solidFill>
                    <a:sysClr val="windowText" lastClr="000000"/>
                  </a:solidFill>
                </a:ln>
                <a:solidFill>
                  <a:srgbClr val="0066FF"/>
                </a:solidFill>
                <a:latin typeface="Garamond" panose="02020404030301010803" pitchFamily="18" charset="0"/>
              </a:rPr>
              <a:t> </a:t>
            </a:r>
          </a:p>
          <a:p>
            <a:pPr lvl="0" indent="228600">
              <a:buSzPct val="125000"/>
              <a:buFont typeface="Arial" pitchFamily="34" charset="0"/>
              <a:buChar char="•"/>
            </a:pPr>
            <a:r>
              <a:rPr lang="en-US" sz="2000" b="1" dirty="0" smtClean="0">
                <a:solidFill>
                  <a:schemeClr val="tx1"/>
                </a:solidFill>
                <a:latin typeface="Garamond" panose="02020404030301010803" pitchFamily="18" charset="0"/>
              </a:rPr>
              <a:t>Low unemployment rate in the area  </a:t>
            </a:r>
          </a:p>
          <a:p>
            <a:pPr lvl="0" indent="228600">
              <a:buSzPct val="125000"/>
              <a:buFont typeface="Arial" pitchFamily="34" charset="0"/>
              <a:buChar char="•"/>
            </a:pPr>
            <a:r>
              <a:rPr lang="en-US" sz="2000" b="1" dirty="0" smtClean="0">
                <a:solidFill>
                  <a:schemeClr val="tx1"/>
                </a:solidFill>
                <a:latin typeface="Garamond" panose="02020404030301010803" pitchFamily="18" charset="0"/>
              </a:rPr>
              <a:t>Trained staff difficult to find</a:t>
            </a:r>
          </a:p>
          <a:p>
            <a:pPr lvl="0" indent="228600">
              <a:buSzPct val="125000"/>
              <a:buFont typeface="Arial" pitchFamily="34" charset="0"/>
              <a:buChar char="•"/>
            </a:pPr>
            <a:r>
              <a:rPr lang="en-US" sz="2000" b="1" dirty="0" smtClean="0">
                <a:solidFill>
                  <a:schemeClr val="tx1"/>
                </a:solidFill>
                <a:latin typeface="Garamond" panose="02020404030301010803" pitchFamily="18" charset="0"/>
              </a:rPr>
              <a:t>CNA training was very generic. Further training was needed to meet </a:t>
            </a:r>
          </a:p>
          <a:p>
            <a:pPr lvl="0" indent="228600">
              <a:buSzPct val="125000"/>
            </a:pPr>
            <a:r>
              <a:rPr lang="en-US" sz="2000" b="1" dirty="0" smtClean="0">
                <a:solidFill>
                  <a:schemeClr val="tx1"/>
                </a:solidFill>
                <a:latin typeface="Garamond" panose="02020404030301010803" pitchFamily="18" charset="0"/>
              </a:rPr>
              <a:t>agency needs</a:t>
            </a:r>
          </a:p>
          <a:p>
            <a:pPr lvl="0" indent="228600">
              <a:buSzPct val="125000"/>
              <a:buFont typeface="Arial" pitchFamily="34" charset="0"/>
              <a:buChar char="•"/>
            </a:pPr>
            <a:r>
              <a:rPr lang="en-US" sz="2000" b="1" dirty="0" smtClean="0">
                <a:solidFill>
                  <a:schemeClr val="tx1"/>
                </a:solidFill>
                <a:latin typeface="Garamond" panose="02020404030301010803" pitchFamily="18" charset="0"/>
              </a:rPr>
              <a:t>A growing population of those with dementia needing specialized care   </a:t>
            </a:r>
          </a:p>
          <a:p>
            <a:endParaRPr lang="en-US" sz="700" b="1" dirty="0" smtClean="0">
              <a:solidFill>
                <a:schemeClr val="tx1"/>
              </a:solidFill>
              <a:latin typeface="Garamond" panose="02020404030301010803" pitchFamily="18" charset="0"/>
            </a:endParaRPr>
          </a:p>
          <a:p>
            <a:r>
              <a:rPr lang="en-US" sz="2200" b="1" u="sng" dirty="0" smtClean="0">
                <a:ln>
                  <a:solidFill>
                    <a:sysClr val="windowText" lastClr="000000"/>
                  </a:solidFill>
                </a:ln>
                <a:solidFill>
                  <a:srgbClr val="0066FF"/>
                </a:solidFill>
                <a:latin typeface="Garamond" panose="02020404030301010803" pitchFamily="18" charset="0"/>
              </a:rPr>
              <a:t>Solution</a:t>
            </a:r>
          </a:p>
          <a:p>
            <a:pPr lvl="0" indent="228600">
              <a:buSzPct val="125000"/>
              <a:buFont typeface="Arial" pitchFamily="34" charset="0"/>
              <a:buChar char="•"/>
            </a:pPr>
            <a:r>
              <a:rPr lang="en-US" sz="2000" b="1" dirty="0" smtClean="0">
                <a:solidFill>
                  <a:schemeClr val="tx1"/>
                </a:solidFill>
                <a:latin typeface="Garamond" panose="02020404030301010803" pitchFamily="18" charset="0"/>
              </a:rPr>
              <a:t>Students complete ABE- CNA course and feedback given to ABE on </a:t>
            </a:r>
          </a:p>
          <a:p>
            <a:pPr lvl="0" indent="228600">
              <a:buSzPct val="125000"/>
            </a:pPr>
            <a:r>
              <a:rPr lang="en-US" sz="2000" b="1" dirty="0" smtClean="0">
                <a:solidFill>
                  <a:schemeClr val="tx1"/>
                </a:solidFill>
                <a:latin typeface="Garamond" panose="02020404030301010803" pitchFamily="18" charset="0"/>
              </a:rPr>
              <a:t>aide’s performance and preparation for the job   </a:t>
            </a:r>
          </a:p>
          <a:p>
            <a:pPr lvl="0" indent="228600">
              <a:buSzPct val="125000"/>
              <a:buFont typeface="Arial" pitchFamily="34" charset="0"/>
              <a:buChar char="•"/>
            </a:pPr>
            <a:r>
              <a:rPr lang="en-US" sz="2000" b="1" dirty="0" smtClean="0">
                <a:solidFill>
                  <a:schemeClr val="tx1"/>
                </a:solidFill>
                <a:latin typeface="Garamond" panose="02020404030301010803" pitchFamily="18" charset="0"/>
              </a:rPr>
              <a:t>A class on the overview of dementia added to class time</a:t>
            </a:r>
          </a:p>
          <a:p>
            <a:pPr lvl="0" indent="228600">
              <a:buSzPct val="125000"/>
              <a:buFont typeface="Arial" pitchFamily="34" charset="0"/>
              <a:buChar char="•"/>
            </a:pPr>
            <a:r>
              <a:rPr lang="en-US" sz="2000" b="1" dirty="0" smtClean="0">
                <a:solidFill>
                  <a:schemeClr val="tx1"/>
                </a:solidFill>
                <a:latin typeface="Garamond" panose="02020404030301010803" pitchFamily="18" charset="0"/>
              </a:rPr>
              <a:t>A virtual dementia tour becomes part of the curriculum </a:t>
            </a:r>
          </a:p>
          <a:p>
            <a:pPr lvl="0" indent="228600">
              <a:buSzPct val="125000"/>
              <a:buFont typeface="Arial" pitchFamily="34" charset="0"/>
              <a:buChar char="•"/>
            </a:pPr>
            <a:r>
              <a:rPr lang="en-US" sz="2000" b="1" dirty="0" smtClean="0">
                <a:solidFill>
                  <a:schemeClr val="tx1"/>
                </a:solidFill>
                <a:latin typeface="Garamond" panose="02020404030301010803" pitchFamily="18" charset="0"/>
              </a:rPr>
              <a:t>Employers participate in employer panels</a:t>
            </a:r>
            <a:endParaRPr lang="en-US" sz="2000" b="1"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071442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152400"/>
            <a:ext cx="8739772" cy="5445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3600" b="1" dirty="0">
              <a:ln w="19050">
                <a:solidFill>
                  <a:srgbClr val="002060"/>
                </a:solidFill>
              </a:ln>
              <a:solidFill>
                <a:schemeClr val="tx2">
                  <a:lumMod val="60000"/>
                  <a:lumOff val="40000"/>
                </a:schemeClr>
              </a:solidFill>
            </a:endParaRPr>
          </a:p>
        </p:txBody>
      </p:sp>
      <p:sp>
        <p:nvSpPr>
          <p:cNvPr id="4" name="Content Placeholder 2"/>
          <p:cNvSpPr txBox="1">
            <a:spLocks/>
          </p:cNvSpPr>
          <p:nvPr/>
        </p:nvSpPr>
        <p:spPr>
          <a:xfrm>
            <a:off x="152400" y="914400"/>
            <a:ext cx="8839200" cy="5562600"/>
          </a:xfrm>
          <a:prstGeom prst="rect">
            <a:avLst/>
          </a:prstGeom>
          <a:solidFill>
            <a:schemeClr val="bg1"/>
          </a:solidFill>
          <a:ln w="38100">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en-US" sz="2600" b="1" dirty="0">
                <a:latin typeface="Garamond" panose="02020404030301010803" pitchFamily="18" charset="0"/>
              </a:rPr>
              <a:t>Putting some skin in the game</a:t>
            </a:r>
            <a:r>
              <a:rPr lang="en-US" sz="2600" b="1" dirty="0" smtClean="0">
                <a:latin typeface="Garamond" panose="02020404030301010803" pitchFamily="18" charset="0"/>
              </a:rPr>
              <a:t>:</a:t>
            </a:r>
          </a:p>
          <a:p>
            <a:pPr>
              <a:buNone/>
            </a:pPr>
            <a:endParaRPr lang="en-US" sz="800" dirty="0">
              <a:latin typeface="Garamond" panose="02020404030301010803" pitchFamily="18" charset="0"/>
            </a:endParaRPr>
          </a:p>
          <a:p>
            <a:pPr lvl="0">
              <a:buClr>
                <a:schemeClr val="tx1"/>
              </a:buClr>
              <a:buSzPct val="125000"/>
            </a:pPr>
            <a:r>
              <a:rPr lang="en-US" sz="2400" b="1" dirty="0">
                <a:ln w="12700">
                  <a:solidFill>
                    <a:schemeClr val="tx1"/>
                  </a:solidFill>
                </a:ln>
                <a:solidFill>
                  <a:srgbClr val="FF0000"/>
                </a:solidFill>
                <a:latin typeface="Garamond" panose="02020404030301010803" pitchFamily="18" charset="0"/>
              </a:rPr>
              <a:t>Stepping Stone Home Health Care </a:t>
            </a:r>
            <a:r>
              <a:rPr lang="en-US" sz="2400" b="1" dirty="0">
                <a:latin typeface="Garamond" panose="02020404030301010803" pitchFamily="18" charset="0"/>
              </a:rPr>
              <a:t>has offered the assistance of Registered Nurses to aide in the teaching </a:t>
            </a:r>
            <a:r>
              <a:rPr lang="en-US" sz="2400" b="1" dirty="0" smtClean="0">
                <a:latin typeface="Garamond" panose="02020404030301010803" pitchFamily="18" charset="0"/>
              </a:rPr>
              <a:t>process </a:t>
            </a:r>
            <a:endParaRPr lang="en-US" sz="2400" b="1" dirty="0">
              <a:latin typeface="Garamond" panose="02020404030301010803" pitchFamily="18" charset="0"/>
            </a:endParaRPr>
          </a:p>
          <a:p>
            <a:pPr lvl="0">
              <a:buClr>
                <a:schemeClr val="tx1"/>
              </a:buClr>
              <a:buSzPct val="125000"/>
            </a:pPr>
            <a:r>
              <a:rPr lang="en-US" sz="2400" b="1" dirty="0">
                <a:ln>
                  <a:solidFill>
                    <a:sysClr val="windowText" lastClr="000000"/>
                  </a:solidFill>
                </a:ln>
                <a:solidFill>
                  <a:srgbClr val="FF0000"/>
                </a:solidFill>
                <a:latin typeface="Garamond" panose="02020404030301010803" pitchFamily="18" charset="0"/>
              </a:rPr>
              <a:t>Boulder Creek’s Activity </a:t>
            </a:r>
            <a:r>
              <a:rPr lang="en-US" sz="2400" b="1" dirty="0" smtClean="0">
                <a:ln>
                  <a:solidFill>
                    <a:sysClr val="windowText" lastClr="000000"/>
                  </a:solidFill>
                </a:ln>
                <a:solidFill>
                  <a:srgbClr val="FF0000"/>
                </a:solidFill>
                <a:latin typeface="Garamond" panose="02020404030301010803" pitchFamily="18" charset="0"/>
              </a:rPr>
              <a:t>Department </a:t>
            </a:r>
            <a:r>
              <a:rPr lang="en-US" sz="2400" b="1" dirty="0" smtClean="0">
                <a:latin typeface="Garamond" panose="02020404030301010803" pitchFamily="18" charset="0"/>
              </a:rPr>
              <a:t>has students </a:t>
            </a:r>
            <a:r>
              <a:rPr lang="en-US" sz="2400" b="1" dirty="0">
                <a:latin typeface="Garamond" panose="02020404030301010803" pitchFamily="18" charset="0"/>
              </a:rPr>
              <a:t>assist with activities with dementia </a:t>
            </a:r>
            <a:r>
              <a:rPr lang="en-US" sz="2400" b="1" dirty="0" smtClean="0">
                <a:latin typeface="Garamond" panose="02020404030301010803" pitchFamily="18" charset="0"/>
              </a:rPr>
              <a:t>clients </a:t>
            </a:r>
            <a:endParaRPr lang="en-US" sz="2400" b="1" dirty="0">
              <a:latin typeface="Garamond" panose="02020404030301010803" pitchFamily="18" charset="0"/>
            </a:endParaRPr>
          </a:p>
          <a:p>
            <a:pPr lvl="0">
              <a:buClr>
                <a:schemeClr val="tx1"/>
              </a:buClr>
              <a:buSzPct val="125000"/>
            </a:pPr>
            <a:r>
              <a:rPr lang="en-US" sz="2400" b="1" dirty="0">
                <a:ln>
                  <a:solidFill>
                    <a:sysClr val="windowText" lastClr="000000"/>
                  </a:solidFill>
                </a:ln>
                <a:solidFill>
                  <a:srgbClr val="FF0000"/>
                </a:solidFill>
                <a:latin typeface="Garamond" panose="02020404030301010803" pitchFamily="18" charset="0"/>
              </a:rPr>
              <a:t>Stepping Stone </a:t>
            </a:r>
            <a:r>
              <a:rPr lang="en-US" sz="2400" b="1" dirty="0" smtClean="0">
                <a:latin typeface="Garamond" panose="02020404030301010803" pitchFamily="18" charset="0"/>
              </a:rPr>
              <a:t>has given feedback </a:t>
            </a:r>
            <a:r>
              <a:rPr lang="en-US" sz="2400" b="1" dirty="0">
                <a:latin typeface="Garamond" panose="02020404030301010803" pitchFamily="18" charset="0"/>
              </a:rPr>
              <a:t>on the new program, ‘Reading </a:t>
            </a:r>
            <a:r>
              <a:rPr lang="en-US" sz="2400" b="1" dirty="0" smtClean="0">
                <a:latin typeface="Garamond" panose="02020404030301010803" pitchFamily="18" charset="0"/>
              </a:rPr>
              <a:t>Skills </a:t>
            </a:r>
            <a:r>
              <a:rPr lang="en-US" sz="2400" b="1" dirty="0">
                <a:latin typeface="Garamond" panose="02020404030301010803" pitchFamily="18" charset="0"/>
              </a:rPr>
              <a:t>for Health Care </a:t>
            </a:r>
            <a:r>
              <a:rPr lang="en-US" sz="2400" b="1" dirty="0" smtClean="0">
                <a:latin typeface="Garamond" panose="02020404030301010803" pitchFamily="18" charset="0"/>
              </a:rPr>
              <a:t>Workers’</a:t>
            </a:r>
            <a:endParaRPr lang="en-US" sz="2400" b="1" dirty="0">
              <a:latin typeface="Garamond" panose="02020404030301010803" pitchFamily="18" charset="0"/>
            </a:endParaRPr>
          </a:p>
          <a:p>
            <a:pPr lvl="0">
              <a:buClr>
                <a:schemeClr val="tx1"/>
              </a:buClr>
              <a:buSzPct val="125000"/>
            </a:pPr>
            <a:r>
              <a:rPr lang="en-US" sz="2400" b="1" dirty="0">
                <a:ln>
                  <a:solidFill>
                    <a:sysClr val="windowText" lastClr="000000"/>
                  </a:solidFill>
                </a:ln>
                <a:solidFill>
                  <a:srgbClr val="FF0000"/>
                </a:solidFill>
                <a:latin typeface="Garamond" panose="02020404030301010803" pitchFamily="18" charset="0"/>
              </a:rPr>
              <a:t>Avera Marshall</a:t>
            </a:r>
            <a:r>
              <a:rPr lang="en-US" sz="2400" b="1" dirty="0">
                <a:solidFill>
                  <a:srgbClr val="FF0000"/>
                </a:solidFill>
                <a:latin typeface="Garamond" panose="02020404030301010803" pitchFamily="18" charset="0"/>
              </a:rPr>
              <a:t> </a:t>
            </a:r>
            <a:r>
              <a:rPr lang="en-US" sz="2400" b="1" dirty="0">
                <a:latin typeface="Garamond" panose="02020404030301010803" pitchFamily="18" charset="0"/>
              </a:rPr>
              <a:t>has set up the virtual dementia </a:t>
            </a:r>
            <a:r>
              <a:rPr lang="en-US" sz="2400" b="1" dirty="0" smtClean="0">
                <a:latin typeface="Garamond" panose="02020404030301010803" pitchFamily="18" charset="0"/>
              </a:rPr>
              <a:t>tour</a:t>
            </a:r>
            <a:endParaRPr lang="en-US" sz="2400" b="1" dirty="0">
              <a:latin typeface="Garamond" panose="02020404030301010803" pitchFamily="18" charset="0"/>
            </a:endParaRPr>
          </a:p>
          <a:p>
            <a:pPr>
              <a:buClr>
                <a:schemeClr val="tx1"/>
              </a:buClr>
              <a:buSzPct val="125000"/>
              <a:buNone/>
            </a:pPr>
            <a:r>
              <a:rPr lang="en-US" sz="2400" b="1" dirty="0" smtClean="0">
                <a:ln>
                  <a:solidFill>
                    <a:sysClr val="windowText" lastClr="000000"/>
                  </a:solidFill>
                </a:ln>
                <a:solidFill>
                  <a:srgbClr val="0066FF"/>
                </a:solidFill>
                <a:latin typeface="Garamond" panose="02020404030301010803" pitchFamily="18" charset="0"/>
              </a:rPr>
              <a:t>Benefits</a:t>
            </a:r>
            <a:r>
              <a:rPr lang="en-US" sz="2400" b="1" dirty="0">
                <a:ln>
                  <a:solidFill>
                    <a:sysClr val="windowText" lastClr="000000"/>
                  </a:solidFill>
                </a:ln>
                <a:solidFill>
                  <a:srgbClr val="0066FF"/>
                </a:solidFill>
                <a:latin typeface="Garamond" panose="02020404030301010803" pitchFamily="18" charset="0"/>
              </a:rPr>
              <a:t>:</a:t>
            </a:r>
          </a:p>
          <a:p>
            <a:pPr lvl="0">
              <a:buClr>
                <a:schemeClr val="tx1"/>
              </a:buClr>
              <a:buSzPct val="125000"/>
            </a:pPr>
            <a:r>
              <a:rPr lang="en-US" sz="2400" b="1" dirty="0">
                <a:latin typeface="Garamond" panose="02020404030301010803" pitchFamily="18" charset="0"/>
              </a:rPr>
              <a:t>Through this experience we have learned new ways of training staff, which gives the </a:t>
            </a:r>
            <a:r>
              <a:rPr lang="en-US" sz="2400" b="1" dirty="0" smtClean="0">
                <a:latin typeface="Garamond" panose="02020404030301010803" pitchFamily="18" charset="0"/>
              </a:rPr>
              <a:t>employees higher </a:t>
            </a:r>
            <a:r>
              <a:rPr lang="en-US" sz="2400" b="1" dirty="0">
                <a:latin typeface="Garamond" panose="02020404030301010803" pitchFamily="18" charset="0"/>
              </a:rPr>
              <a:t>success </a:t>
            </a:r>
            <a:r>
              <a:rPr lang="en-US" sz="2400" b="1" dirty="0" smtClean="0">
                <a:latin typeface="Garamond" panose="02020404030301010803" pitchFamily="18" charset="0"/>
              </a:rPr>
              <a:t>rates </a:t>
            </a:r>
            <a:r>
              <a:rPr lang="en-US" sz="2400" b="1" dirty="0">
                <a:latin typeface="Garamond" panose="02020404030301010803" pitchFamily="18" charset="0"/>
              </a:rPr>
              <a:t>on the job, greater job satisfaction and most </a:t>
            </a:r>
            <a:r>
              <a:rPr lang="en-US" sz="2400" b="1" dirty="0" smtClean="0">
                <a:latin typeface="Garamond" panose="02020404030301010803" pitchFamily="18" charset="0"/>
              </a:rPr>
              <a:t>importantly, </a:t>
            </a:r>
            <a:r>
              <a:rPr lang="en-US" sz="2400" b="1" dirty="0">
                <a:latin typeface="Garamond" panose="02020404030301010803" pitchFamily="18" charset="0"/>
              </a:rPr>
              <a:t>belief in themselves that they can succeed toward their goals.   </a:t>
            </a:r>
          </a:p>
        </p:txBody>
      </p:sp>
    </p:spTree>
    <p:extLst>
      <p:ext uri="{BB962C8B-B14F-4D97-AF65-F5344CB8AC3E}">
        <p14:creationId xmlns:p14="http://schemas.microsoft.com/office/powerpoint/2010/main" val="4223645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273050"/>
            <a:ext cx="3609974" cy="23177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3600" b="1" dirty="0">
              <a:ln w="19050">
                <a:solidFill>
                  <a:srgbClr val="002060"/>
                </a:solidFill>
              </a:ln>
              <a:solidFill>
                <a:schemeClr val="tx2">
                  <a:lumMod val="60000"/>
                  <a:lumOff val="40000"/>
                </a:schemeClr>
              </a:solidFill>
            </a:endParaRPr>
          </a:p>
        </p:txBody>
      </p:sp>
      <p:sp>
        <p:nvSpPr>
          <p:cNvPr id="5" name="Text Placeholder 3"/>
          <p:cNvSpPr txBox="1">
            <a:spLocks/>
          </p:cNvSpPr>
          <p:nvPr/>
        </p:nvSpPr>
        <p:spPr>
          <a:xfrm>
            <a:off x="381000" y="2743200"/>
            <a:ext cx="3084513" cy="19812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b="1" dirty="0" smtClean="0">
                <a:ln w="12700">
                  <a:solidFill>
                    <a:schemeClr val="tx1"/>
                  </a:solidFill>
                </a:ln>
                <a:solidFill>
                  <a:srgbClr val="800080"/>
                </a:solidFill>
                <a:latin typeface="Garamond" panose="02020404030301010803" pitchFamily="18" charset="0"/>
              </a:rPr>
              <a:t>SW ABE – Marshall Region</a:t>
            </a:r>
          </a:p>
          <a:p>
            <a:pPr marL="0" indent="0">
              <a:spcBef>
                <a:spcPts val="0"/>
              </a:spcBef>
              <a:buNone/>
            </a:pPr>
            <a:endParaRPr lang="en-US" b="1" dirty="0" smtClean="0">
              <a:ln w="12700">
                <a:solidFill>
                  <a:schemeClr val="tx1"/>
                </a:solidFill>
              </a:ln>
              <a:solidFill>
                <a:srgbClr val="800080"/>
              </a:solidFill>
              <a:latin typeface="Garamond" panose="02020404030301010803" pitchFamily="18" charset="0"/>
            </a:endParaRPr>
          </a:p>
          <a:p>
            <a:pPr marL="0" indent="0">
              <a:spcBef>
                <a:spcPts val="0"/>
              </a:spcBef>
              <a:buNone/>
            </a:pPr>
            <a:r>
              <a:rPr lang="en-US" b="1" dirty="0" smtClean="0">
                <a:ln w="12700">
                  <a:solidFill>
                    <a:schemeClr val="tx1"/>
                  </a:solidFill>
                </a:ln>
                <a:solidFill>
                  <a:srgbClr val="800080"/>
                </a:solidFill>
                <a:latin typeface="Garamond" panose="02020404030301010803" pitchFamily="18" charset="0"/>
              </a:rPr>
              <a:t>WorkForce</a:t>
            </a:r>
          </a:p>
          <a:p>
            <a:pPr marL="0" indent="0">
              <a:spcBef>
                <a:spcPts val="0"/>
              </a:spcBef>
              <a:buNone/>
            </a:pPr>
            <a:endParaRPr lang="en-US" dirty="0">
              <a:solidFill>
                <a:srgbClr val="C32B9B"/>
              </a:solidFill>
              <a:latin typeface="Garamond" panose="02020404030301010803"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7" y="6248400"/>
            <a:ext cx="3240541" cy="512694"/>
          </a:xfrm>
          <a:prstGeom prst="rect">
            <a:avLst/>
          </a:prstGeom>
        </p:spPr>
      </p:pic>
      <p:sp>
        <p:nvSpPr>
          <p:cNvPr id="7" name="Content Placeholder 2"/>
          <p:cNvSpPr txBox="1">
            <a:spLocks/>
          </p:cNvSpPr>
          <p:nvPr/>
        </p:nvSpPr>
        <p:spPr>
          <a:xfrm>
            <a:off x="3575049" y="224923"/>
            <a:ext cx="5376861" cy="160387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smtClean="0">
                <a:latin typeface="Garamond" panose="02020404030301010803" pitchFamily="18" charset="0"/>
              </a:rPr>
              <a:t>Paulette Hanson,</a:t>
            </a:r>
            <a:r>
              <a:rPr lang="en-US" sz="2400" dirty="0" smtClean="0">
                <a:latin typeface="Garamond" panose="02020404030301010803" pitchFamily="18" charset="0"/>
              </a:rPr>
              <a:t>  Project Coordinator</a:t>
            </a:r>
            <a:endParaRPr lang="en-US" sz="2400" dirty="0">
              <a:latin typeface="Garamond" panose="02020404030301010803" pitchFamily="18" charset="0"/>
            </a:endParaRPr>
          </a:p>
          <a:p>
            <a:pPr marL="0" indent="0">
              <a:buNone/>
            </a:pPr>
            <a:r>
              <a:rPr lang="en-US" sz="1800" b="1" dirty="0" smtClean="0">
                <a:latin typeface="Garamond" panose="02020404030301010803" pitchFamily="18" charset="0"/>
                <a:hlinkClick r:id="rId3"/>
              </a:rPr>
              <a:t>turtle0@live.com</a:t>
            </a:r>
            <a:endParaRPr lang="en-US" sz="1800" b="1" dirty="0" smtClean="0">
              <a:latin typeface="Garamond" panose="02020404030301010803" pitchFamily="18" charset="0"/>
            </a:endParaRPr>
          </a:p>
          <a:p>
            <a:pPr marL="0" indent="0">
              <a:spcBef>
                <a:spcPts val="0"/>
              </a:spcBef>
              <a:buNone/>
            </a:pPr>
            <a:endParaRPr lang="en-US" dirty="0"/>
          </a:p>
          <a:p>
            <a:pPr marL="0" indent="0">
              <a:spcBef>
                <a:spcPts val="0"/>
              </a:spcBef>
              <a:buNone/>
            </a:pPr>
            <a:r>
              <a:rPr lang="en-US" sz="2400" b="1" dirty="0" smtClean="0">
                <a:latin typeface="Garamond" pitchFamily="18" charset="0"/>
              </a:rPr>
              <a:t>	Ashley Wirtz,</a:t>
            </a:r>
            <a:r>
              <a:rPr lang="en-US" sz="2400" dirty="0" smtClean="0">
                <a:latin typeface="Garamond" pitchFamily="18" charset="0"/>
              </a:rPr>
              <a:t>  Case Manager</a:t>
            </a:r>
          </a:p>
          <a:p>
            <a:pPr marL="0" indent="0">
              <a:spcBef>
                <a:spcPts val="0"/>
              </a:spcBef>
              <a:buNone/>
            </a:pPr>
            <a:r>
              <a:rPr lang="en-US" sz="2400" dirty="0" smtClean="0">
                <a:latin typeface="Garamond" pitchFamily="18" charset="0"/>
              </a:rPr>
              <a:t>	</a:t>
            </a:r>
            <a:endParaRPr lang="en-US" sz="2400" dirty="0">
              <a:latin typeface="Garamond" panose="02020404030301010803"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5050" y="5813819"/>
            <a:ext cx="996950" cy="888040"/>
          </a:xfrm>
          <a:prstGeom prst="rect">
            <a:avLst/>
          </a:prstGeom>
        </p:spPr>
      </p:pic>
      <p:pic>
        <p:nvPicPr>
          <p:cNvPr id="5122" name="Picture 2" descr="Ashley Wirtz"/>
          <p:cNvPicPr>
            <a:picLocks noChangeAspect="1" noChangeArrowheads="1"/>
          </p:cNvPicPr>
          <p:nvPr/>
        </p:nvPicPr>
        <p:blipFill>
          <a:blip r:embed="rId5" cstate="print">
            <a:extLst>
              <a:ext uri="{28A0092B-C50C-407E-A947-70E740481C1C}">
                <a14:useLocalDpi xmlns:a14="http://schemas.microsoft.com/office/drawing/2010/main" val="0"/>
              </a:ext>
            </a:extLst>
          </a:blip>
          <a:srcRect t="3704" b="3704"/>
          <a:stretch>
            <a:fillRect/>
          </a:stretch>
        </p:blipFill>
        <p:spPr bwMode="auto">
          <a:xfrm rot="5400000">
            <a:off x="6134100" y="3619500"/>
            <a:ext cx="2743200" cy="1905000"/>
          </a:xfrm>
          <a:prstGeom prst="rect">
            <a:avLst/>
          </a:prstGeom>
          <a:ln w="19050">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0000FF"/>
                </a:solidFill>
              </a14:hiddenFill>
            </a:ext>
          </a:extLst>
        </p:spPr>
      </p:pic>
      <p:pic>
        <p:nvPicPr>
          <p:cNvPr id="5123" name="Picture 3" descr="Paulette Hans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2590800"/>
            <a:ext cx="1952626" cy="2928939"/>
          </a:xfrm>
          <a:prstGeom prst="rect">
            <a:avLst/>
          </a:prstGeom>
          <a:ln w="19050">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0000FF"/>
                </a:solidFill>
              </a14:hiddenFill>
            </a:ext>
          </a:extLst>
        </p:spPr>
      </p:pic>
      <p:sp>
        <p:nvSpPr>
          <p:cNvPr id="9" name="Text Box 3"/>
          <p:cNvSpPr txBox="1">
            <a:spLocks noChangeArrowheads="1"/>
          </p:cNvSpPr>
          <p:nvPr/>
        </p:nvSpPr>
        <p:spPr bwMode="auto">
          <a:xfrm>
            <a:off x="3581400" y="228600"/>
            <a:ext cx="5333999" cy="838200"/>
          </a:xfrm>
          <a:prstGeom prst="rect">
            <a:avLst/>
          </a:prstGeom>
          <a:no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dirty="0"/>
          </a:p>
          <a:p>
            <a:endParaRPr lang="en-US" dirty="0"/>
          </a:p>
        </p:txBody>
      </p:sp>
      <p:sp>
        <p:nvSpPr>
          <p:cNvPr id="11" name="Text Box 3"/>
          <p:cNvSpPr txBox="1">
            <a:spLocks noChangeArrowheads="1"/>
          </p:cNvSpPr>
          <p:nvPr/>
        </p:nvSpPr>
        <p:spPr bwMode="auto">
          <a:xfrm>
            <a:off x="4343400" y="1447800"/>
            <a:ext cx="4571999" cy="838200"/>
          </a:xfrm>
          <a:prstGeom prst="rect">
            <a:avLst/>
          </a:prstGeom>
          <a:no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dirty="0"/>
          </a:p>
          <a:p>
            <a:endParaRPr lang="en-US" dirty="0"/>
          </a:p>
        </p:txBody>
      </p:sp>
      <p:sp>
        <p:nvSpPr>
          <p:cNvPr id="14" name="Rectangle 13"/>
          <p:cNvSpPr/>
          <p:nvPr/>
        </p:nvSpPr>
        <p:spPr>
          <a:xfrm>
            <a:off x="4495800" y="1828800"/>
            <a:ext cx="2275110" cy="369332"/>
          </a:xfrm>
          <a:prstGeom prst="rect">
            <a:avLst/>
          </a:prstGeom>
        </p:spPr>
        <p:txBody>
          <a:bodyPr wrap="none">
            <a:spAutoFit/>
          </a:bodyPr>
          <a:lstStyle/>
          <a:p>
            <a:r>
              <a:rPr lang="en-US" b="1" dirty="0" smtClean="0">
                <a:latin typeface="Garamond" panose="02020404030301010803" pitchFamily="18" charset="0"/>
                <a:hlinkClick r:id="rId7"/>
              </a:rPr>
              <a:t>awirtz@swmnpic.org</a:t>
            </a:r>
            <a:endParaRPr lang="en-US" b="1" dirty="0" smtClean="0">
              <a:latin typeface="Garamond" panose="02020404030301010803" pitchFamily="18" charset="0"/>
            </a:endParaRPr>
          </a:p>
        </p:txBody>
      </p:sp>
    </p:spTree>
    <p:extLst>
      <p:ext uri="{BB962C8B-B14F-4D97-AF65-F5344CB8AC3E}">
        <p14:creationId xmlns:p14="http://schemas.microsoft.com/office/powerpoint/2010/main" val="3508388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8" y="65088"/>
            <a:ext cx="8739772" cy="544512"/>
          </a:xfrm>
        </p:spPr>
        <p:txBody>
          <a:bodyPr>
            <a:normAutofit fontScale="90000"/>
          </a:bodyPr>
          <a:lstStyle/>
          <a:p>
            <a:r>
              <a:rPr lang="en-US" sz="40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4000" b="1" dirty="0">
              <a:ln w="19050">
                <a:solidFill>
                  <a:srgbClr val="002060"/>
                </a:solidFill>
              </a:ln>
              <a:solidFill>
                <a:schemeClr val="tx2">
                  <a:lumMod val="60000"/>
                  <a:lumOff val="40000"/>
                </a:schemeClr>
              </a:solidFill>
            </a:endParaRPr>
          </a:p>
        </p:txBody>
      </p:sp>
      <p:sp>
        <p:nvSpPr>
          <p:cNvPr id="3" name="Content Placeholder 2"/>
          <p:cNvSpPr>
            <a:spLocks noGrp="1"/>
          </p:cNvSpPr>
          <p:nvPr>
            <p:ph idx="1"/>
          </p:nvPr>
        </p:nvSpPr>
        <p:spPr>
          <a:xfrm>
            <a:off x="304800" y="2209800"/>
            <a:ext cx="8739772" cy="4267200"/>
          </a:xfrm>
        </p:spPr>
        <p:txBody>
          <a:bodyPr>
            <a:normAutofit/>
          </a:bodyPr>
          <a:lstStyle/>
          <a:p>
            <a:pPr marL="0" indent="0">
              <a:buNone/>
            </a:pPr>
            <a:r>
              <a:rPr lang="en-US" b="1" dirty="0" smtClean="0">
                <a:ln w="12700">
                  <a:solidFill>
                    <a:schemeClr val="tx1"/>
                  </a:solidFill>
                </a:ln>
                <a:solidFill>
                  <a:srgbClr val="00B050"/>
                </a:solidFill>
                <a:latin typeface="Garamond" panose="02020404030301010803" pitchFamily="18" charset="0"/>
              </a:rPr>
              <a:t>Who We Are:</a:t>
            </a:r>
          </a:p>
          <a:p>
            <a:r>
              <a:rPr lang="en-US" b="1" dirty="0" smtClean="0">
                <a:latin typeface="Garamond" panose="02020404030301010803" pitchFamily="18" charset="0"/>
              </a:rPr>
              <a:t>Project is a result of ABE and WorkForce joining resources to better serve the participant</a:t>
            </a:r>
          </a:p>
          <a:p>
            <a:r>
              <a:rPr lang="en-US" b="1" dirty="0" smtClean="0">
                <a:latin typeface="Garamond" panose="02020404030301010803" pitchFamily="18" charset="0"/>
              </a:rPr>
              <a:t>Was developed with specific goals in mind to benefit the participant in their search for employment and independence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838200"/>
            <a:ext cx="6802848" cy="1076296"/>
          </a:xfrm>
          <a:prstGeom prst="rect">
            <a:avLst/>
          </a:prstGeom>
        </p:spPr>
      </p:pic>
    </p:spTree>
    <p:extLst>
      <p:ext uri="{BB962C8B-B14F-4D97-AF65-F5344CB8AC3E}">
        <p14:creationId xmlns:p14="http://schemas.microsoft.com/office/powerpoint/2010/main" val="1496737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628" y="65088"/>
            <a:ext cx="8739772" cy="544512"/>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2200" dirty="0">
              <a:ln>
                <a:solidFill>
                  <a:schemeClr val="tx2">
                    <a:lumMod val="75000"/>
                  </a:schemeClr>
                </a:solidFill>
              </a:ln>
              <a:solidFill>
                <a:schemeClr val="tx2">
                  <a:lumMod val="40000"/>
                  <a:lumOff val="60000"/>
                </a:schemeClr>
              </a:solidFill>
              <a:latin typeface="Garamond" panose="02020404030301010803"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090" y="600104"/>
            <a:ext cx="6802848" cy="107629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402" y="1866900"/>
            <a:ext cx="5610225" cy="4686300"/>
          </a:xfrm>
          <a:prstGeom prst="rect">
            <a:avLst/>
          </a:prstGeom>
          <a:ln w="38100">
            <a:solidFill>
              <a:schemeClr val="tx1"/>
            </a:solidFill>
          </a:ln>
        </p:spPr>
      </p:pic>
    </p:spTree>
    <p:extLst>
      <p:ext uri="{BB962C8B-B14F-4D97-AF65-F5344CB8AC3E}">
        <p14:creationId xmlns:p14="http://schemas.microsoft.com/office/powerpoint/2010/main" val="2966100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8" y="65088"/>
            <a:ext cx="8739772" cy="544512"/>
          </a:xfrm>
        </p:spPr>
        <p:txBody>
          <a:bodyPr>
            <a:normAutofit fontScale="90000"/>
          </a:bodyPr>
          <a:lstStyle/>
          <a:p>
            <a:r>
              <a:rPr lang="en-US" sz="40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2200" dirty="0">
              <a:ln>
                <a:solidFill>
                  <a:schemeClr val="tx2">
                    <a:lumMod val="75000"/>
                  </a:schemeClr>
                </a:solidFill>
              </a:ln>
              <a:solidFill>
                <a:schemeClr val="tx2">
                  <a:lumMod val="40000"/>
                  <a:lumOff val="60000"/>
                </a:schemeClr>
              </a:solidFill>
              <a:latin typeface="Garamond" panose="020204040303010108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838200"/>
            <a:ext cx="6802848" cy="1076296"/>
          </a:xfrm>
          <a:prstGeom prst="rect">
            <a:avLst/>
          </a:prstGeom>
        </p:spPr>
      </p:pic>
      <p:sp>
        <p:nvSpPr>
          <p:cNvPr id="6" name="Content Placeholder 2"/>
          <p:cNvSpPr>
            <a:spLocks noGrp="1"/>
          </p:cNvSpPr>
          <p:nvPr>
            <p:ph idx="1"/>
          </p:nvPr>
        </p:nvSpPr>
        <p:spPr>
          <a:xfrm>
            <a:off x="404228" y="2057400"/>
            <a:ext cx="8739772" cy="4267200"/>
          </a:xfrm>
        </p:spPr>
        <p:txBody>
          <a:bodyPr>
            <a:normAutofit/>
          </a:bodyPr>
          <a:lstStyle/>
          <a:p>
            <a:pPr marL="0" indent="0">
              <a:buNone/>
            </a:pPr>
            <a:r>
              <a:rPr lang="en-US" b="1" dirty="0" smtClean="0">
                <a:ln w="12700">
                  <a:solidFill>
                    <a:schemeClr val="tx1"/>
                  </a:solidFill>
                </a:ln>
                <a:solidFill>
                  <a:srgbClr val="008E40"/>
                </a:solidFill>
                <a:latin typeface="Garamond" panose="02020404030301010803" pitchFamily="18" charset="0"/>
              </a:rPr>
              <a:t>Goals:</a:t>
            </a:r>
          </a:p>
          <a:p>
            <a:r>
              <a:rPr lang="en-US" b="1" dirty="0" smtClean="0">
                <a:latin typeface="Garamond" panose="02020404030301010803" pitchFamily="18" charset="0"/>
              </a:rPr>
              <a:t>Integrate participants into the community</a:t>
            </a:r>
          </a:p>
          <a:p>
            <a:r>
              <a:rPr lang="en-US" b="1" dirty="0">
                <a:latin typeface="Garamond" panose="02020404030301010803" pitchFamily="18" charset="0"/>
              </a:rPr>
              <a:t>P</a:t>
            </a:r>
            <a:r>
              <a:rPr lang="en-US" b="1" dirty="0" smtClean="0">
                <a:latin typeface="Garamond" panose="02020404030301010803" pitchFamily="18" charset="0"/>
              </a:rPr>
              <a:t>rovide </a:t>
            </a:r>
            <a:r>
              <a:rPr lang="en-US" b="1" dirty="0">
                <a:latin typeface="Garamond" panose="02020404030301010803" pitchFamily="18" charset="0"/>
              </a:rPr>
              <a:t>c</a:t>
            </a:r>
            <a:r>
              <a:rPr lang="en-US" b="1" dirty="0" smtClean="0">
                <a:latin typeface="Garamond" panose="02020404030301010803" pitchFamily="18" charset="0"/>
              </a:rPr>
              <a:t>areer </a:t>
            </a:r>
            <a:r>
              <a:rPr lang="en-US" b="1" dirty="0">
                <a:latin typeface="Garamond" panose="02020404030301010803" pitchFamily="18" charset="0"/>
              </a:rPr>
              <a:t>e</a:t>
            </a:r>
            <a:r>
              <a:rPr lang="en-US" b="1" dirty="0" smtClean="0">
                <a:latin typeface="Garamond" panose="02020404030301010803" pitchFamily="18" charset="0"/>
              </a:rPr>
              <a:t>xploration </a:t>
            </a:r>
            <a:r>
              <a:rPr lang="en-US" b="1" dirty="0">
                <a:latin typeface="Garamond" panose="02020404030301010803" pitchFamily="18" charset="0"/>
              </a:rPr>
              <a:t>for </a:t>
            </a:r>
            <a:r>
              <a:rPr lang="en-US" b="1" dirty="0" smtClean="0">
                <a:latin typeface="Garamond" panose="02020404030301010803" pitchFamily="18" charset="0"/>
              </a:rPr>
              <a:t>low-functioning </a:t>
            </a:r>
            <a:r>
              <a:rPr lang="en-US" b="1" dirty="0">
                <a:latin typeface="Garamond" panose="02020404030301010803" pitchFamily="18" charset="0"/>
              </a:rPr>
              <a:t>ESL participants allowing them to work on English and </a:t>
            </a:r>
            <a:r>
              <a:rPr lang="en-US" b="1" dirty="0" smtClean="0">
                <a:latin typeface="Garamond" panose="02020404030301010803" pitchFamily="18" charset="0"/>
              </a:rPr>
              <a:t>employment skills</a:t>
            </a:r>
          </a:p>
          <a:p>
            <a:r>
              <a:rPr lang="en-US" b="1" dirty="0" smtClean="0">
                <a:latin typeface="Garamond" panose="02020404030301010803" pitchFamily="18" charset="0"/>
              </a:rPr>
              <a:t>Build resumes for participants who are re-entering the job market.</a:t>
            </a:r>
            <a:endParaRPr lang="en-US" b="1" dirty="0">
              <a:latin typeface="Garamond" panose="02020404030301010803" pitchFamily="18" charset="0"/>
            </a:endParaRPr>
          </a:p>
          <a:p>
            <a:endParaRPr lang="en-US" dirty="0" smtClean="0">
              <a:latin typeface="Garamond" panose="02020404030301010803" pitchFamily="18" charset="0"/>
            </a:endParaRPr>
          </a:p>
        </p:txBody>
      </p:sp>
    </p:spTree>
    <p:extLst>
      <p:ext uri="{BB962C8B-B14F-4D97-AF65-F5344CB8AC3E}">
        <p14:creationId xmlns:p14="http://schemas.microsoft.com/office/powerpoint/2010/main" val="32236143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628" y="65088"/>
            <a:ext cx="8815972" cy="69691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3600" dirty="0">
              <a:ln>
                <a:solidFill>
                  <a:schemeClr val="tx2">
                    <a:lumMod val="75000"/>
                  </a:schemeClr>
                </a:solidFill>
              </a:ln>
              <a:solidFill>
                <a:schemeClr val="tx2">
                  <a:lumMod val="40000"/>
                  <a:lumOff val="60000"/>
                </a:schemeClr>
              </a:solidFill>
              <a:latin typeface="Garamond" panose="02020404030301010803"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685800"/>
            <a:ext cx="6802848" cy="1076296"/>
          </a:xfrm>
          <a:prstGeom prst="rect">
            <a:avLst/>
          </a:prstGeom>
        </p:spPr>
      </p:pic>
      <p:sp>
        <p:nvSpPr>
          <p:cNvPr id="4" name="Content Placeholder 2"/>
          <p:cNvSpPr txBox="1">
            <a:spLocks/>
          </p:cNvSpPr>
          <p:nvPr/>
        </p:nvSpPr>
        <p:spPr>
          <a:xfrm>
            <a:off x="228600" y="1828800"/>
            <a:ext cx="8739772" cy="4267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smtClean="0">
                <a:ln w="12700">
                  <a:solidFill>
                    <a:schemeClr val="tx1"/>
                  </a:solidFill>
                </a:ln>
                <a:solidFill>
                  <a:srgbClr val="008E40"/>
                </a:solidFill>
                <a:latin typeface="Garamond" panose="02020404030301010803" pitchFamily="18" charset="0"/>
              </a:rPr>
              <a:t>Activities and Experiences:</a:t>
            </a:r>
          </a:p>
          <a:p>
            <a:pPr marL="400050" fontAlgn="base"/>
            <a:r>
              <a:rPr lang="en-US" sz="2400" b="1" dirty="0">
                <a:latin typeface="Garamond" panose="02020404030301010803" pitchFamily="18" charset="0"/>
              </a:rPr>
              <a:t>Learners work with Advance Opportunities, an agency which works with people who have developmental disabilities. </a:t>
            </a:r>
            <a:endParaRPr lang="en-US" sz="2400" b="1" dirty="0" smtClean="0">
              <a:latin typeface="Garamond" panose="02020404030301010803" pitchFamily="18" charset="0"/>
            </a:endParaRPr>
          </a:p>
          <a:p>
            <a:pPr marL="400050" fontAlgn="base"/>
            <a:r>
              <a:rPr lang="en-US" sz="2400" b="1" dirty="0">
                <a:latin typeface="Garamond" panose="02020404030301010803" pitchFamily="18" charset="0"/>
              </a:rPr>
              <a:t>Heart to Heart allowed Learning thru Sharing participants to help prepare food for distribution</a:t>
            </a:r>
            <a:r>
              <a:rPr lang="en-US" sz="2400" b="1" dirty="0" smtClean="0">
                <a:latin typeface="Garamond" panose="02020404030301010803" pitchFamily="18" charset="0"/>
              </a:rPr>
              <a:t>.</a:t>
            </a:r>
          </a:p>
          <a:p>
            <a:pPr marL="400050" fontAlgn="base"/>
            <a:r>
              <a:rPr lang="en-US" sz="2400" b="1" dirty="0">
                <a:latin typeface="Garamond" panose="02020404030301010803" pitchFamily="18" charset="0"/>
              </a:rPr>
              <a:t>Learning thru Sharing participants went to the Adult Community Center and made sambusa </a:t>
            </a:r>
            <a:r>
              <a:rPr lang="en-US" sz="2400" b="1" dirty="0" smtClean="0">
                <a:latin typeface="Garamond" panose="02020404030301010803" pitchFamily="18" charset="0"/>
              </a:rPr>
              <a:t>and other dishes for </a:t>
            </a:r>
            <a:r>
              <a:rPr lang="en-US" sz="2400" b="1" dirty="0">
                <a:latin typeface="Garamond" panose="02020404030301010803" pitchFamily="18" charset="0"/>
              </a:rPr>
              <a:t>the </a:t>
            </a:r>
            <a:r>
              <a:rPr lang="en-US" sz="2400" b="1" dirty="0" smtClean="0">
                <a:latin typeface="Garamond" panose="02020404030301010803" pitchFamily="18" charset="0"/>
              </a:rPr>
              <a:t>senior </a:t>
            </a:r>
            <a:r>
              <a:rPr lang="en-US" sz="2400" b="1" dirty="0">
                <a:latin typeface="Garamond" panose="02020404030301010803" pitchFamily="18" charset="0"/>
              </a:rPr>
              <a:t>c</a:t>
            </a:r>
            <a:r>
              <a:rPr lang="en-US" sz="2400" b="1" dirty="0" smtClean="0">
                <a:latin typeface="Garamond" panose="02020404030301010803" pitchFamily="18" charset="0"/>
              </a:rPr>
              <a:t>itizens</a:t>
            </a:r>
            <a:r>
              <a:rPr lang="en-US" sz="2400" b="1" dirty="0">
                <a:latin typeface="Garamond" panose="02020404030301010803" pitchFamily="18" charset="0"/>
              </a:rPr>
              <a:t>. </a:t>
            </a:r>
            <a:endParaRPr lang="en-US" sz="2400" b="1" dirty="0" smtClean="0">
              <a:latin typeface="Garamond" panose="02020404030301010803" pitchFamily="18" charset="0"/>
            </a:endParaRPr>
          </a:p>
          <a:p>
            <a:pPr marL="400050" fontAlgn="base"/>
            <a:r>
              <a:rPr lang="en-US" sz="2400" b="1" dirty="0" smtClean="0">
                <a:latin typeface="Garamond" panose="02020404030301010803" pitchFamily="18" charset="0"/>
              </a:rPr>
              <a:t>Participants have spent time during the summer working at the Western Community Action community garden.</a:t>
            </a:r>
            <a:endParaRPr lang="en-US" sz="2400" b="1" dirty="0">
              <a:latin typeface="Garamond" panose="02020404030301010803" pitchFamily="18" charset="0"/>
            </a:endParaRPr>
          </a:p>
          <a:p>
            <a:pPr marL="400050" fontAlgn="base"/>
            <a:endParaRPr lang="en-US" sz="2400" dirty="0">
              <a:latin typeface="Garamond" panose="02020404030301010803" pitchFamily="18" charset="0"/>
            </a:endParaRPr>
          </a:p>
          <a:p>
            <a:pPr marL="400050" fontAlgn="base"/>
            <a:endParaRPr lang="en-US" sz="2400" dirty="0">
              <a:latin typeface="Garamond" panose="02020404030301010803" pitchFamily="18" charset="0"/>
            </a:endParaRPr>
          </a:p>
          <a:p>
            <a:endParaRPr lang="en-US" dirty="0" smtClean="0">
              <a:latin typeface="Garamond" panose="02020404030301010803" pitchFamily="18" charset="0"/>
            </a:endParaRPr>
          </a:p>
        </p:txBody>
      </p:sp>
    </p:spTree>
    <p:extLst>
      <p:ext uri="{BB962C8B-B14F-4D97-AF65-F5344CB8AC3E}">
        <p14:creationId xmlns:p14="http://schemas.microsoft.com/office/powerpoint/2010/main" val="4177657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8" y="65088"/>
            <a:ext cx="8739772" cy="544512"/>
          </a:xfrm>
        </p:spPr>
        <p:txBody>
          <a:bodyPr>
            <a:normAutofit fontScale="90000"/>
          </a:bodyPr>
          <a:lstStyle/>
          <a:p>
            <a:r>
              <a:rPr lang="en-US" sz="40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4000" dirty="0">
              <a:ln>
                <a:solidFill>
                  <a:schemeClr val="tx2">
                    <a:lumMod val="75000"/>
                  </a:schemeClr>
                </a:solidFill>
              </a:ln>
              <a:solidFill>
                <a:schemeClr val="tx2">
                  <a:lumMod val="40000"/>
                  <a:lumOff val="60000"/>
                </a:schemeClr>
              </a:solidFill>
              <a:latin typeface="Garamond" panose="020204040303010108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685800"/>
            <a:ext cx="6802848" cy="1076296"/>
          </a:xfrm>
          <a:prstGeom prst="rect">
            <a:avLst/>
          </a:prstGeom>
        </p:spPr>
      </p:pic>
      <p:sp>
        <p:nvSpPr>
          <p:cNvPr id="6" name="Content Placeholder 2"/>
          <p:cNvSpPr>
            <a:spLocks noGrp="1"/>
          </p:cNvSpPr>
          <p:nvPr>
            <p:ph idx="1"/>
          </p:nvPr>
        </p:nvSpPr>
        <p:spPr>
          <a:xfrm>
            <a:off x="266700" y="2110758"/>
            <a:ext cx="8739772" cy="2514600"/>
          </a:xfrm>
        </p:spPr>
        <p:txBody>
          <a:bodyPr>
            <a:normAutofit/>
          </a:bodyPr>
          <a:lstStyle/>
          <a:p>
            <a:pPr marL="0" indent="0">
              <a:buNone/>
            </a:pPr>
            <a:r>
              <a:rPr lang="en-US" b="1" dirty="0" smtClean="0">
                <a:ln w="12700">
                  <a:solidFill>
                    <a:schemeClr val="tx1"/>
                  </a:solidFill>
                </a:ln>
                <a:solidFill>
                  <a:srgbClr val="008E40"/>
                </a:solidFill>
                <a:latin typeface="Garamond" panose="02020404030301010803" pitchFamily="18" charset="0"/>
              </a:rPr>
              <a:t>Participants Gain:</a:t>
            </a:r>
          </a:p>
          <a:p>
            <a:r>
              <a:rPr lang="en-US" b="1" dirty="0" smtClean="0">
                <a:latin typeface="Garamond" panose="02020404030301010803" pitchFamily="18" charset="0"/>
              </a:rPr>
              <a:t>Soft job skills</a:t>
            </a:r>
          </a:p>
          <a:p>
            <a:r>
              <a:rPr lang="en-US" b="1" dirty="0" smtClean="0">
                <a:latin typeface="Garamond" panose="02020404030301010803" pitchFamily="18" charset="0"/>
              </a:rPr>
              <a:t>Resume-building skills</a:t>
            </a:r>
          </a:p>
          <a:p>
            <a:r>
              <a:rPr lang="en-US" b="1" dirty="0" smtClean="0">
                <a:latin typeface="Garamond" panose="02020404030301010803" pitchFamily="18" charset="0"/>
              </a:rPr>
              <a:t>Good employee and networking skills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0625" b="30000"/>
          <a:stretch/>
        </p:blipFill>
        <p:spPr>
          <a:xfrm rot="10800000">
            <a:off x="5410200" y="1981200"/>
            <a:ext cx="2863685" cy="1682164"/>
          </a:xfrm>
          <a:prstGeom prst="rect">
            <a:avLst/>
          </a:prstGeom>
          <a:ln w="19050">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4648200"/>
            <a:ext cx="2349460" cy="1762095"/>
          </a:xfrm>
          <a:prstGeom prst="rect">
            <a:avLst/>
          </a:prstGeom>
          <a:ln w="19050">
            <a:solidFill>
              <a:schemeClr val="tx1"/>
            </a:solid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145" t="14475" r="1145" b="37965"/>
          <a:stretch/>
        </p:blipFill>
        <p:spPr>
          <a:xfrm>
            <a:off x="4343400" y="4800600"/>
            <a:ext cx="4171821" cy="1339362"/>
          </a:xfrm>
          <a:prstGeom prst="rect">
            <a:avLst/>
          </a:prstGeom>
          <a:ln w="19050">
            <a:solidFill>
              <a:schemeClr val="tx1"/>
            </a:solidFill>
          </a:ln>
        </p:spPr>
      </p:pic>
    </p:spTree>
    <p:extLst>
      <p:ext uri="{BB962C8B-B14F-4D97-AF65-F5344CB8AC3E}">
        <p14:creationId xmlns:p14="http://schemas.microsoft.com/office/powerpoint/2010/main" val="11560533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575050" y="224923"/>
            <a:ext cx="5111750" cy="58531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200" b="1" dirty="0" smtClean="0">
              <a:latin typeface="Garamond" pitchFamily="18" charset="0"/>
            </a:endParaRPr>
          </a:p>
          <a:p>
            <a:pPr marL="0" indent="0">
              <a:buFont typeface="Arial" panose="020B0604020202020204" pitchFamily="34" charset="0"/>
              <a:buNone/>
            </a:pPr>
            <a:r>
              <a:rPr lang="en-US" sz="2800" b="1" dirty="0" smtClean="0">
                <a:latin typeface="Garamond" pitchFamily="18" charset="0"/>
              </a:rPr>
              <a:t>            </a:t>
            </a:r>
            <a:r>
              <a:rPr lang="en-US" sz="2400" b="1" dirty="0" smtClean="0">
                <a:latin typeface="Garamond" pitchFamily="18" charset="0"/>
              </a:rPr>
              <a:t>Pat Thomas, </a:t>
            </a:r>
            <a:r>
              <a:rPr lang="en-US" sz="2400" dirty="0" smtClean="0">
                <a:latin typeface="Garamond" pitchFamily="18" charset="0"/>
              </a:rPr>
              <a:t>Director</a:t>
            </a:r>
          </a:p>
          <a:p>
            <a:pPr marL="0" lvl="0" indent="0" eaLnBrk="0" fontAlgn="base" hangingPunct="0">
              <a:spcBef>
                <a:spcPct val="0"/>
              </a:spcBef>
              <a:spcAft>
                <a:spcPct val="0"/>
              </a:spcAft>
              <a:buNone/>
            </a:pPr>
            <a:r>
              <a:rPr lang="en-US" altLang="en-US" sz="1800" b="1" dirty="0" smtClean="0">
                <a:solidFill>
                  <a:srgbClr val="0000C0"/>
                </a:solidFill>
                <a:latin typeface="Garamond" pitchFamily="18" charset="0"/>
              </a:rPr>
              <a:t>                      pthomas </a:t>
            </a:r>
            <a:r>
              <a:rPr lang="en-US" altLang="en-US" sz="1800" b="1" dirty="0">
                <a:solidFill>
                  <a:srgbClr val="0000C0"/>
                </a:solidFill>
                <a:latin typeface="Garamond" pitchFamily="18" charset="0"/>
              </a:rPr>
              <a:t>@starpoint.net</a:t>
            </a:r>
            <a:endParaRPr lang="en-US" altLang="en-US" sz="1800" b="1" dirty="0">
              <a:latin typeface="Garamond" pitchFamily="18" charset="0"/>
            </a:endParaRPr>
          </a:p>
          <a:p>
            <a:pPr marL="0" indent="0" algn="ctr">
              <a:buFont typeface="Arial" panose="020B0604020202020204" pitchFamily="34" charset="0"/>
              <a:buNone/>
            </a:pPr>
            <a:endParaRPr lang="en-US" dirty="0">
              <a:latin typeface="Garamond" panose="02020404030301010803" pitchFamily="18" charset="0"/>
            </a:endParaRPr>
          </a:p>
        </p:txBody>
      </p:sp>
      <p:sp>
        <p:nvSpPr>
          <p:cNvPr id="3" name="Text Placeholder 3"/>
          <p:cNvSpPr txBox="1">
            <a:spLocks/>
          </p:cNvSpPr>
          <p:nvPr/>
        </p:nvSpPr>
        <p:spPr>
          <a:xfrm>
            <a:off x="1371600" y="2438400"/>
            <a:ext cx="3008313" cy="116468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3400" b="1" dirty="0" smtClean="0">
                <a:ln w="12700">
                  <a:solidFill>
                    <a:schemeClr val="tx1"/>
                  </a:solidFill>
                </a:ln>
                <a:solidFill>
                  <a:srgbClr val="800080"/>
                </a:solidFill>
                <a:latin typeface="Garamond" panose="02020404030301010803" pitchFamily="18" charset="0"/>
              </a:rPr>
              <a:t>SW ABE – Marshall Region</a:t>
            </a:r>
            <a:endParaRPr lang="en-US" sz="3400" b="1" dirty="0">
              <a:ln w="12700">
                <a:solidFill>
                  <a:schemeClr val="tx1"/>
                </a:solidFill>
              </a:ln>
              <a:solidFill>
                <a:srgbClr val="800080"/>
              </a:solidFill>
              <a:latin typeface="Garamond" panose="02020404030301010803" pitchFamily="18" charset="0"/>
            </a:endParaRPr>
          </a:p>
        </p:txBody>
      </p:sp>
      <p:pic>
        <p:nvPicPr>
          <p:cNvPr id="4" name="Picture 3"/>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b="10035"/>
          <a:stretch/>
        </p:blipFill>
        <p:spPr>
          <a:xfrm>
            <a:off x="685800" y="5105400"/>
            <a:ext cx="1715763" cy="1417371"/>
          </a:xfrm>
          <a:prstGeom prst="rect">
            <a:avLst/>
          </a:prstGeom>
        </p:spPr>
      </p:pic>
      <p:pic>
        <p:nvPicPr>
          <p:cNvPr id="5" name="Picture 4" descr="IMG_1744"/>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4481"/>
          <a:stretch>
            <a:fillRect/>
          </a:stretch>
        </p:blipFill>
        <p:spPr bwMode="auto">
          <a:xfrm rot="5400000">
            <a:off x="4330637" y="1993963"/>
            <a:ext cx="3635898" cy="3610373"/>
          </a:xfrm>
          <a:prstGeom prst="rect">
            <a:avLst/>
          </a:prstGeom>
          <a:ln w="19050">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0000FF"/>
                </a:solidFill>
              </a14:hiddenFill>
            </a:ext>
          </a:extLst>
        </p:spPr>
      </p:pic>
      <p:sp>
        <p:nvSpPr>
          <p:cNvPr id="6" name="Title 1"/>
          <p:cNvSpPr txBox="1">
            <a:spLocks/>
          </p:cNvSpPr>
          <p:nvPr/>
        </p:nvSpPr>
        <p:spPr>
          <a:xfrm>
            <a:off x="152400" y="228600"/>
            <a:ext cx="3609974" cy="14795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3600" b="1" dirty="0">
              <a:ln w="19050">
                <a:solidFill>
                  <a:srgbClr val="002060"/>
                </a:solidFill>
              </a:ln>
              <a:solidFill>
                <a:schemeClr val="tx2">
                  <a:lumMod val="60000"/>
                  <a:lumOff val="40000"/>
                </a:schemeClr>
              </a:solidFill>
            </a:endParaRPr>
          </a:p>
        </p:txBody>
      </p:sp>
      <p:sp>
        <p:nvSpPr>
          <p:cNvPr id="7" name="Text Box 3"/>
          <p:cNvSpPr txBox="1">
            <a:spLocks noChangeArrowheads="1"/>
          </p:cNvSpPr>
          <p:nvPr/>
        </p:nvSpPr>
        <p:spPr bwMode="auto">
          <a:xfrm>
            <a:off x="4267200" y="457200"/>
            <a:ext cx="3657600" cy="914400"/>
          </a:xfrm>
          <a:prstGeom prst="rect">
            <a:avLst/>
          </a:prstGeom>
          <a:no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dirty="0"/>
          </a:p>
          <a:p>
            <a:endParaRPr lang="en-US" dirty="0"/>
          </a:p>
        </p:txBody>
      </p:sp>
    </p:spTree>
    <p:extLst>
      <p:ext uri="{BB962C8B-B14F-4D97-AF65-F5344CB8AC3E}">
        <p14:creationId xmlns:p14="http://schemas.microsoft.com/office/powerpoint/2010/main" val="7339101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1477328"/>
          </a:xfrm>
          <a:prstGeom prst="rect">
            <a:avLst/>
          </a:prstGeom>
        </p:spPr>
        <p:txBody>
          <a:bodyPr wrap="square">
            <a:spAutoFit/>
          </a:bodyPr>
          <a:lstStyle/>
          <a:p>
            <a:pPr algn="ctr"/>
            <a:r>
              <a:rPr lang="en-US" sz="3600" b="1" dirty="0" smtClean="0">
                <a:ln w="19050">
                  <a:solidFill>
                    <a:schemeClr val="tx1"/>
                  </a:solidFill>
                </a:ln>
                <a:solidFill>
                  <a:srgbClr val="FF66FF"/>
                </a:solidFill>
                <a:latin typeface="Garamond" panose="02020404030301010803" pitchFamily="18" charset="0"/>
                <a:cs typeface="Arial" pitchFamily="34" charset="0"/>
              </a:rPr>
              <a:t>Pre Healthcare Bridge</a:t>
            </a:r>
            <a:endParaRPr lang="en-US" sz="3600" b="1" dirty="0">
              <a:ln w="19050">
                <a:solidFill>
                  <a:schemeClr val="tx1"/>
                </a:solidFill>
              </a:ln>
              <a:solidFill>
                <a:srgbClr val="FF66FF"/>
              </a:solidFill>
              <a:latin typeface="Garamond" panose="02020404030301010803" pitchFamily="18" charset="0"/>
              <a:cs typeface="Arial" pitchFamily="34" charset="0"/>
            </a:endParaRPr>
          </a:p>
          <a:p>
            <a:pPr algn="ctr" fontAlgn="base"/>
            <a:r>
              <a:rPr lang="en-US" b="1" dirty="0" smtClean="0">
                <a:latin typeface="Garamond" panose="02020404030301010803" pitchFamily="18" charset="0"/>
              </a:rPr>
              <a:t>The Pre-Healthcare Bridge </a:t>
            </a:r>
            <a:r>
              <a:rPr lang="en-US" b="1" dirty="0">
                <a:latin typeface="Garamond" panose="02020404030301010803" pitchFamily="18" charset="0"/>
              </a:rPr>
              <a:t>is the first step to starting </a:t>
            </a:r>
            <a:r>
              <a:rPr lang="en-US" b="1" dirty="0" smtClean="0">
                <a:latin typeface="Garamond" panose="02020404030301010803" pitchFamily="18" charset="0"/>
              </a:rPr>
              <a:t>CNA training. It takes the student through registration, assessment and preparation for the training, the goal being to ensure the success in the training. </a:t>
            </a:r>
            <a:endParaRPr lang="en-US" b="1" dirty="0"/>
          </a:p>
        </p:txBody>
      </p:sp>
      <p:sp>
        <p:nvSpPr>
          <p:cNvPr id="4" name="TextBox 3"/>
          <p:cNvSpPr txBox="1"/>
          <p:nvPr/>
        </p:nvSpPr>
        <p:spPr>
          <a:xfrm>
            <a:off x="381000" y="2514600"/>
            <a:ext cx="4701172" cy="2862322"/>
          </a:xfrm>
          <a:prstGeom prst="rect">
            <a:avLst/>
          </a:prstGeom>
          <a:noFill/>
          <a:ln w="19050">
            <a:solidFill>
              <a:schemeClr val="tx1"/>
            </a:solidFill>
          </a:ln>
        </p:spPr>
        <p:txBody>
          <a:bodyPr wrap="square" rtlCol="0">
            <a:spAutoFit/>
          </a:bodyPr>
          <a:lstStyle/>
          <a:p>
            <a:r>
              <a:rPr lang="en-US" dirty="0" smtClean="0">
                <a:latin typeface="Garamond" panose="02020404030301010803" pitchFamily="18" charset="0"/>
              </a:rPr>
              <a:t>The CNA </a:t>
            </a:r>
            <a:r>
              <a:rPr lang="en-US" b="1" dirty="0" smtClean="0">
                <a:latin typeface="Garamond" panose="02020404030301010803" pitchFamily="18" charset="0"/>
              </a:rPr>
              <a:t>Bridge</a:t>
            </a:r>
            <a:r>
              <a:rPr lang="en-US" dirty="0" smtClean="0">
                <a:latin typeface="Garamond" panose="02020404030301010803" pitchFamily="18" charset="0"/>
              </a:rPr>
              <a:t> </a:t>
            </a:r>
            <a:r>
              <a:rPr lang="en-US" b="1" dirty="0" smtClean="0">
                <a:latin typeface="Garamond" panose="02020404030301010803" pitchFamily="18" charset="0"/>
              </a:rPr>
              <a:t>Packet </a:t>
            </a:r>
            <a:r>
              <a:rPr lang="en-US" dirty="0" smtClean="0">
                <a:latin typeface="Garamond" panose="02020404030301010803" pitchFamily="18" charset="0"/>
              </a:rPr>
              <a:t>gives participants all the forms they will need to complete, evaluation testing they will need to take, and the online programs they will need to get them ready for the training.</a:t>
            </a:r>
          </a:p>
          <a:p>
            <a:endParaRPr lang="en-US" dirty="0" smtClean="0">
              <a:latin typeface="Garamond" panose="02020404030301010803" pitchFamily="18" charset="0"/>
            </a:endParaRPr>
          </a:p>
          <a:p>
            <a:r>
              <a:rPr lang="en-US" dirty="0" smtClean="0">
                <a:latin typeface="Garamond" panose="02020404030301010803" pitchFamily="18" charset="0"/>
              </a:rPr>
              <a:t>Students receive the packet when they come into the ABE office to start their journey to becoming a CNA. The Checklist allows a student and ABE to track the student’s progress.</a:t>
            </a:r>
            <a:endParaRPr lang="en-US" dirty="0">
              <a:latin typeface="Garamond" panose="020204040303010108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2209800"/>
            <a:ext cx="3508551" cy="4540478"/>
          </a:xfrm>
          <a:prstGeom prst="rect">
            <a:avLst/>
          </a:prstGeom>
          <a:ln w="19050">
            <a:solidFill>
              <a:schemeClr val="tx1"/>
            </a:solidFill>
          </a:ln>
        </p:spPr>
      </p:pic>
      <p:sp>
        <p:nvSpPr>
          <p:cNvPr id="6" name="Title 1"/>
          <p:cNvSpPr>
            <a:spLocks noGrp="1"/>
          </p:cNvSpPr>
          <p:nvPr>
            <p:ph type="title"/>
          </p:nvPr>
        </p:nvSpPr>
        <p:spPr>
          <a:xfrm>
            <a:off x="175628" y="65088"/>
            <a:ext cx="8739772" cy="544512"/>
          </a:xfrm>
        </p:spPr>
        <p:txBody>
          <a:bodyPr>
            <a:normAutofit fontScale="90000"/>
          </a:bodyPr>
          <a:lstStyle/>
          <a:p>
            <a:r>
              <a:rPr lang="en-US" sz="40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2200" dirty="0">
              <a:ln w="19050">
                <a:solidFill>
                  <a:srgbClr val="002060"/>
                </a:solidFill>
              </a:ln>
              <a:solidFill>
                <a:schemeClr val="tx2">
                  <a:lumMod val="40000"/>
                  <a:lumOff val="60000"/>
                </a:schemeClr>
              </a:solidFill>
              <a:latin typeface="Garamond" panose="02020404030301010803" pitchFamily="18" charset="0"/>
            </a:endParaRPr>
          </a:p>
        </p:txBody>
      </p:sp>
      <p:pic>
        <p:nvPicPr>
          <p:cNvPr id="7" name="Picture 6"/>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b="10035"/>
          <a:stretch/>
        </p:blipFill>
        <p:spPr>
          <a:xfrm>
            <a:off x="457200" y="5903137"/>
            <a:ext cx="908969" cy="750888"/>
          </a:xfrm>
          <a:prstGeom prst="rect">
            <a:avLst/>
          </a:prstGeom>
        </p:spPr>
      </p:pic>
    </p:spTree>
    <p:extLst>
      <p:ext uri="{BB962C8B-B14F-4D97-AF65-F5344CB8AC3E}">
        <p14:creationId xmlns:p14="http://schemas.microsoft.com/office/powerpoint/2010/main" val="102154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4381" t="6123" r="8571" b="8163"/>
          <a:stretch/>
        </p:blipFill>
        <p:spPr>
          <a:xfrm>
            <a:off x="5867400" y="1055757"/>
            <a:ext cx="2514600" cy="3200400"/>
          </a:xfrm>
          <a:prstGeom prst="rect">
            <a:avLst/>
          </a:prstGeom>
        </p:spPr>
      </p:pic>
      <p:sp>
        <p:nvSpPr>
          <p:cNvPr id="8" name="TextBox 7"/>
          <p:cNvSpPr txBox="1"/>
          <p:nvPr/>
        </p:nvSpPr>
        <p:spPr>
          <a:xfrm>
            <a:off x="838200" y="152400"/>
            <a:ext cx="7315200" cy="523220"/>
          </a:xfrm>
          <a:prstGeom prst="rect">
            <a:avLst/>
          </a:prstGeom>
          <a:noFill/>
        </p:spPr>
        <p:txBody>
          <a:bodyPr wrap="square" rtlCol="0">
            <a:spAutoFit/>
          </a:bodyPr>
          <a:lstStyle/>
          <a:p>
            <a:pPr algn="ctr"/>
            <a:r>
              <a:rPr lang="en-US" sz="2800" b="1" dirty="0" smtClean="0">
                <a:latin typeface="Bell MT" panose="02020503060305020303" pitchFamily="18" charset="0"/>
              </a:rPr>
              <a:t>The Path Our Journey Will Take</a:t>
            </a:r>
            <a:endParaRPr lang="en-US" sz="2800" b="1" dirty="0">
              <a:latin typeface="Bell MT" panose="02020503060305020303" pitchFamily="18" charset="0"/>
            </a:endParaRPr>
          </a:p>
        </p:txBody>
      </p:sp>
      <p:grpSp>
        <p:nvGrpSpPr>
          <p:cNvPr id="13" name="Group 12"/>
          <p:cNvGrpSpPr/>
          <p:nvPr/>
        </p:nvGrpSpPr>
        <p:grpSpPr>
          <a:xfrm>
            <a:off x="2590800" y="3124200"/>
            <a:ext cx="2590800" cy="990600"/>
            <a:chOff x="1066800" y="3505200"/>
            <a:chExt cx="2590800" cy="990600"/>
          </a:xfrm>
        </p:grpSpPr>
        <p:sp>
          <p:nvSpPr>
            <p:cNvPr id="11" name="Snip Diagonal Corner Rectangle 10"/>
            <p:cNvSpPr/>
            <p:nvPr/>
          </p:nvSpPr>
          <p:spPr>
            <a:xfrm>
              <a:off x="1066800" y="3505200"/>
              <a:ext cx="2590800" cy="990600"/>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TextBox 11"/>
            <p:cNvSpPr txBox="1"/>
            <p:nvPr/>
          </p:nvSpPr>
          <p:spPr>
            <a:xfrm>
              <a:off x="1066800" y="3657600"/>
              <a:ext cx="2590800" cy="707886"/>
            </a:xfrm>
            <a:prstGeom prst="rect">
              <a:avLst/>
            </a:prstGeom>
            <a:ln w="38100">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smtClean="0">
                  <a:latin typeface="Bell MT" panose="02020503060305020303" pitchFamily="18" charset="0"/>
                </a:rPr>
                <a:t>Extended</a:t>
              </a:r>
            </a:p>
            <a:p>
              <a:pPr algn="ctr"/>
              <a:r>
                <a:rPr lang="en-US" sz="2000" b="1" dirty="0" smtClean="0">
                  <a:latin typeface="Bell MT" panose="02020503060305020303" pitchFamily="18" charset="0"/>
                </a:rPr>
                <a:t>Partnerships</a:t>
              </a:r>
              <a:endParaRPr lang="en-US" sz="2000" b="1" dirty="0">
                <a:latin typeface="Bell MT" panose="02020503060305020303" pitchFamily="18" charset="0"/>
              </a:endParaRPr>
            </a:p>
          </p:txBody>
        </p:sp>
      </p:grpSp>
      <p:grpSp>
        <p:nvGrpSpPr>
          <p:cNvPr id="15" name="Group 14"/>
          <p:cNvGrpSpPr/>
          <p:nvPr/>
        </p:nvGrpSpPr>
        <p:grpSpPr>
          <a:xfrm>
            <a:off x="533400" y="1322548"/>
            <a:ext cx="3048000" cy="1192052"/>
            <a:chOff x="1066800" y="3505200"/>
            <a:chExt cx="2590800" cy="990600"/>
          </a:xfrm>
        </p:grpSpPr>
        <p:sp>
          <p:nvSpPr>
            <p:cNvPr id="16" name="Snip Diagonal Corner Rectangle 15"/>
            <p:cNvSpPr/>
            <p:nvPr/>
          </p:nvSpPr>
          <p:spPr>
            <a:xfrm>
              <a:off x="1066800" y="3505200"/>
              <a:ext cx="2590800" cy="990600"/>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7" name="TextBox 16"/>
            <p:cNvSpPr txBox="1"/>
            <p:nvPr/>
          </p:nvSpPr>
          <p:spPr>
            <a:xfrm>
              <a:off x="1066800" y="3657600"/>
              <a:ext cx="2590800" cy="690562"/>
            </a:xfrm>
            <a:prstGeom prst="rect">
              <a:avLst/>
            </a:prstGeom>
            <a:ln w="38100">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smtClean="0">
                  <a:latin typeface="Bell MT" panose="02020503060305020303" pitchFamily="18" charset="0"/>
                </a:rPr>
                <a:t>Partnership Foundation</a:t>
              </a:r>
            </a:p>
            <a:p>
              <a:pPr algn="ctr"/>
              <a:r>
                <a:rPr lang="en-US" sz="1400" b="1" dirty="0" smtClean="0">
                  <a:latin typeface="Bell MT" panose="02020503060305020303" pitchFamily="18" charset="0"/>
                </a:rPr>
                <a:t>Background &amp; History</a:t>
              </a:r>
            </a:p>
            <a:p>
              <a:pPr algn="ctr"/>
              <a:r>
                <a:rPr lang="en-US" sz="1400" b="1" dirty="0" smtClean="0">
                  <a:latin typeface="Bell MT" panose="02020503060305020303" pitchFamily="18" charset="0"/>
                </a:rPr>
                <a:t>Collaboration</a:t>
              </a:r>
              <a:endParaRPr lang="en-US" sz="1400" b="1" dirty="0">
                <a:latin typeface="Bell MT" panose="02020503060305020303" pitchFamily="18" charset="0"/>
              </a:endParaRPr>
            </a:p>
          </p:txBody>
        </p:sp>
      </p:grpSp>
      <p:grpSp>
        <p:nvGrpSpPr>
          <p:cNvPr id="18" name="Group 17"/>
          <p:cNvGrpSpPr/>
          <p:nvPr/>
        </p:nvGrpSpPr>
        <p:grpSpPr>
          <a:xfrm>
            <a:off x="4343400" y="4800600"/>
            <a:ext cx="2590800" cy="990600"/>
            <a:chOff x="1066800" y="3505200"/>
            <a:chExt cx="2590800" cy="990600"/>
          </a:xfrm>
        </p:grpSpPr>
        <p:sp>
          <p:nvSpPr>
            <p:cNvPr id="19" name="Snip Diagonal Corner Rectangle 18"/>
            <p:cNvSpPr/>
            <p:nvPr/>
          </p:nvSpPr>
          <p:spPr>
            <a:xfrm>
              <a:off x="1066800" y="3505200"/>
              <a:ext cx="2590800" cy="990600"/>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0" name="TextBox 19"/>
            <p:cNvSpPr txBox="1"/>
            <p:nvPr/>
          </p:nvSpPr>
          <p:spPr>
            <a:xfrm>
              <a:off x="1066800" y="3657600"/>
              <a:ext cx="2590800" cy="707886"/>
            </a:xfrm>
            <a:prstGeom prst="rect">
              <a:avLst/>
            </a:prstGeom>
            <a:ln w="38100">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smtClean="0">
                  <a:latin typeface="Bell MT" panose="02020503060305020303" pitchFamily="18" charset="0"/>
                </a:rPr>
                <a:t>Our</a:t>
              </a:r>
            </a:p>
            <a:p>
              <a:pPr algn="ctr"/>
              <a:r>
                <a:rPr lang="en-US" sz="2000" b="1" dirty="0" smtClean="0">
                  <a:latin typeface="Bell MT" panose="02020503060305020303" pitchFamily="18" charset="0"/>
                </a:rPr>
                <a:t>Future</a:t>
              </a:r>
              <a:endParaRPr lang="en-US" sz="2000" b="1" dirty="0">
                <a:latin typeface="Bell MT" panose="02020503060305020303" pitchFamily="18" charset="0"/>
              </a:endParaRPr>
            </a:p>
          </p:txBody>
        </p:sp>
      </p:grpSp>
    </p:spTree>
    <p:extLst>
      <p:ext uri="{BB962C8B-B14F-4D97-AF65-F5344CB8AC3E}">
        <p14:creationId xmlns:p14="http://schemas.microsoft.com/office/powerpoint/2010/main" val="23538321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575050" y="224923"/>
            <a:ext cx="5111750" cy="58531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latin typeface="Garamond" panose="02020404030301010803" pitchFamily="18" charset="0"/>
              </a:rPr>
              <a:t>Kristine Kelly</a:t>
            </a:r>
          </a:p>
          <a:p>
            <a:pPr marL="0" indent="0">
              <a:buNone/>
            </a:pPr>
            <a:r>
              <a:rPr lang="en-US" sz="2400" dirty="0">
                <a:latin typeface="Garamond" pitchFamily="18" charset="0"/>
                <a:cs typeface="Arial" pitchFamily="34" charset="0"/>
              </a:rPr>
              <a:t>Adult Literacy Specialist &amp; Project Lead for Curriculum </a:t>
            </a:r>
            <a:r>
              <a:rPr lang="en-US" sz="2400" dirty="0" smtClean="0">
                <a:latin typeface="Garamond" pitchFamily="18" charset="0"/>
                <a:cs typeface="Arial" pitchFamily="34" charset="0"/>
              </a:rPr>
              <a:t>Development</a:t>
            </a:r>
          </a:p>
          <a:p>
            <a:pPr marL="0" indent="0">
              <a:buNone/>
            </a:pPr>
            <a:r>
              <a:rPr lang="en-US" sz="1800" b="1" dirty="0" smtClean="0">
                <a:latin typeface="Garamond" pitchFamily="18" charset="0"/>
                <a:cs typeface="Arial" pitchFamily="34" charset="0"/>
                <a:hlinkClick r:id="rId2"/>
              </a:rPr>
              <a:t>kristinerkelly@gmail.com</a:t>
            </a:r>
            <a:endParaRPr lang="en-US" sz="1800" b="1" dirty="0">
              <a:latin typeface="Garamond" pitchFamily="18" charset="0"/>
              <a:cs typeface="Arial" pitchFamily="34" charset="0"/>
            </a:endParaRPr>
          </a:p>
          <a:p>
            <a:pPr marL="0" indent="0" algn="ctr">
              <a:buFont typeface="Arial" panose="020B0604020202020204" pitchFamily="34" charset="0"/>
              <a:buNone/>
            </a:pPr>
            <a:endParaRPr lang="en-US" dirty="0">
              <a:latin typeface="Garamond" panose="02020404030301010803" pitchFamily="18" charset="0"/>
            </a:endParaRPr>
          </a:p>
        </p:txBody>
      </p:sp>
      <p:sp>
        <p:nvSpPr>
          <p:cNvPr id="3" name="Text Placeholder 3"/>
          <p:cNvSpPr txBox="1">
            <a:spLocks/>
          </p:cNvSpPr>
          <p:nvPr/>
        </p:nvSpPr>
        <p:spPr>
          <a:xfrm>
            <a:off x="1066800" y="2438400"/>
            <a:ext cx="3008313" cy="116468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3000" b="1" dirty="0" smtClean="0">
                <a:ln w="12700">
                  <a:solidFill>
                    <a:schemeClr val="tx1"/>
                  </a:solidFill>
                </a:ln>
                <a:solidFill>
                  <a:srgbClr val="800080"/>
                </a:solidFill>
                <a:latin typeface="Garamond" panose="02020404030301010803" pitchFamily="18" charset="0"/>
              </a:rPr>
              <a:t>ATLAS-ABE Teaching &amp; Learning Advancement System</a:t>
            </a:r>
            <a:endParaRPr lang="en-US" sz="3000" b="1" dirty="0">
              <a:ln w="12700">
                <a:solidFill>
                  <a:schemeClr val="tx1"/>
                </a:solidFill>
              </a:ln>
              <a:solidFill>
                <a:srgbClr val="800080"/>
              </a:solidFill>
              <a:latin typeface="Garamond" panose="02020404030301010803" pitchFamily="18" charset="0"/>
            </a:endParaRPr>
          </a:p>
        </p:txBody>
      </p:sp>
      <p:sp>
        <p:nvSpPr>
          <p:cNvPr id="6" name="Title 1"/>
          <p:cNvSpPr txBox="1">
            <a:spLocks/>
          </p:cNvSpPr>
          <p:nvPr/>
        </p:nvSpPr>
        <p:spPr>
          <a:xfrm>
            <a:off x="152400" y="273050"/>
            <a:ext cx="3609974" cy="14795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3600" b="1" dirty="0">
              <a:ln w="19050">
                <a:solidFill>
                  <a:srgbClr val="002060"/>
                </a:solidFill>
              </a:ln>
              <a:solidFill>
                <a:schemeClr val="tx2">
                  <a:lumMod val="60000"/>
                  <a:lumOff val="40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5105400"/>
            <a:ext cx="2366597" cy="1295400"/>
          </a:xfrm>
          <a:prstGeom prst="rect">
            <a:avLst/>
          </a:prstGeom>
        </p:spPr>
      </p:pic>
      <p:sp>
        <p:nvSpPr>
          <p:cNvPr id="7" name="Text Box 3"/>
          <p:cNvSpPr txBox="1">
            <a:spLocks noChangeArrowheads="1"/>
          </p:cNvSpPr>
          <p:nvPr/>
        </p:nvSpPr>
        <p:spPr bwMode="auto">
          <a:xfrm>
            <a:off x="3581400" y="228600"/>
            <a:ext cx="4953000" cy="1752600"/>
          </a:xfrm>
          <a:prstGeom prst="rect">
            <a:avLst/>
          </a:prstGeom>
          <a:no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dirty="0"/>
          </a:p>
          <a:p>
            <a:endParaRPr lang="en-US" dirty="0"/>
          </a:p>
        </p:txBody>
      </p:sp>
      <p:pic>
        <p:nvPicPr>
          <p:cNvPr id="4" name="Picture 2" descr="C:\Users\kkelly01\Downloads\20160913_151325.jpg"/>
          <p:cNvPicPr>
            <a:picLocks noChangeAspect="1" noChangeArrowheads="1"/>
          </p:cNvPicPr>
          <p:nvPr/>
        </p:nvPicPr>
        <p:blipFill>
          <a:blip r:embed="rId4" cstate="print"/>
          <a:srcRect/>
          <a:stretch>
            <a:fillRect/>
          </a:stretch>
        </p:blipFill>
        <p:spPr bwMode="auto">
          <a:xfrm>
            <a:off x="4343400" y="2362200"/>
            <a:ext cx="3124200" cy="3103992"/>
          </a:xfrm>
          <a:prstGeom prst="rect">
            <a:avLst/>
          </a:prstGeom>
          <a:noFill/>
          <a:ln w="19050">
            <a:solidFill>
              <a:schemeClr val="tx1"/>
            </a:solidFill>
          </a:ln>
        </p:spPr>
      </p:pic>
    </p:spTree>
    <p:extLst>
      <p:ext uri="{BB962C8B-B14F-4D97-AF65-F5344CB8AC3E}">
        <p14:creationId xmlns:p14="http://schemas.microsoft.com/office/powerpoint/2010/main" val="21315572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5628" y="38711"/>
            <a:ext cx="8739772" cy="544512"/>
          </a:xfrm>
        </p:spPr>
        <p:txBody>
          <a:bodyPr>
            <a:normAutofit fontScale="90000"/>
          </a:bodyPr>
          <a:lstStyle/>
          <a:p>
            <a:r>
              <a:rPr lang="en-US" sz="40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2200" dirty="0">
              <a:ln>
                <a:solidFill>
                  <a:schemeClr val="tx2">
                    <a:lumMod val="75000"/>
                  </a:schemeClr>
                </a:solidFill>
              </a:ln>
              <a:solidFill>
                <a:schemeClr val="tx2">
                  <a:lumMod val="40000"/>
                  <a:lumOff val="60000"/>
                </a:schemeClr>
              </a:solidFill>
              <a:latin typeface="Garamond" panose="02020404030301010803" pitchFamily="18" charset="0"/>
            </a:endParaRPr>
          </a:p>
        </p:txBody>
      </p:sp>
      <p:sp>
        <p:nvSpPr>
          <p:cNvPr id="5" name="TextBox 4"/>
          <p:cNvSpPr txBox="1"/>
          <p:nvPr/>
        </p:nvSpPr>
        <p:spPr>
          <a:xfrm>
            <a:off x="1268914" y="685800"/>
            <a:ext cx="6553200" cy="1077218"/>
          </a:xfrm>
          <a:prstGeom prst="rect">
            <a:avLst/>
          </a:prstGeom>
          <a:solidFill>
            <a:schemeClr val="accent4">
              <a:lumMod val="60000"/>
              <a:lumOff val="40000"/>
            </a:schemeClr>
          </a:solidFill>
          <a:ln w="38100">
            <a:solidFill>
              <a:schemeClr val="tx1"/>
            </a:solidFill>
          </a:ln>
        </p:spPr>
        <p:txBody>
          <a:bodyPr wrap="square" rtlCol="0">
            <a:spAutoFit/>
          </a:bodyPr>
          <a:lstStyle/>
          <a:p>
            <a:pPr algn="ctr"/>
            <a:r>
              <a:rPr lang="en-US" sz="3200" b="1" dirty="0" smtClean="0">
                <a:latin typeface="Garamond" pitchFamily="18" charset="0"/>
              </a:rPr>
              <a:t>Reading Skills for </a:t>
            </a:r>
          </a:p>
          <a:p>
            <a:pPr algn="ctr"/>
            <a:r>
              <a:rPr lang="en-US" sz="3200" b="1" dirty="0" smtClean="0">
                <a:latin typeface="Garamond" pitchFamily="18" charset="0"/>
              </a:rPr>
              <a:t>Healthcare Workers</a:t>
            </a:r>
            <a:endParaRPr lang="en-US" sz="3200" b="1" dirty="0">
              <a:latin typeface="Garamond" pitchFamily="18" charset="0"/>
            </a:endParaRPr>
          </a:p>
        </p:txBody>
      </p:sp>
      <p:sp>
        <p:nvSpPr>
          <p:cNvPr id="9" name="TextBox 8"/>
          <p:cNvSpPr txBox="1"/>
          <p:nvPr/>
        </p:nvSpPr>
        <p:spPr>
          <a:xfrm>
            <a:off x="468814" y="1998532"/>
            <a:ext cx="8153400" cy="954107"/>
          </a:xfrm>
          <a:prstGeom prst="rect">
            <a:avLst/>
          </a:prstGeom>
          <a:solidFill>
            <a:schemeClr val="bg1"/>
          </a:solidFill>
          <a:ln w="3175">
            <a:solidFill>
              <a:schemeClr val="tx1"/>
            </a:solidFill>
          </a:ln>
        </p:spPr>
        <p:txBody>
          <a:bodyPr wrap="square" rtlCol="0">
            <a:spAutoFit/>
          </a:bodyPr>
          <a:lstStyle/>
          <a:p>
            <a:pPr algn="ctr"/>
            <a:r>
              <a:rPr lang="en-US" sz="2800" b="1" dirty="0" smtClean="0">
                <a:latin typeface="Garamond" pitchFamily="18" charset="0"/>
              </a:rPr>
              <a:t>A free online Career Pathway literacy curriculum based on CNA and general healthcare content</a:t>
            </a:r>
            <a:endParaRPr lang="en-US" sz="2800" b="1" dirty="0">
              <a:latin typeface="Garamond" pitchFamily="18" charset="0"/>
            </a:endParaRPr>
          </a:p>
        </p:txBody>
      </p:sp>
      <p:pic>
        <p:nvPicPr>
          <p:cNvPr id="10" name="Picture 2" descr="http://www.ecdl.org/media/laptop1.jpg"/>
          <p:cNvPicPr>
            <a:picLocks noChangeAspect="1" noChangeArrowheads="1"/>
          </p:cNvPicPr>
          <p:nvPr/>
        </p:nvPicPr>
        <p:blipFill>
          <a:blip r:embed="rId2" cstate="print"/>
          <a:srcRect/>
          <a:stretch>
            <a:fillRect/>
          </a:stretch>
        </p:blipFill>
        <p:spPr bwMode="auto">
          <a:xfrm>
            <a:off x="3276600" y="4267200"/>
            <a:ext cx="2458913" cy="2199896"/>
          </a:xfrm>
          <a:prstGeom prst="rect">
            <a:avLst/>
          </a:prstGeom>
          <a:noFill/>
          <a:ln w="19050">
            <a:solidFill>
              <a:schemeClr val="tx1"/>
            </a:solidFill>
          </a:ln>
        </p:spPr>
      </p:pic>
      <p:pic>
        <p:nvPicPr>
          <p:cNvPr id="11" name="Picture 6" descr="http://bilgibiotech.com/eyup.png"/>
          <p:cNvPicPr>
            <a:picLocks noChangeAspect="1" noChangeArrowheads="1"/>
          </p:cNvPicPr>
          <p:nvPr/>
        </p:nvPicPr>
        <p:blipFill>
          <a:blip r:embed="rId3" cstate="print"/>
          <a:srcRect/>
          <a:stretch>
            <a:fillRect/>
          </a:stretch>
        </p:blipFill>
        <p:spPr bwMode="auto">
          <a:xfrm>
            <a:off x="7086600" y="4038600"/>
            <a:ext cx="1752600" cy="2606626"/>
          </a:xfrm>
          <a:prstGeom prst="rect">
            <a:avLst/>
          </a:prstGeom>
          <a:noFill/>
        </p:spPr>
      </p:pic>
      <p:pic>
        <p:nvPicPr>
          <p:cNvPr id="12" name="Picture 8" descr="http://www.clipartkid.com/images/541/traffic-cone-icon-psd-graphicsfuel-Rfathr-clipart.png"/>
          <p:cNvPicPr>
            <a:picLocks noChangeAspect="1" noChangeArrowheads="1"/>
          </p:cNvPicPr>
          <p:nvPr/>
        </p:nvPicPr>
        <p:blipFill>
          <a:blip r:embed="rId4" cstate="print"/>
          <a:srcRect/>
          <a:stretch>
            <a:fillRect/>
          </a:stretch>
        </p:blipFill>
        <p:spPr bwMode="auto">
          <a:xfrm>
            <a:off x="228600" y="4216741"/>
            <a:ext cx="1821364" cy="2428485"/>
          </a:xfrm>
          <a:prstGeom prst="rect">
            <a:avLst/>
          </a:prstGeom>
          <a:noFill/>
        </p:spPr>
      </p:pic>
      <p:sp>
        <p:nvSpPr>
          <p:cNvPr id="13" name="TextBox 12"/>
          <p:cNvSpPr txBox="1"/>
          <p:nvPr/>
        </p:nvSpPr>
        <p:spPr>
          <a:xfrm>
            <a:off x="685800" y="3267081"/>
            <a:ext cx="7848600" cy="646331"/>
          </a:xfrm>
          <a:prstGeom prst="rect">
            <a:avLst/>
          </a:prstGeom>
          <a:solidFill>
            <a:schemeClr val="bg1"/>
          </a:solidFill>
          <a:ln w="28575">
            <a:solidFill>
              <a:schemeClr val="tx1"/>
            </a:solidFill>
          </a:ln>
        </p:spPr>
        <p:txBody>
          <a:bodyPr wrap="square" rtlCol="0">
            <a:spAutoFit/>
          </a:bodyPr>
          <a:lstStyle/>
          <a:p>
            <a:pPr algn="ctr"/>
            <a:r>
              <a:rPr lang="en-US" sz="2800" b="1" dirty="0" smtClean="0">
                <a:latin typeface="Garamond" pitchFamily="18" charset="0"/>
                <a:cs typeface="Arial" pitchFamily="34" charset="0"/>
                <a:hlinkClick r:id="rId5"/>
              </a:rPr>
              <a:t>http://southwestabe.wix.com/rsforhealthcare</a:t>
            </a:r>
            <a:endParaRPr lang="en-US" sz="2800" b="1" dirty="0" smtClean="0">
              <a:latin typeface="Garamond" pitchFamily="18" charset="0"/>
            </a:endParaRPr>
          </a:p>
          <a:p>
            <a:pPr algn="ctr"/>
            <a:endParaRPr lang="en-US" sz="800" b="1" dirty="0" smtClean="0">
              <a:latin typeface="Arial" pitchFamily="34" charset="0"/>
              <a:cs typeface="Arial" pitchFamily="34" charset="0"/>
            </a:endParaRPr>
          </a:p>
        </p:txBody>
      </p:sp>
      <p:pic>
        <p:nvPicPr>
          <p:cNvPr id="14" name="Picture 13"/>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0035"/>
          <a:stretch/>
        </p:blipFill>
        <p:spPr>
          <a:xfrm>
            <a:off x="6019800" y="6172200"/>
            <a:ext cx="694676" cy="573863"/>
          </a:xfrm>
          <a:prstGeom prst="rect">
            <a:avLst/>
          </a:prstGeom>
        </p:spPr>
      </p:pic>
    </p:spTree>
    <p:extLst>
      <p:ext uri="{BB962C8B-B14F-4D97-AF65-F5344CB8AC3E}">
        <p14:creationId xmlns:p14="http://schemas.microsoft.com/office/powerpoint/2010/main" val="9066891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5628" y="65088"/>
            <a:ext cx="8739772" cy="544512"/>
          </a:xfrm>
        </p:spPr>
        <p:txBody>
          <a:bodyPr>
            <a:normAutofit fontScale="90000"/>
          </a:bodyPr>
          <a:lstStyle/>
          <a:p>
            <a:r>
              <a:rPr lang="en-US" sz="40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2200" dirty="0">
              <a:ln>
                <a:solidFill>
                  <a:schemeClr val="tx2">
                    <a:lumMod val="75000"/>
                  </a:schemeClr>
                </a:solidFill>
              </a:ln>
              <a:solidFill>
                <a:schemeClr val="tx2">
                  <a:lumMod val="40000"/>
                  <a:lumOff val="60000"/>
                </a:schemeClr>
              </a:solidFill>
              <a:latin typeface="Garamond" panose="02020404030301010803" pitchFamily="18" charset="0"/>
            </a:endParaRPr>
          </a:p>
        </p:txBody>
      </p:sp>
      <p:sp>
        <p:nvSpPr>
          <p:cNvPr id="5" name="TextBox 4"/>
          <p:cNvSpPr txBox="1"/>
          <p:nvPr/>
        </p:nvSpPr>
        <p:spPr>
          <a:xfrm>
            <a:off x="152400" y="838201"/>
            <a:ext cx="3200399" cy="2185214"/>
          </a:xfrm>
          <a:prstGeom prst="rect">
            <a:avLst/>
          </a:prstGeom>
          <a:solidFill>
            <a:schemeClr val="accent6">
              <a:lumMod val="60000"/>
              <a:lumOff val="40000"/>
            </a:schemeClr>
          </a:solidFill>
          <a:ln w="38100">
            <a:solidFill>
              <a:schemeClr val="tx1"/>
            </a:solidFill>
          </a:ln>
        </p:spPr>
        <p:txBody>
          <a:bodyPr wrap="square" rtlCol="0">
            <a:spAutoFit/>
          </a:bodyPr>
          <a:lstStyle/>
          <a:p>
            <a:pPr algn="ctr"/>
            <a:r>
              <a:rPr lang="en-US" sz="3400" b="1" dirty="0" smtClean="0">
                <a:latin typeface="Garamond" pitchFamily="18" charset="0"/>
              </a:rPr>
              <a:t>Reading Skills for </a:t>
            </a:r>
          </a:p>
          <a:p>
            <a:pPr algn="ctr"/>
            <a:r>
              <a:rPr lang="en-US" sz="3400" b="1" dirty="0" smtClean="0">
                <a:latin typeface="Garamond" pitchFamily="18" charset="0"/>
              </a:rPr>
              <a:t>Healthcare Workers</a:t>
            </a:r>
            <a:endParaRPr lang="en-US" sz="3400" b="1" dirty="0">
              <a:latin typeface="Garamond" pitchFamily="18" charset="0"/>
            </a:endParaRPr>
          </a:p>
        </p:txBody>
      </p:sp>
      <p:sp>
        <p:nvSpPr>
          <p:cNvPr id="9" name="TextBox 8"/>
          <p:cNvSpPr txBox="1"/>
          <p:nvPr/>
        </p:nvSpPr>
        <p:spPr>
          <a:xfrm>
            <a:off x="3581400" y="838200"/>
            <a:ext cx="5410200" cy="5867400"/>
          </a:xfrm>
          <a:prstGeom prst="rect">
            <a:avLst/>
          </a:prstGeom>
          <a:solidFill>
            <a:schemeClr val="bg1"/>
          </a:solidFill>
          <a:ln w="38100">
            <a:solidFill>
              <a:schemeClr val="tx1"/>
            </a:solidFill>
          </a:ln>
        </p:spPr>
        <p:txBody>
          <a:bodyPr wrap="square" rtlCol="0">
            <a:spAutoFit/>
          </a:bodyPr>
          <a:lstStyle/>
          <a:p>
            <a:pPr marL="457200" indent="-457200">
              <a:buSzPct val="140000"/>
              <a:buFont typeface="Wingdings" pitchFamily="2" charset="2"/>
              <a:buChar char="v"/>
            </a:pPr>
            <a:r>
              <a:rPr lang="en-US" sz="2200" b="1" dirty="0" smtClean="0">
                <a:latin typeface="Garamond" pitchFamily="18" charset="0"/>
              </a:rPr>
              <a:t>175 selections for intermediate-level readers between 5.5 and 8.5 grade levels</a:t>
            </a:r>
          </a:p>
          <a:p>
            <a:pPr marL="457200" indent="-457200">
              <a:buSzPct val="140000"/>
            </a:pPr>
            <a:endParaRPr lang="en-US" sz="2200" b="1" dirty="0" smtClean="0">
              <a:latin typeface="Garamond" pitchFamily="18" charset="0"/>
            </a:endParaRPr>
          </a:p>
          <a:p>
            <a:pPr marL="457200" indent="-457200">
              <a:buSzPct val="140000"/>
              <a:buFont typeface="Wingdings" pitchFamily="2" charset="2"/>
              <a:buChar char="v"/>
            </a:pPr>
            <a:r>
              <a:rPr lang="en-US" sz="2200" b="1" dirty="0" smtClean="0">
                <a:latin typeface="Garamond" pitchFamily="18" charset="0"/>
              </a:rPr>
              <a:t>Selections focused on healthcare-related content written by licensed language arts/ESL teachers, most with pre-CNA teaching and course development experience</a:t>
            </a:r>
          </a:p>
          <a:p>
            <a:pPr marL="457200" indent="-457200">
              <a:buSzPct val="140000"/>
            </a:pPr>
            <a:endParaRPr lang="en-US" sz="2200" b="1" dirty="0" smtClean="0">
              <a:latin typeface="Garamond" pitchFamily="18" charset="0"/>
            </a:endParaRPr>
          </a:p>
          <a:p>
            <a:pPr marL="457200" indent="-457200">
              <a:buSzPct val="140000"/>
              <a:buFont typeface="Wingdings" pitchFamily="2" charset="2"/>
              <a:buChar char="v"/>
            </a:pPr>
            <a:r>
              <a:rPr lang="en-US" sz="2200" b="1" dirty="0" smtClean="0">
                <a:latin typeface="Garamond" pitchFamily="18" charset="0"/>
              </a:rPr>
              <a:t>Focus on academic and content vocabulary</a:t>
            </a:r>
          </a:p>
          <a:p>
            <a:pPr marL="457200" indent="-457200">
              <a:buSzPct val="140000"/>
            </a:pPr>
            <a:endParaRPr lang="en-US" sz="2200" b="1" dirty="0" smtClean="0">
              <a:latin typeface="Garamond" pitchFamily="18" charset="0"/>
            </a:endParaRPr>
          </a:p>
          <a:p>
            <a:pPr marL="457200" indent="-457200">
              <a:buSzPct val="140000"/>
              <a:buFont typeface="Wingdings" pitchFamily="2" charset="2"/>
              <a:buChar char="v"/>
            </a:pPr>
            <a:r>
              <a:rPr lang="en-US" sz="2200" b="1" dirty="0" smtClean="0">
                <a:latin typeface="Garamond" pitchFamily="18" charset="0"/>
              </a:rPr>
              <a:t>Readability is measured by ATOS for College &amp; Career Readiness alignment</a:t>
            </a:r>
          </a:p>
          <a:p>
            <a:pPr marL="457200" indent="-457200">
              <a:buSzPct val="140000"/>
            </a:pPr>
            <a:endParaRPr lang="en-US" sz="2200" b="1" dirty="0" smtClean="0">
              <a:latin typeface="Garamond" pitchFamily="18" charset="0"/>
            </a:endParaRPr>
          </a:p>
          <a:p>
            <a:pPr marL="457200" indent="-457200">
              <a:buSzPct val="140000"/>
              <a:buFont typeface="Wingdings" pitchFamily="2" charset="2"/>
              <a:buChar char="v"/>
            </a:pPr>
            <a:r>
              <a:rPr lang="en-US" sz="2200" b="1" dirty="0" smtClean="0">
                <a:latin typeface="Garamond" pitchFamily="18" charset="0"/>
              </a:rPr>
              <a:t>All selections recorded in 3 speeds for fluency modeling</a:t>
            </a:r>
          </a:p>
        </p:txBody>
      </p:sp>
      <p:pic>
        <p:nvPicPr>
          <p:cNvPr id="10" name="Picture 9" descr="medical.jpg"/>
          <p:cNvPicPr>
            <a:picLocks noChangeAspect="1"/>
          </p:cNvPicPr>
          <p:nvPr/>
        </p:nvPicPr>
        <p:blipFill>
          <a:blip r:embed="rId2" cstate="print"/>
          <a:stretch>
            <a:fillRect/>
          </a:stretch>
        </p:blipFill>
        <p:spPr>
          <a:xfrm>
            <a:off x="228600" y="3429000"/>
            <a:ext cx="3048000" cy="2709333"/>
          </a:xfrm>
          <a:prstGeom prst="rect">
            <a:avLst/>
          </a:prstGeom>
          <a:ln w="76200">
            <a:solidFill>
              <a:schemeClr val="tx1"/>
            </a:solidFill>
          </a:ln>
        </p:spPr>
      </p:pic>
    </p:spTree>
    <p:extLst>
      <p:ext uri="{BB962C8B-B14F-4D97-AF65-F5344CB8AC3E}">
        <p14:creationId xmlns:p14="http://schemas.microsoft.com/office/powerpoint/2010/main" val="70882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5628" y="65088"/>
            <a:ext cx="8739772" cy="544512"/>
          </a:xfrm>
        </p:spPr>
        <p:txBody>
          <a:bodyPr>
            <a:normAutofit fontScale="90000"/>
          </a:bodyPr>
          <a:lstStyle/>
          <a:p>
            <a:r>
              <a:rPr lang="en-US" sz="40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2200" dirty="0">
              <a:ln>
                <a:solidFill>
                  <a:schemeClr val="tx2">
                    <a:lumMod val="75000"/>
                  </a:schemeClr>
                </a:solidFill>
              </a:ln>
              <a:solidFill>
                <a:schemeClr val="tx2">
                  <a:lumMod val="40000"/>
                  <a:lumOff val="60000"/>
                </a:schemeClr>
              </a:solidFill>
              <a:latin typeface="Garamond" panose="02020404030301010803" pitchFamily="18" charset="0"/>
            </a:endParaRPr>
          </a:p>
        </p:txBody>
      </p:sp>
      <p:sp>
        <p:nvSpPr>
          <p:cNvPr id="5" name="TextBox 4"/>
          <p:cNvSpPr txBox="1"/>
          <p:nvPr/>
        </p:nvSpPr>
        <p:spPr>
          <a:xfrm>
            <a:off x="457200" y="685800"/>
            <a:ext cx="2819400" cy="2246769"/>
          </a:xfrm>
          <a:prstGeom prst="rect">
            <a:avLst/>
          </a:prstGeom>
          <a:solidFill>
            <a:schemeClr val="accent6">
              <a:lumMod val="60000"/>
              <a:lumOff val="40000"/>
            </a:schemeClr>
          </a:solidFill>
          <a:ln w="38100">
            <a:solidFill>
              <a:schemeClr val="tx1"/>
            </a:solidFill>
          </a:ln>
        </p:spPr>
        <p:txBody>
          <a:bodyPr wrap="square" rtlCol="0">
            <a:spAutoFit/>
          </a:bodyPr>
          <a:lstStyle/>
          <a:p>
            <a:pPr algn="ctr"/>
            <a:r>
              <a:rPr lang="en-US" sz="2800" b="1" dirty="0" smtClean="0">
                <a:latin typeface="Garamond" pitchFamily="18" charset="0"/>
              </a:rPr>
              <a:t>Reading Skills for Healthcare Workers </a:t>
            </a:r>
          </a:p>
          <a:p>
            <a:pPr algn="ctr"/>
            <a:r>
              <a:rPr lang="en-US" sz="2800" b="1" dirty="0" smtClean="0">
                <a:latin typeface="Garamond" pitchFamily="18" charset="0"/>
              </a:rPr>
              <a:t>Sample Reading Selection Titles</a:t>
            </a:r>
            <a:endParaRPr lang="en-US" sz="2800" b="1" dirty="0">
              <a:latin typeface="Garamond" pitchFamily="18" charset="0"/>
            </a:endParaRPr>
          </a:p>
        </p:txBody>
      </p:sp>
      <p:sp>
        <p:nvSpPr>
          <p:cNvPr id="9" name="TextBox 8"/>
          <p:cNvSpPr txBox="1"/>
          <p:nvPr/>
        </p:nvSpPr>
        <p:spPr>
          <a:xfrm>
            <a:off x="4663427" y="914400"/>
            <a:ext cx="4328173" cy="5588902"/>
          </a:xfrm>
          <a:prstGeom prst="rect">
            <a:avLst/>
          </a:prstGeom>
          <a:solidFill>
            <a:schemeClr val="bg1"/>
          </a:solidFill>
          <a:ln w="28575">
            <a:solidFill>
              <a:schemeClr val="tx1"/>
            </a:solidFill>
          </a:ln>
        </p:spPr>
        <p:txBody>
          <a:bodyPr wrap="square" rtlCol="0">
            <a:spAutoFit/>
          </a:bodyPr>
          <a:lstStyle/>
          <a:p>
            <a:pPr>
              <a:lnSpc>
                <a:spcPct val="150000"/>
              </a:lnSpc>
              <a:buFont typeface="Wingdings" pitchFamily="2" charset="2"/>
              <a:buChar char="v"/>
            </a:pPr>
            <a:r>
              <a:rPr lang="en-US" sz="2000" b="1" dirty="0" smtClean="0">
                <a:latin typeface="Garamond" pitchFamily="18" charset="0"/>
              </a:rPr>
              <a:t>Mr. Howe’s Pneumonia</a:t>
            </a:r>
          </a:p>
          <a:p>
            <a:pPr>
              <a:lnSpc>
                <a:spcPct val="150000"/>
              </a:lnSpc>
              <a:buFont typeface="Wingdings" pitchFamily="2" charset="2"/>
              <a:buChar char="v"/>
            </a:pPr>
            <a:r>
              <a:rPr lang="en-US" sz="2000" b="1" dirty="0" smtClean="0">
                <a:latin typeface="Garamond" pitchFamily="18" charset="0"/>
              </a:rPr>
              <a:t>Recognizing Signs of Elder Abuse</a:t>
            </a:r>
          </a:p>
          <a:p>
            <a:pPr>
              <a:lnSpc>
                <a:spcPct val="150000"/>
              </a:lnSpc>
              <a:buFont typeface="Wingdings" pitchFamily="2" charset="2"/>
              <a:buChar char="v"/>
            </a:pPr>
            <a:r>
              <a:rPr lang="en-US" sz="2000" b="1" dirty="0" smtClean="0">
                <a:latin typeface="Garamond" pitchFamily="18" charset="0"/>
              </a:rPr>
              <a:t>Resident Rights in Nursing Homes</a:t>
            </a:r>
          </a:p>
          <a:p>
            <a:pPr>
              <a:lnSpc>
                <a:spcPct val="150000"/>
              </a:lnSpc>
              <a:buFont typeface="Wingdings" pitchFamily="2" charset="2"/>
              <a:buChar char="v"/>
            </a:pPr>
            <a:r>
              <a:rPr lang="en-US" sz="2000" b="1" dirty="0" smtClean="0">
                <a:latin typeface="Garamond" pitchFamily="18" charset="0"/>
              </a:rPr>
              <a:t>Samantha Learns about HIPAA</a:t>
            </a:r>
          </a:p>
          <a:p>
            <a:pPr>
              <a:lnSpc>
                <a:spcPct val="150000"/>
              </a:lnSpc>
              <a:buFont typeface="Wingdings" pitchFamily="2" charset="2"/>
              <a:buChar char="v"/>
            </a:pPr>
            <a:r>
              <a:rPr lang="en-US" sz="2000" b="1" dirty="0" smtClean="0">
                <a:latin typeface="Garamond" pitchFamily="18" charset="0"/>
              </a:rPr>
              <a:t>What is Dementia?</a:t>
            </a:r>
          </a:p>
          <a:p>
            <a:pPr>
              <a:lnSpc>
                <a:spcPct val="150000"/>
              </a:lnSpc>
              <a:buFont typeface="Wingdings" pitchFamily="2" charset="2"/>
              <a:buChar char="v"/>
            </a:pPr>
            <a:r>
              <a:rPr lang="en-US" sz="2000" b="1" dirty="0" smtClean="0">
                <a:latin typeface="Garamond" pitchFamily="18" charset="0"/>
              </a:rPr>
              <a:t>The Five Principles of Care</a:t>
            </a:r>
          </a:p>
          <a:p>
            <a:pPr>
              <a:lnSpc>
                <a:spcPct val="150000"/>
              </a:lnSpc>
              <a:buFont typeface="Wingdings" pitchFamily="2" charset="2"/>
              <a:buChar char="v"/>
            </a:pPr>
            <a:r>
              <a:rPr lang="en-US" sz="2000" b="1" dirty="0" smtClean="0">
                <a:latin typeface="Garamond" pitchFamily="18" charset="0"/>
              </a:rPr>
              <a:t>Breaking the Chain of Infection</a:t>
            </a:r>
          </a:p>
          <a:p>
            <a:pPr>
              <a:lnSpc>
                <a:spcPct val="150000"/>
              </a:lnSpc>
              <a:buFont typeface="Wingdings" pitchFamily="2" charset="2"/>
              <a:buChar char="v"/>
            </a:pPr>
            <a:r>
              <a:rPr lang="en-US" sz="2000" b="1" dirty="0" smtClean="0">
                <a:latin typeface="Garamond" pitchFamily="18" charset="0"/>
              </a:rPr>
              <a:t>Developing Cultural Competence</a:t>
            </a:r>
          </a:p>
          <a:p>
            <a:pPr>
              <a:lnSpc>
                <a:spcPct val="150000"/>
              </a:lnSpc>
              <a:buFont typeface="Wingdings" pitchFamily="2" charset="2"/>
              <a:buChar char="v"/>
            </a:pPr>
            <a:r>
              <a:rPr lang="en-US" sz="2000" b="1" dirty="0" smtClean="0">
                <a:latin typeface="Garamond" pitchFamily="18" charset="0"/>
              </a:rPr>
              <a:t>Taking Vital Signs</a:t>
            </a:r>
          </a:p>
          <a:p>
            <a:pPr>
              <a:lnSpc>
                <a:spcPct val="150000"/>
              </a:lnSpc>
              <a:buFont typeface="Wingdings" pitchFamily="2" charset="2"/>
              <a:buChar char="v"/>
            </a:pPr>
            <a:r>
              <a:rPr lang="en-US" sz="2000" b="1" dirty="0" smtClean="0">
                <a:latin typeface="Garamond" pitchFamily="18" charset="0"/>
              </a:rPr>
              <a:t>Performance Evaluation</a:t>
            </a:r>
          </a:p>
          <a:p>
            <a:pPr>
              <a:lnSpc>
                <a:spcPct val="150000"/>
              </a:lnSpc>
              <a:buFont typeface="Wingdings" pitchFamily="2" charset="2"/>
              <a:buChar char="v"/>
            </a:pPr>
            <a:r>
              <a:rPr lang="en-US" sz="2000" b="1" dirty="0" smtClean="0">
                <a:latin typeface="Garamond" pitchFamily="18" charset="0"/>
              </a:rPr>
              <a:t>Healthcare Settings</a:t>
            </a:r>
          </a:p>
          <a:p>
            <a:pPr>
              <a:lnSpc>
                <a:spcPct val="150000"/>
              </a:lnSpc>
              <a:buFont typeface="Wingdings" pitchFamily="2" charset="2"/>
              <a:buChar char="v"/>
            </a:pPr>
            <a:r>
              <a:rPr lang="en-US" sz="2000" b="1" dirty="0" smtClean="0">
                <a:latin typeface="Garamond" pitchFamily="18" charset="0"/>
              </a:rPr>
              <a:t>Planning for a Successful Job Search</a:t>
            </a:r>
          </a:p>
        </p:txBody>
      </p:sp>
      <p:pic>
        <p:nvPicPr>
          <p:cNvPr id="10" name="Picture 9" descr="CNA_scholars.jpg"/>
          <p:cNvPicPr>
            <a:picLocks noChangeAspect="1"/>
          </p:cNvPicPr>
          <p:nvPr/>
        </p:nvPicPr>
        <p:blipFill>
          <a:blip r:embed="rId2" cstate="print"/>
          <a:stretch>
            <a:fillRect/>
          </a:stretch>
        </p:blipFill>
        <p:spPr>
          <a:xfrm>
            <a:off x="228600" y="3352800"/>
            <a:ext cx="4167772" cy="2949977"/>
          </a:xfrm>
          <a:prstGeom prst="rect">
            <a:avLst/>
          </a:prstGeom>
          <a:ln w="28575">
            <a:solidFill>
              <a:schemeClr val="tx1"/>
            </a:solidFill>
          </a:ln>
        </p:spPr>
      </p:pic>
    </p:spTree>
    <p:extLst>
      <p:ext uri="{BB962C8B-B14F-4D97-AF65-F5344CB8AC3E}">
        <p14:creationId xmlns:p14="http://schemas.microsoft.com/office/powerpoint/2010/main" val="1002175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81200"/>
            <a:ext cx="3200400" cy="4154984"/>
          </a:xfrm>
          <a:prstGeom prst="rect">
            <a:avLst/>
          </a:prstGeom>
          <a:solidFill>
            <a:schemeClr val="bg1"/>
          </a:solidFill>
          <a:ln w="28575">
            <a:solidFill>
              <a:schemeClr val="tx1"/>
            </a:solidFill>
          </a:ln>
        </p:spPr>
        <p:txBody>
          <a:bodyPr wrap="square" rtlCol="0">
            <a:spAutoFit/>
          </a:bodyPr>
          <a:lstStyle/>
          <a:p>
            <a:pPr algn="ctr"/>
            <a:r>
              <a:rPr lang="en-US" sz="2400" b="1" u="sng" dirty="0" smtClean="0">
                <a:latin typeface="Garamond" pitchFamily="18" charset="0"/>
              </a:rPr>
              <a:t>Content Vocabulary</a:t>
            </a:r>
          </a:p>
          <a:p>
            <a:pPr algn="ctr"/>
            <a:endParaRPr lang="en-US" sz="2400" b="1" dirty="0" smtClean="0">
              <a:latin typeface="Garamond" pitchFamily="18" charset="0"/>
            </a:endParaRPr>
          </a:p>
          <a:p>
            <a:pPr algn="ctr"/>
            <a:r>
              <a:rPr lang="en-US" sz="2400" b="1" dirty="0" smtClean="0">
                <a:latin typeface="Garamond" pitchFamily="18" charset="0"/>
              </a:rPr>
              <a:t>airway obstruction</a:t>
            </a:r>
          </a:p>
          <a:p>
            <a:pPr algn="ctr"/>
            <a:r>
              <a:rPr lang="en-US" sz="2400" b="1" dirty="0" smtClean="0">
                <a:latin typeface="Garamond" pitchFamily="18" charset="0"/>
              </a:rPr>
              <a:t>body mechanics</a:t>
            </a:r>
          </a:p>
          <a:p>
            <a:pPr algn="ctr"/>
            <a:r>
              <a:rPr lang="en-US" sz="2400" b="1" dirty="0" smtClean="0">
                <a:latin typeface="Garamond" pitchFamily="18" charset="0"/>
              </a:rPr>
              <a:t>care plan</a:t>
            </a:r>
          </a:p>
          <a:p>
            <a:pPr algn="ctr"/>
            <a:r>
              <a:rPr lang="en-US" sz="2400" b="1" dirty="0" smtClean="0">
                <a:latin typeface="Garamond" pitchFamily="18" charset="0"/>
              </a:rPr>
              <a:t>Fowler’s position</a:t>
            </a:r>
          </a:p>
          <a:p>
            <a:pPr algn="ctr"/>
            <a:r>
              <a:rPr lang="en-US" sz="2400" b="1" dirty="0" smtClean="0">
                <a:latin typeface="Garamond" pitchFamily="18" charset="0"/>
              </a:rPr>
              <a:t>hygiene</a:t>
            </a:r>
          </a:p>
          <a:p>
            <a:pPr algn="ctr"/>
            <a:r>
              <a:rPr lang="en-US" sz="2400" b="1" dirty="0" smtClean="0">
                <a:latin typeface="Garamond" pitchFamily="18" charset="0"/>
              </a:rPr>
              <a:t>intake</a:t>
            </a:r>
          </a:p>
          <a:p>
            <a:pPr algn="ctr"/>
            <a:r>
              <a:rPr lang="en-US" sz="2400" b="1" dirty="0" smtClean="0">
                <a:latin typeface="Garamond" pitchFamily="18" charset="0"/>
              </a:rPr>
              <a:t>pathogens</a:t>
            </a:r>
          </a:p>
          <a:p>
            <a:pPr algn="ctr"/>
            <a:r>
              <a:rPr lang="en-US" sz="2400" b="1" dirty="0" smtClean="0">
                <a:latin typeface="Garamond" pitchFamily="18" charset="0"/>
              </a:rPr>
              <a:t>respiration</a:t>
            </a:r>
          </a:p>
          <a:p>
            <a:pPr algn="ctr"/>
            <a:r>
              <a:rPr lang="en-US" sz="2400" b="1" dirty="0" smtClean="0">
                <a:latin typeface="Garamond" pitchFamily="18" charset="0"/>
              </a:rPr>
              <a:t>scope of practice</a:t>
            </a:r>
            <a:endParaRPr lang="en-US" sz="2400" b="1" dirty="0">
              <a:latin typeface="Garamond" pitchFamily="18" charset="0"/>
            </a:endParaRPr>
          </a:p>
        </p:txBody>
      </p:sp>
      <p:sp>
        <p:nvSpPr>
          <p:cNvPr id="3" name="Rectangle 2"/>
          <p:cNvSpPr/>
          <p:nvPr/>
        </p:nvSpPr>
        <p:spPr>
          <a:xfrm>
            <a:off x="4419600" y="1981200"/>
            <a:ext cx="3810000" cy="4524315"/>
          </a:xfrm>
          <a:prstGeom prst="rect">
            <a:avLst/>
          </a:prstGeom>
          <a:solidFill>
            <a:schemeClr val="bg1"/>
          </a:solidFill>
          <a:ln w="28575">
            <a:solidFill>
              <a:schemeClr val="tx1"/>
            </a:solidFill>
          </a:ln>
        </p:spPr>
        <p:txBody>
          <a:bodyPr wrap="square">
            <a:spAutoFit/>
          </a:bodyPr>
          <a:lstStyle/>
          <a:p>
            <a:pPr algn="ctr"/>
            <a:r>
              <a:rPr lang="en-US" sz="2400" b="1" u="sng" dirty="0" smtClean="0">
                <a:latin typeface="Garamond" pitchFamily="18" charset="0"/>
              </a:rPr>
              <a:t>High-Utility Academic Vocabulary</a:t>
            </a:r>
          </a:p>
          <a:p>
            <a:pPr algn="ctr"/>
            <a:endParaRPr lang="en-US" sz="2400" b="1" dirty="0">
              <a:latin typeface="Garamond" pitchFamily="18" charset="0"/>
            </a:endParaRPr>
          </a:p>
          <a:p>
            <a:pPr algn="ctr"/>
            <a:r>
              <a:rPr lang="en-US" sz="2400" b="1" dirty="0" smtClean="0">
                <a:latin typeface="Garamond" pitchFamily="18" charset="0"/>
              </a:rPr>
              <a:t>adequate</a:t>
            </a:r>
          </a:p>
          <a:p>
            <a:pPr algn="ctr"/>
            <a:r>
              <a:rPr lang="en-US" sz="2400" b="1" dirty="0" smtClean="0">
                <a:latin typeface="Garamond" pitchFamily="18" charset="0"/>
              </a:rPr>
              <a:t>condition</a:t>
            </a:r>
          </a:p>
          <a:p>
            <a:pPr algn="ctr"/>
            <a:r>
              <a:rPr lang="en-US" sz="2400" b="1" dirty="0" smtClean="0">
                <a:latin typeface="Garamond" pitchFamily="18" charset="0"/>
              </a:rPr>
              <a:t>determine</a:t>
            </a:r>
          </a:p>
          <a:p>
            <a:pPr algn="ctr"/>
            <a:r>
              <a:rPr lang="en-US" sz="2400" b="1" dirty="0" smtClean="0">
                <a:latin typeface="Garamond" pitchFamily="18" charset="0"/>
              </a:rPr>
              <a:t>evaluate</a:t>
            </a:r>
          </a:p>
          <a:p>
            <a:pPr algn="ctr"/>
            <a:r>
              <a:rPr lang="en-US" sz="2400" b="1" dirty="0" smtClean="0">
                <a:latin typeface="Garamond" pitchFamily="18" charset="0"/>
              </a:rPr>
              <a:t>factor</a:t>
            </a:r>
          </a:p>
          <a:p>
            <a:pPr algn="ctr"/>
            <a:r>
              <a:rPr lang="en-US" sz="2400" b="1" dirty="0" smtClean="0">
                <a:latin typeface="Garamond" pitchFamily="18" charset="0"/>
              </a:rPr>
              <a:t>indicate</a:t>
            </a:r>
          </a:p>
          <a:p>
            <a:pPr algn="ctr"/>
            <a:r>
              <a:rPr lang="en-US" sz="2400" b="1" dirty="0" smtClean="0">
                <a:latin typeface="Garamond" pitchFamily="18" charset="0"/>
              </a:rPr>
              <a:t>maintain</a:t>
            </a:r>
          </a:p>
          <a:p>
            <a:pPr algn="ctr"/>
            <a:r>
              <a:rPr lang="en-US" sz="2400" b="1" dirty="0" smtClean="0">
                <a:latin typeface="Garamond" pitchFamily="18" charset="0"/>
              </a:rPr>
              <a:t>minimize</a:t>
            </a:r>
          </a:p>
          <a:p>
            <a:pPr algn="ctr"/>
            <a:r>
              <a:rPr lang="en-US" sz="2400" b="1" dirty="0" smtClean="0">
                <a:latin typeface="Garamond" pitchFamily="18" charset="0"/>
              </a:rPr>
              <a:t>transition</a:t>
            </a:r>
          </a:p>
        </p:txBody>
      </p:sp>
      <p:sp>
        <p:nvSpPr>
          <p:cNvPr id="4" name="TextBox 3"/>
          <p:cNvSpPr txBox="1"/>
          <p:nvPr/>
        </p:nvSpPr>
        <p:spPr>
          <a:xfrm>
            <a:off x="934915" y="762000"/>
            <a:ext cx="7055667" cy="769441"/>
          </a:xfrm>
          <a:prstGeom prst="rect">
            <a:avLst/>
          </a:prstGeom>
          <a:solidFill>
            <a:schemeClr val="accent4">
              <a:lumMod val="60000"/>
              <a:lumOff val="40000"/>
            </a:schemeClr>
          </a:solidFill>
          <a:ln w="38100">
            <a:solidFill>
              <a:schemeClr val="tx1"/>
            </a:solidFill>
          </a:ln>
        </p:spPr>
        <p:txBody>
          <a:bodyPr wrap="square" rtlCol="0">
            <a:spAutoFit/>
          </a:bodyPr>
          <a:lstStyle/>
          <a:p>
            <a:pPr algn="ctr"/>
            <a:r>
              <a:rPr lang="en-US" sz="2400" b="1" dirty="0" smtClean="0">
                <a:latin typeface="Garamond" pitchFamily="18" charset="0"/>
              </a:rPr>
              <a:t>Reading Skills for Healthcare Workers </a:t>
            </a:r>
          </a:p>
          <a:p>
            <a:pPr algn="ctr"/>
            <a:r>
              <a:rPr lang="en-US" sz="2000" b="1" dirty="0" smtClean="0">
                <a:latin typeface="Garamond" pitchFamily="18" charset="0"/>
              </a:rPr>
              <a:t>Sample Target Vocabulary</a:t>
            </a:r>
            <a:endParaRPr lang="en-US" sz="2000" b="1" dirty="0">
              <a:latin typeface="Garamond" pitchFamily="18" charset="0"/>
            </a:endParaRPr>
          </a:p>
        </p:txBody>
      </p:sp>
      <p:sp>
        <p:nvSpPr>
          <p:cNvPr id="5" name="Title 1"/>
          <p:cNvSpPr txBox="1">
            <a:spLocks/>
          </p:cNvSpPr>
          <p:nvPr/>
        </p:nvSpPr>
        <p:spPr>
          <a:xfrm>
            <a:off x="175628" y="65088"/>
            <a:ext cx="8739772" cy="69691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3600" dirty="0">
              <a:ln>
                <a:solidFill>
                  <a:schemeClr val="tx2">
                    <a:lumMod val="75000"/>
                  </a:schemeClr>
                </a:solidFill>
              </a:ln>
              <a:solidFill>
                <a:schemeClr val="tx2">
                  <a:lumMod val="40000"/>
                  <a:lumOff val="60000"/>
                </a:schemeClr>
              </a:solidFill>
              <a:latin typeface="Garamond" panose="02020404030301010803" pitchFamily="18" charset="0"/>
            </a:endParaRPr>
          </a:p>
        </p:txBody>
      </p:sp>
    </p:spTree>
    <p:extLst>
      <p:ext uri="{BB962C8B-B14F-4D97-AF65-F5344CB8AC3E}">
        <p14:creationId xmlns:p14="http://schemas.microsoft.com/office/powerpoint/2010/main" val="3507643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3400" y="1447800"/>
            <a:ext cx="8229600" cy="5040000"/>
          </a:xfrm>
          <a:prstGeom prst="rect">
            <a:avLst/>
          </a:prstGeom>
          <a:solidFill>
            <a:schemeClr val="bg1"/>
          </a:solidFill>
          <a:ln w="28575">
            <a:solidFill>
              <a:schemeClr val="tx1"/>
            </a:solidFill>
          </a:ln>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800" b="1" dirty="0" smtClean="0">
              <a:latin typeface="Garamond" pitchFamily="18" charset="0"/>
            </a:endParaRPr>
          </a:p>
          <a:p>
            <a:pPr>
              <a:buFont typeface="Arial" panose="020B0604020202020204" pitchFamily="34" charset="0"/>
              <a:buNone/>
            </a:pPr>
            <a:r>
              <a:rPr lang="en-US" sz="2600" b="1" dirty="0" smtClean="0">
                <a:latin typeface="Garamond" pitchFamily="18" charset="0"/>
              </a:rPr>
              <a:t>Included with each reading selection:</a:t>
            </a:r>
          </a:p>
          <a:p>
            <a:pPr>
              <a:buFont typeface="Arial" panose="020B0604020202020204" pitchFamily="34" charset="0"/>
              <a:buNone/>
            </a:pPr>
            <a:endParaRPr lang="en-US" sz="2600" b="1" dirty="0" smtClean="0">
              <a:latin typeface="Garamond" pitchFamily="18" charset="0"/>
            </a:endParaRPr>
          </a:p>
          <a:p>
            <a:r>
              <a:rPr lang="en-US" sz="2600" b="1" dirty="0" smtClean="0">
                <a:latin typeface="Garamond" pitchFamily="18" charset="0"/>
              </a:rPr>
              <a:t>Pre-reading questions</a:t>
            </a:r>
          </a:p>
          <a:p>
            <a:r>
              <a:rPr lang="en-US" sz="2600" b="1" dirty="0" smtClean="0">
                <a:latin typeface="Garamond" pitchFamily="18" charset="0"/>
              </a:rPr>
              <a:t>Pre-reading definitions of healthcare and high utility vocabulary</a:t>
            </a:r>
          </a:p>
          <a:p>
            <a:r>
              <a:rPr lang="en-US" sz="2600" b="1" dirty="0" smtClean="0">
                <a:latin typeface="Garamond" pitchFamily="18" charset="0"/>
              </a:rPr>
              <a:t>3 speeds of recorded text for learners to listen to for fluency development</a:t>
            </a:r>
          </a:p>
          <a:p>
            <a:r>
              <a:rPr lang="en-US" sz="2600" b="1" dirty="0" smtClean="0">
                <a:latin typeface="Garamond" pitchFamily="18" charset="0"/>
              </a:rPr>
              <a:t>Selection focused on healthcare-related content for engagement and motivation </a:t>
            </a:r>
          </a:p>
          <a:p>
            <a:r>
              <a:rPr lang="en-US" sz="2600" b="1" dirty="0" smtClean="0">
                <a:latin typeface="Garamond" pitchFamily="18" charset="0"/>
              </a:rPr>
              <a:t>Text dependent questions for understanding.</a:t>
            </a:r>
          </a:p>
          <a:p>
            <a:r>
              <a:rPr lang="en-US" sz="2600" b="1" dirty="0" smtClean="0">
                <a:latin typeface="Garamond" pitchFamily="18" charset="0"/>
              </a:rPr>
              <a:t>2 writing options:</a:t>
            </a:r>
          </a:p>
          <a:p>
            <a:pPr lvl="1"/>
            <a:r>
              <a:rPr lang="en-US" sz="2600" b="1" dirty="0" smtClean="0">
                <a:latin typeface="Garamond" pitchFamily="18" charset="0"/>
              </a:rPr>
              <a:t>1 text dependent</a:t>
            </a:r>
          </a:p>
          <a:p>
            <a:pPr lvl="1"/>
            <a:r>
              <a:rPr lang="en-US" sz="2600" b="1" dirty="0" smtClean="0">
                <a:latin typeface="Garamond" pitchFamily="18" charset="0"/>
              </a:rPr>
              <a:t>1 more open ended</a:t>
            </a:r>
          </a:p>
          <a:p>
            <a:pPr>
              <a:buFont typeface="Arial" panose="020B0604020202020204" pitchFamily="34" charset="0"/>
              <a:buNone/>
            </a:pPr>
            <a:endParaRPr lang="en-US" sz="1400" dirty="0" smtClean="0">
              <a:latin typeface="Garamond" pitchFamily="18" charset="0"/>
            </a:endParaRPr>
          </a:p>
          <a:p>
            <a:endParaRPr lang="en-US" dirty="0"/>
          </a:p>
        </p:txBody>
      </p:sp>
      <p:sp>
        <p:nvSpPr>
          <p:cNvPr id="3" name="Title 1"/>
          <p:cNvSpPr txBox="1">
            <a:spLocks/>
          </p:cNvSpPr>
          <p:nvPr/>
        </p:nvSpPr>
        <p:spPr>
          <a:xfrm>
            <a:off x="175628" y="65088"/>
            <a:ext cx="8739772" cy="5445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3600" dirty="0">
              <a:ln>
                <a:solidFill>
                  <a:schemeClr val="tx2">
                    <a:lumMod val="75000"/>
                  </a:schemeClr>
                </a:solidFill>
              </a:ln>
              <a:solidFill>
                <a:schemeClr val="tx2">
                  <a:lumMod val="40000"/>
                  <a:lumOff val="60000"/>
                </a:schemeClr>
              </a:solidFill>
              <a:latin typeface="Garamond" panose="02020404030301010803" pitchFamily="18" charset="0"/>
            </a:endParaRPr>
          </a:p>
        </p:txBody>
      </p:sp>
      <p:sp>
        <p:nvSpPr>
          <p:cNvPr id="4" name="TextBox 3"/>
          <p:cNvSpPr txBox="1"/>
          <p:nvPr/>
        </p:nvSpPr>
        <p:spPr>
          <a:xfrm>
            <a:off x="1066800" y="762000"/>
            <a:ext cx="7109234" cy="523220"/>
          </a:xfrm>
          <a:prstGeom prst="rect">
            <a:avLst/>
          </a:prstGeom>
          <a:solidFill>
            <a:schemeClr val="accent4">
              <a:lumMod val="60000"/>
              <a:lumOff val="40000"/>
            </a:schemeClr>
          </a:solidFill>
          <a:ln w="38100">
            <a:solidFill>
              <a:schemeClr val="tx1"/>
            </a:solidFill>
          </a:ln>
        </p:spPr>
        <p:txBody>
          <a:bodyPr wrap="square" rtlCol="0">
            <a:spAutoFit/>
          </a:bodyPr>
          <a:lstStyle/>
          <a:p>
            <a:pPr algn="ctr"/>
            <a:r>
              <a:rPr lang="en-US" sz="2800" b="1" dirty="0" smtClean="0">
                <a:latin typeface="Garamond" pitchFamily="18" charset="0"/>
              </a:rPr>
              <a:t>Reading Skills for Healthcare Workers</a:t>
            </a:r>
            <a:endParaRPr lang="en-US" sz="2800" b="1" dirty="0">
              <a:latin typeface="Garamond" pitchFamily="18" charset="0"/>
            </a:endParaRPr>
          </a:p>
        </p:txBody>
      </p:sp>
    </p:spTree>
    <p:extLst>
      <p:ext uri="{BB962C8B-B14F-4D97-AF65-F5344CB8AC3E}">
        <p14:creationId xmlns:p14="http://schemas.microsoft.com/office/powerpoint/2010/main" val="697612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038600" y="533400"/>
            <a:ext cx="4800600" cy="15068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smtClean="0">
                <a:latin typeface="Garamond" panose="02020404030301010803" pitchFamily="18" charset="0"/>
              </a:rPr>
              <a:t>Candace Thomas</a:t>
            </a:r>
            <a:r>
              <a:rPr lang="en-US" sz="2400" dirty="0" smtClean="0">
                <a:latin typeface="Garamond" panose="02020404030301010803" pitchFamily="18" charset="0"/>
              </a:rPr>
              <a:t> </a:t>
            </a:r>
          </a:p>
          <a:p>
            <a:pPr marL="0" indent="0">
              <a:buNone/>
            </a:pPr>
            <a:r>
              <a:rPr lang="en-US" sz="2400" dirty="0" smtClean="0">
                <a:latin typeface="Garamond" panose="02020404030301010803" pitchFamily="18" charset="0"/>
              </a:rPr>
              <a:t>Executive Director</a:t>
            </a:r>
            <a:endParaRPr lang="en-US" sz="2400" dirty="0">
              <a:latin typeface="Garamond" panose="02020404030301010803" pitchFamily="18" charset="0"/>
            </a:endParaRPr>
          </a:p>
          <a:p>
            <a:pPr marL="0" indent="0">
              <a:buNone/>
            </a:pPr>
            <a:r>
              <a:rPr lang="en-US" sz="1800" b="1" dirty="0" smtClean="0">
                <a:latin typeface="Garamond" panose="02020404030301010803" pitchFamily="18" charset="0"/>
                <a:hlinkClick r:id="rId2"/>
              </a:rPr>
              <a:t>cthomas.literacy.swmn@gmail.com</a:t>
            </a:r>
            <a:endParaRPr lang="en-US" sz="1800" b="1" dirty="0" smtClean="0">
              <a:latin typeface="Garamond" panose="02020404030301010803" pitchFamily="18" charset="0"/>
            </a:endParaRPr>
          </a:p>
          <a:p>
            <a:pPr marL="0" indent="0">
              <a:buNone/>
            </a:pPr>
            <a:endParaRPr lang="en-US" sz="2400" u="sng" dirty="0" smtClean="0">
              <a:latin typeface="Garamond" panose="02020404030301010803" pitchFamily="18" charset="0"/>
            </a:endParaRPr>
          </a:p>
        </p:txBody>
      </p:sp>
      <p:sp>
        <p:nvSpPr>
          <p:cNvPr id="3" name="Text Placeholder 3"/>
          <p:cNvSpPr txBox="1">
            <a:spLocks/>
          </p:cNvSpPr>
          <p:nvPr/>
        </p:nvSpPr>
        <p:spPr>
          <a:xfrm>
            <a:off x="838200" y="3124200"/>
            <a:ext cx="3713957" cy="156532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ln w="12700">
                  <a:solidFill>
                    <a:schemeClr val="tx1"/>
                  </a:solidFill>
                </a:ln>
                <a:solidFill>
                  <a:srgbClr val="800080"/>
                </a:solidFill>
                <a:latin typeface="Garamond" panose="02020404030301010803" pitchFamily="18" charset="0"/>
              </a:rPr>
              <a:t>Literacy Volunteers of </a:t>
            </a:r>
            <a:r>
              <a:rPr lang="en-US" b="1" dirty="0" smtClean="0">
                <a:ln w="12700">
                  <a:solidFill>
                    <a:schemeClr val="tx1"/>
                  </a:solidFill>
                </a:ln>
                <a:solidFill>
                  <a:srgbClr val="800080"/>
                </a:solidFill>
                <a:latin typeface="Garamond" panose="02020404030301010803" pitchFamily="18" charset="0"/>
              </a:rPr>
              <a:t>Southwest </a:t>
            </a:r>
            <a:r>
              <a:rPr lang="en-US" b="1" dirty="0">
                <a:ln w="12700">
                  <a:solidFill>
                    <a:schemeClr val="tx1"/>
                  </a:solidFill>
                </a:ln>
                <a:solidFill>
                  <a:srgbClr val="800080"/>
                </a:solidFill>
                <a:latin typeface="Garamond" panose="02020404030301010803" pitchFamily="18" charset="0"/>
              </a:rPr>
              <a:t>Minnesota</a:t>
            </a:r>
          </a:p>
        </p:txBody>
      </p:sp>
      <p:sp>
        <p:nvSpPr>
          <p:cNvPr id="4" name="Title 1"/>
          <p:cNvSpPr txBox="1">
            <a:spLocks/>
          </p:cNvSpPr>
          <p:nvPr/>
        </p:nvSpPr>
        <p:spPr>
          <a:xfrm>
            <a:off x="200026" y="838200"/>
            <a:ext cx="3609974" cy="144467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3600" b="1" dirty="0">
              <a:ln w="19050">
                <a:solidFill>
                  <a:srgbClr val="002060"/>
                </a:solidFill>
              </a:ln>
              <a:solidFill>
                <a:schemeClr val="tx2">
                  <a:lumMod val="60000"/>
                  <a:lumOff val="4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5867400"/>
            <a:ext cx="3352801" cy="609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2362200"/>
            <a:ext cx="3055636" cy="3235380"/>
          </a:xfrm>
          <a:prstGeom prst="rect">
            <a:avLst/>
          </a:prstGeom>
          <a:ln w="19050">
            <a:solidFill>
              <a:schemeClr val="tx1"/>
            </a:solidFill>
          </a:ln>
          <a:effectLst>
            <a:outerShdw blurRad="190500" algn="tl" rotWithShape="0">
              <a:srgbClr val="000000">
                <a:alpha val="70000"/>
              </a:srgbClr>
            </a:outerShdw>
          </a:effectLst>
        </p:spPr>
      </p:pic>
      <p:sp>
        <p:nvSpPr>
          <p:cNvPr id="8" name="Text Box 3"/>
          <p:cNvSpPr txBox="1">
            <a:spLocks noChangeArrowheads="1"/>
          </p:cNvSpPr>
          <p:nvPr/>
        </p:nvSpPr>
        <p:spPr bwMode="auto">
          <a:xfrm>
            <a:off x="3810000" y="381000"/>
            <a:ext cx="4953000" cy="1524000"/>
          </a:xfrm>
          <a:prstGeom prst="rect">
            <a:avLst/>
          </a:prstGeom>
          <a:no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dirty="0"/>
          </a:p>
          <a:p>
            <a:endParaRPr lang="en-US" dirty="0"/>
          </a:p>
        </p:txBody>
      </p:sp>
    </p:spTree>
    <p:extLst>
      <p:ext uri="{BB962C8B-B14F-4D97-AF65-F5344CB8AC3E}">
        <p14:creationId xmlns:p14="http://schemas.microsoft.com/office/powerpoint/2010/main" val="42597851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628" y="65088"/>
            <a:ext cx="8739772" cy="620712"/>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4000" dirty="0">
              <a:ln>
                <a:solidFill>
                  <a:schemeClr val="tx2">
                    <a:lumMod val="75000"/>
                  </a:schemeClr>
                </a:solidFill>
              </a:ln>
              <a:solidFill>
                <a:schemeClr val="tx2">
                  <a:lumMod val="40000"/>
                  <a:lumOff val="60000"/>
                </a:schemeClr>
              </a:solidFill>
              <a:latin typeface="Garamond" panose="02020404030301010803" pitchFamily="18" charset="0"/>
            </a:endParaRPr>
          </a:p>
        </p:txBody>
      </p:sp>
      <p:sp>
        <p:nvSpPr>
          <p:cNvPr id="3" name="TextBox 2"/>
          <p:cNvSpPr txBox="1"/>
          <p:nvPr/>
        </p:nvSpPr>
        <p:spPr>
          <a:xfrm>
            <a:off x="1066800" y="914400"/>
            <a:ext cx="6934200" cy="584775"/>
          </a:xfrm>
          <a:prstGeom prst="rect">
            <a:avLst/>
          </a:prstGeom>
          <a:solidFill>
            <a:schemeClr val="bg1"/>
          </a:solidFill>
          <a:ln>
            <a:solidFill>
              <a:schemeClr val="tx1"/>
            </a:solidFill>
          </a:ln>
        </p:spPr>
        <p:txBody>
          <a:bodyPr wrap="square" rtlCol="0">
            <a:spAutoFit/>
          </a:bodyPr>
          <a:lstStyle/>
          <a:p>
            <a:pPr algn="ctr"/>
            <a:r>
              <a:rPr lang="en-US" sz="3200" b="1" dirty="0" smtClean="0">
                <a:ln w="19050">
                  <a:solidFill>
                    <a:schemeClr val="tx1"/>
                  </a:solidFill>
                </a:ln>
                <a:solidFill>
                  <a:schemeClr val="tx2">
                    <a:lumMod val="60000"/>
                    <a:lumOff val="40000"/>
                  </a:schemeClr>
                </a:solidFill>
                <a:latin typeface="Garamond" panose="02020404030301010803" pitchFamily="18" charset="0"/>
              </a:rPr>
              <a:t>Literacy Volunteers</a:t>
            </a:r>
            <a:endParaRPr lang="en-US" sz="3200" b="1" dirty="0">
              <a:ln w="19050">
                <a:solidFill>
                  <a:schemeClr val="tx1"/>
                </a:solidFill>
              </a:ln>
              <a:solidFill>
                <a:schemeClr val="tx2">
                  <a:lumMod val="60000"/>
                  <a:lumOff val="40000"/>
                </a:schemeClr>
              </a:solidFill>
              <a:latin typeface="Garamond" panose="020204040303010108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699" y="6096000"/>
            <a:ext cx="3314702" cy="602673"/>
          </a:xfrm>
          <a:prstGeom prst="rect">
            <a:avLst/>
          </a:prstGeom>
        </p:spPr>
      </p:pic>
      <p:sp>
        <p:nvSpPr>
          <p:cNvPr id="5" name="Content Placeholder 2"/>
          <p:cNvSpPr txBox="1">
            <a:spLocks/>
          </p:cNvSpPr>
          <p:nvPr/>
        </p:nvSpPr>
        <p:spPr>
          <a:xfrm>
            <a:off x="266700" y="1755757"/>
            <a:ext cx="8739772" cy="31413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smtClean="0">
                <a:ln w="12700">
                  <a:solidFill>
                    <a:schemeClr val="tx1"/>
                  </a:solidFill>
                </a:ln>
                <a:solidFill>
                  <a:srgbClr val="800080"/>
                </a:solidFill>
                <a:latin typeface="Garamond" panose="02020404030301010803" pitchFamily="18" charset="0"/>
              </a:rPr>
              <a:t>How @LiteracySWMN Supports ABE and WorkForce</a:t>
            </a:r>
          </a:p>
          <a:p>
            <a:r>
              <a:rPr lang="en-US" sz="2400" b="1" dirty="0" smtClean="0">
                <a:latin typeface="Garamond" panose="02020404030301010803" pitchFamily="18" charset="0"/>
              </a:rPr>
              <a:t>Refer participants to ABE and WorkForce</a:t>
            </a:r>
          </a:p>
          <a:p>
            <a:r>
              <a:rPr lang="en-US" sz="2400" b="1" dirty="0" smtClean="0">
                <a:latin typeface="Garamond" panose="02020404030301010803" pitchFamily="18" charset="0"/>
              </a:rPr>
              <a:t>Train ABE classroom tutors</a:t>
            </a:r>
          </a:p>
          <a:p>
            <a:r>
              <a:rPr lang="en-US" sz="2400" b="1" dirty="0" smtClean="0">
                <a:latin typeface="Garamond" panose="02020404030301010803" pitchFamily="18" charset="0"/>
              </a:rPr>
              <a:t>Provides tutors to ABE participants who cannot regularly attend ABE classes due to work schedules or other barriers</a:t>
            </a:r>
          </a:p>
          <a:p>
            <a:r>
              <a:rPr lang="en-US" sz="2400" b="1" dirty="0" smtClean="0">
                <a:latin typeface="Garamond" panose="02020404030301010803" pitchFamily="18" charset="0"/>
              </a:rPr>
              <a:t>Provides specialized tutoring services as needed by individual ABE participants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572000"/>
            <a:ext cx="2610678" cy="1958472"/>
          </a:xfrm>
          <a:prstGeom prst="rect">
            <a:avLst/>
          </a:prstGeom>
          <a:ln w="19050">
            <a:solidFill>
              <a:schemeClr val="tx1"/>
            </a:solidFill>
          </a:ln>
        </p:spPr>
      </p:pic>
    </p:spTree>
    <p:extLst>
      <p:ext uri="{BB962C8B-B14F-4D97-AF65-F5344CB8AC3E}">
        <p14:creationId xmlns:p14="http://schemas.microsoft.com/office/powerpoint/2010/main" val="8697608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495800" y="762000"/>
            <a:ext cx="4648200" cy="15068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smtClean="0">
                <a:latin typeface="Garamond" panose="02020404030301010803" pitchFamily="18" charset="0"/>
              </a:rPr>
              <a:t>     Darcy Kleven</a:t>
            </a:r>
            <a:r>
              <a:rPr lang="en-US" sz="2400" dirty="0" smtClean="0">
                <a:latin typeface="Garamond" panose="02020404030301010803" pitchFamily="18" charset="0"/>
              </a:rPr>
              <a:t> </a:t>
            </a:r>
          </a:p>
          <a:p>
            <a:pPr marL="0" indent="0">
              <a:buNone/>
            </a:pPr>
            <a:r>
              <a:rPr lang="en-US" sz="2400" dirty="0" smtClean="0">
                <a:latin typeface="Garamond" panose="02020404030301010803" pitchFamily="18" charset="0"/>
              </a:rPr>
              <a:t>     Program Manager</a:t>
            </a:r>
            <a:endParaRPr lang="en-US" sz="2400" dirty="0">
              <a:latin typeface="Garamond" panose="02020404030301010803" pitchFamily="18" charset="0"/>
            </a:endParaRPr>
          </a:p>
          <a:p>
            <a:pPr marL="0" indent="0">
              <a:buNone/>
            </a:pPr>
            <a:endParaRPr lang="en-US" sz="2800" dirty="0">
              <a:latin typeface="Garamond" panose="02020404030301010803" pitchFamily="18" charset="0"/>
            </a:endParaRPr>
          </a:p>
          <a:p>
            <a:pPr marL="0" indent="0">
              <a:buNone/>
            </a:pPr>
            <a:endParaRPr lang="en-US" sz="2400" dirty="0">
              <a:latin typeface="Garamond" panose="02020404030301010803" pitchFamily="18" charset="0"/>
            </a:endParaRPr>
          </a:p>
          <a:p>
            <a:pPr marL="0" indent="0">
              <a:buNone/>
            </a:pPr>
            <a:endParaRPr lang="en-US" sz="2400" u="sng" dirty="0" smtClean="0">
              <a:latin typeface="Garamond" panose="02020404030301010803" pitchFamily="18" charset="0"/>
            </a:endParaRPr>
          </a:p>
        </p:txBody>
      </p:sp>
      <p:sp>
        <p:nvSpPr>
          <p:cNvPr id="3" name="Text Placeholder 3"/>
          <p:cNvSpPr txBox="1">
            <a:spLocks/>
          </p:cNvSpPr>
          <p:nvPr/>
        </p:nvSpPr>
        <p:spPr>
          <a:xfrm>
            <a:off x="1447800" y="2743200"/>
            <a:ext cx="2558671" cy="19939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b="1" dirty="0" smtClean="0">
                <a:ln w="12700">
                  <a:solidFill>
                    <a:schemeClr val="tx1"/>
                  </a:solidFill>
                </a:ln>
                <a:solidFill>
                  <a:srgbClr val="800080"/>
                </a:solidFill>
                <a:latin typeface="Garamond" panose="02020404030301010803" pitchFamily="18" charset="0"/>
              </a:rPr>
              <a:t>SW ABE – </a:t>
            </a:r>
          </a:p>
          <a:p>
            <a:pPr marL="0" indent="0">
              <a:spcBef>
                <a:spcPts val="0"/>
              </a:spcBef>
              <a:buNone/>
            </a:pPr>
            <a:r>
              <a:rPr lang="en-US" b="1" dirty="0" smtClean="0">
                <a:ln w="12700">
                  <a:solidFill>
                    <a:schemeClr val="tx1"/>
                  </a:solidFill>
                </a:ln>
                <a:solidFill>
                  <a:srgbClr val="800080"/>
                </a:solidFill>
                <a:latin typeface="Garamond" panose="02020404030301010803" pitchFamily="18" charset="0"/>
              </a:rPr>
              <a:t>Granite Falls Region</a:t>
            </a:r>
            <a:endParaRPr lang="en-US" b="1" dirty="0">
              <a:ln w="12700">
                <a:solidFill>
                  <a:schemeClr val="tx1"/>
                </a:solidFill>
              </a:ln>
              <a:solidFill>
                <a:srgbClr val="800080"/>
              </a:solidFill>
              <a:latin typeface="Garamond" panose="02020404030301010803" pitchFamily="18" charset="0"/>
            </a:endParaRPr>
          </a:p>
        </p:txBody>
      </p:sp>
      <p:sp>
        <p:nvSpPr>
          <p:cNvPr id="4" name="Title 1"/>
          <p:cNvSpPr txBox="1">
            <a:spLocks/>
          </p:cNvSpPr>
          <p:nvPr/>
        </p:nvSpPr>
        <p:spPr>
          <a:xfrm>
            <a:off x="152400" y="474636"/>
            <a:ext cx="3609974" cy="12779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3600" b="1" dirty="0">
              <a:ln w="19050">
                <a:solidFill>
                  <a:srgbClr val="002060"/>
                </a:solidFill>
              </a:ln>
              <a:solidFill>
                <a:schemeClr val="tx2">
                  <a:lumMod val="60000"/>
                  <a:lumOff val="40000"/>
                </a:schemeClr>
              </a:solidFill>
            </a:endParaRPr>
          </a:p>
        </p:txBody>
      </p:sp>
      <p:pic>
        <p:nvPicPr>
          <p:cNvPr id="5" name="Picture 4"/>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b="10035"/>
          <a:stretch/>
        </p:blipFill>
        <p:spPr>
          <a:xfrm>
            <a:off x="304800" y="5562600"/>
            <a:ext cx="1424572" cy="1176821"/>
          </a:xfrm>
          <a:prstGeom prst="rect">
            <a:avLst/>
          </a:prstGeom>
        </p:spPr>
      </p:pic>
      <p:pic>
        <p:nvPicPr>
          <p:cNvPr id="6" name="Picture 2" descr="Darcy Klev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496275" y="3123725"/>
            <a:ext cx="3047049" cy="2285999"/>
          </a:xfrm>
          <a:prstGeom prst="rect">
            <a:avLst/>
          </a:prstGeom>
          <a:noFill/>
          <a:ln w="19050">
            <a:solidFill>
              <a:schemeClr val="tx1"/>
            </a:solidFill>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3"/>
          <p:cNvSpPr txBox="1">
            <a:spLocks noChangeArrowheads="1"/>
          </p:cNvSpPr>
          <p:nvPr/>
        </p:nvSpPr>
        <p:spPr bwMode="auto">
          <a:xfrm>
            <a:off x="4495800" y="609600"/>
            <a:ext cx="3048000" cy="1752600"/>
          </a:xfrm>
          <a:prstGeom prst="rect">
            <a:avLst/>
          </a:prstGeom>
          <a:no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dirty="0"/>
          </a:p>
          <a:p>
            <a:endParaRPr lang="en-US" dirty="0"/>
          </a:p>
        </p:txBody>
      </p:sp>
      <p:sp>
        <p:nvSpPr>
          <p:cNvPr id="8" name="Rectangle 7"/>
          <p:cNvSpPr/>
          <p:nvPr/>
        </p:nvSpPr>
        <p:spPr>
          <a:xfrm>
            <a:off x="4876800" y="1752600"/>
            <a:ext cx="2151679" cy="369332"/>
          </a:xfrm>
          <a:prstGeom prst="rect">
            <a:avLst/>
          </a:prstGeom>
        </p:spPr>
        <p:txBody>
          <a:bodyPr wrap="none">
            <a:spAutoFit/>
          </a:bodyPr>
          <a:lstStyle/>
          <a:p>
            <a:r>
              <a:rPr lang="en-US" b="1" dirty="0" smtClean="0">
                <a:latin typeface="Garamond" panose="02020404030301010803" pitchFamily="18" charset="0"/>
                <a:hlinkClick r:id="rId4"/>
              </a:rPr>
              <a:t>dkleven@mrved.net</a:t>
            </a:r>
            <a:endParaRPr lang="en-US" b="1" dirty="0" smtClean="0">
              <a:latin typeface="Garamond" panose="02020404030301010803" pitchFamily="18" charset="0"/>
            </a:endParaRPr>
          </a:p>
        </p:txBody>
      </p:sp>
    </p:spTree>
    <p:extLst>
      <p:ext uri="{BB962C8B-B14F-4D97-AF65-F5344CB8AC3E}">
        <p14:creationId xmlns:p14="http://schemas.microsoft.com/office/powerpoint/2010/main" val="3970486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628" y="65088"/>
            <a:ext cx="8739772" cy="620712"/>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4000" dirty="0">
              <a:ln>
                <a:solidFill>
                  <a:schemeClr val="tx2">
                    <a:lumMod val="75000"/>
                  </a:schemeClr>
                </a:solidFill>
              </a:ln>
              <a:solidFill>
                <a:schemeClr val="tx2">
                  <a:lumMod val="40000"/>
                  <a:lumOff val="60000"/>
                </a:schemeClr>
              </a:solidFill>
              <a:latin typeface="Garamond" panose="02020404030301010803" pitchFamily="18" charset="0"/>
            </a:endParaRPr>
          </a:p>
        </p:txBody>
      </p:sp>
      <p:sp>
        <p:nvSpPr>
          <p:cNvPr id="3" name="TextBox 2"/>
          <p:cNvSpPr txBox="1"/>
          <p:nvPr/>
        </p:nvSpPr>
        <p:spPr>
          <a:xfrm>
            <a:off x="1143000" y="762000"/>
            <a:ext cx="6934200" cy="584775"/>
          </a:xfrm>
          <a:prstGeom prst="rect">
            <a:avLst/>
          </a:prstGeom>
          <a:solidFill>
            <a:schemeClr val="bg1"/>
          </a:solidFill>
          <a:ln>
            <a:solidFill>
              <a:schemeClr val="tx1"/>
            </a:solidFill>
          </a:ln>
        </p:spPr>
        <p:txBody>
          <a:bodyPr wrap="square" rtlCol="0">
            <a:spAutoFit/>
          </a:bodyPr>
          <a:lstStyle/>
          <a:p>
            <a:pPr algn="ctr"/>
            <a:r>
              <a:rPr lang="en-US" sz="3200" b="1" dirty="0" smtClean="0">
                <a:ln w="19050">
                  <a:solidFill>
                    <a:schemeClr val="tx1"/>
                  </a:solidFill>
                </a:ln>
                <a:solidFill>
                  <a:schemeClr val="tx2">
                    <a:lumMod val="60000"/>
                    <a:lumOff val="40000"/>
                  </a:schemeClr>
                </a:solidFill>
                <a:latin typeface="Garamond" panose="02020404030301010803" pitchFamily="18" charset="0"/>
              </a:rPr>
              <a:t>Creating Daycare Career Training</a:t>
            </a:r>
            <a:endParaRPr lang="en-US" sz="3200" b="1" dirty="0">
              <a:ln w="19050">
                <a:solidFill>
                  <a:schemeClr val="tx1"/>
                </a:solidFill>
              </a:ln>
              <a:solidFill>
                <a:schemeClr val="tx2">
                  <a:lumMod val="60000"/>
                  <a:lumOff val="40000"/>
                </a:schemeClr>
              </a:solidFill>
              <a:latin typeface="Garamond" panose="020204040303010108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1296" y="1475642"/>
            <a:ext cx="3768436" cy="4876800"/>
          </a:xfrm>
          <a:prstGeom prst="rect">
            <a:avLst/>
          </a:prstGeom>
          <a:ln w="19050">
            <a:solidFill>
              <a:schemeClr val="tx1"/>
            </a:solidFill>
          </a:ln>
        </p:spPr>
      </p:pic>
      <p:pic>
        <p:nvPicPr>
          <p:cNvPr id="8" name="Picture 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b="10035"/>
          <a:stretch/>
        </p:blipFill>
        <p:spPr>
          <a:xfrm>
            <a:off x="175628" y="5968206"/>
            <a:ext cx="908969" cy="750888"/>
          </a:xfrm>
          <a:prstGeom prst="rect">
            <a:avLst/>
          </a:prstGeom>
        </p:spPr>
      </p:pic>
    </p:spTree>
    <p:extLst>
      <p:ext uri="{BB962C8B-B14F-4D97-AF65-F5344CB8AC3E}">
        <p14:creationId xmlns:p14="http://schemas.microsoft.com/office/powerpoint/2010/main" val="369052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green border imag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091"/>
          <a:stretch/>
        </p:blipFill>
        <p:spPr bwMode="auto">
          <a:xfrm>
            <a:off x="2438400" y="228600"/>
            <a:ext cx="4551469"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19400" y="533400"/>
            <a:ext cx="3810000" cy="1446550"/>
          </a:xfrm>
          <a:prstGeom prst="rect">
            <a:avLst/>
          </a:prstGeom>
          <a:noFill/>
        </p:spPr>
        <p:txBody>
          <a:bodyPr wrap="square" rtlCol="0">
            <a:spAutoFit/>
          </a:bodyPr>
          <a:lstStyle/>
          <a:p>
            <a:pPr algn="ctr"/>
            <a:r>
              <a:rPr lang="en-US" sz="3200" b="1" dirty="0" smtClean="0">
                <a:latin typeface="Bell MT" panose="02020503060305020303" pitchFamily="18" charset="0"/>
              </a:rPr>
              <a:t>Partnership Foundation</a:t>
            </a:r>
          </a:p>
          <a:p>
            <a:pPr algn="ctr"/>
            <a:r>
              <a:rPr lang="en-US" sz="2400" b="1" dirty="0" smtClean="0">
                <a:latin typeface="Bell MT" panose="02020503060305020303" pitchFamily="18" charset="0"/>
              </a:rPr>
              <a:t>Background &amp; History</a:t>
            </a:r>
          </a:p>
        </p:txBody>
      </p:sp>
      <p:pic>
        <p:nvPicPr>
          <p:cNvPr id="6" name="Picture 2" descr="Dawn Regnier Photo"/>
          <p:cNvPicPr>
            <a:picLocks noChangeAspect="1" noChangeArrowheads="1"/>
          </p:cNvPicPr>
          <p:nvPr/>
        </p:nvPicPr>
        <p:blipFill>
          <a:blip r:embed="rId3" cstate="print">
            <a:extLst>
              <a:ext uri="{28A0092B-C50C-407E-A947-70E740481C1C}">
                <a14:useLocalDpi xmlns:a14="http://schemas.microsoft.com/office/drawing/2010/main" val="0"/>
              </a:ext>
            </a:extLst>
          </a:blip>
          <a:srcRect t="2864"/>
          <a:stretch>
            <a:fillRect/>
          </a:stretch>
        </p:blipFill>
        <p:spPr bwMode="auto">
          <a:xfrm>
            <a:off x="1295400" y="3886200"/>
            <a:ext cx="2209800" cy="2584227"/>
          </a:xfrm>
          <a:prstGeom prst="rect">
            <a:avLst/>
          </a:prstGeom>
          <a:noFill/>
          <a:ln w="28575">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3886200"/>
            <a:ext cx="2064415" cy="2590800"/>
          </a:xfrm>
          <a:prstGeom prst="rect">
            <a:avLst/>
          </a:prstGeom>
          <a:ln w="28575">
            <a:solidFill>
              <a:schemeClr val="tx1"/>
            </a:solidFill>
          </a:ln>
          <a:effectLst>
            <a:outerShdw blurRad="190500" algn="tl" rotWithShape="0">
              <a:srgbClr val="000000">
                <a:alpha val="70000"/>
              </a:srgbClr>
            </a:outerShdw>
          </a:effectLst>
        </p:spPr>
      </p:pic>
      <p:sp>
        <p:nvSpPr>
          <p:cNvPr id="5" name="TextBox 4"/>
          <p:cNvSpPr txBox="1"/>
          <p:nvPr/>
        </p:nvSpPr>
        <p:spPr>
          <a:xfrm>
            <a:off x="1295400" y="3505200"/>
            <a:ext cx="2209800" cy="369332"/>
          </a:xfrm>
          <a:prstGeom prst="rect">
            <a:avLst/>
          </a:prstGeom>
          <a:noFill/>
        </p:spPr>
        <p:txBody>
          <a:bodyPr wrap="square" rtlCol="0">
            <a:spAutoFit/>
          </a:bodyPr>
          <a:lstStyle/>
          <a:p>
            <a:pPr algn="ctr"/>
            <a:r>
              <a:rPr lang="en-US" b="1" dirty="0" smtClean="0">
                <a:latin typeface="Bell MT" panose="02020503060305020303" pitchFamily="18" charset="0"/>
              </a:rPr>
              <a:t>Dawn Regnier</a:t>
            </a:r>
            <a:endParaRPr lang="en-US" b="1" dirty="0">
              <a:latin typeface="Bell MT" panose="02020503060305020303" pitchFamily="18" charset="0"/>
            </a:endParaRPr>
          </a:p>
        </p:txBody>
      </p:sp>
      <p:sp>
        <p:nvSpPr>
          <p:cNvPr id="10" name="TextBox 9"/>
          <p:cNvSpPr txBox="1"/>
          <p:nvPr/>
        </p:nvSpPr>
        <p:spPr>
          <a:xfrm>
            <a:off x="5943600" y="3505200"/>
            <a:ext cx="1905000" cy="369332"/>
          </a:xfrm>
          <a:prstGeom prst="rect">
            <a:avLst/>
          </a:prstGeom>
          <a:noFill/>
        </p:spPr>
        <p:txBody>
          <a:bodyPr wrap="square" rtlCol="0">
            <a:spAutoFit/>
          </a:bodyPr>
          <a:lstStyle/>
          <a:p>
            <a:pPr algn="ctr"/>
            <a:r>
              <a:rPr lang="en-US" b="1" dirty="0" smtClean="0">
                <a:latin typeface="Bell MT" panose="02020503060305020303" pitchFamily="18" charset="0"/>
              </a:rPr>
              <a:t> Carol Dombek</a:t>
            </a:r>
            <a:endParaRPr lang="en-US" b="1" dirty="0">
              <a:latin typeface="Bell MT" panose="02020503060305020303" pitchFamily="18"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2819400"/>
            <a:ext cx="1828306" cy="672026"/>
          </a:xfrm>
          <a:prstGeom prst="rect">
            <a:avLst/>
          </a:prstGeom>
          <a:ln w="12700">
            <a:solidFill>
              <a:schemeClr val="tx2">
                <a:lumMod val="75000"/>
              </a:schemeClr>
            </a:solidFill>
          </a:ln>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r="71944"/>
          <a:stretch/>
        </p:blipFill>
        <p:spPr>
          <a:xfrm>
            <a:off x="6248400" y="2819400"/>
            <a:ext cx="1318357" cy="692678"/>
          </a:xfrm>
          <a:prstGeom prst="rect">
            <a:avLst/>
          </a:prstGeom>
          <a:ln w="12700">
            <a:solidFill>
              <a:schemeClr val="tx2">
                <a:lumMod val="75000"/>
              </a:schemeClr>
            </a:solidFill>
          </a:ln>
        </p:spPr>
      </p:pic>
    </p:spTree>
    <p:extLst>
      <p:ext uri="{BB962C8B-B14F-4D97-AF65-F5344CB8AC3E}">
        <p14:creationId xmlns:p14="http://schemas.microsoft.com/office/powerpoint/2010/main" val="775022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962400" y="224923"/>
            <a:ext cx="4724400" cy="58531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2400" b="1" dirty="0" smtClean="0">
              <a:latin typeface="Garamond" panose="02020404030301010803" pitchFamily="18" charset="0"/>
            </a:endParaRPr>
          </a:p>
          <a:p>
            <a:pPr marL="0" indent="0">
              <a:buFont typeface="Arial" panose="020B0604020202020204" pitchFamily="34" charset="0"/>
              <a:buNone/>
            </a:pPr>
            <a:r>
              <a:rPr lang="en-US" sz="2400" b="1" dirty="0" smtClean="0">
                <a:latin typeface="Garamond" panose="02020404030301010803" pitchFamily="18" charset="0"/>
              </a:rPr>
              <a:t>         Karin Elton, </a:t>
            </a:r>
            <a:r>
              <a:rPr lang="en-US" sz="2400" dirty="0" smtClean="0">
                <a:latin typeface="Garamond" pitchFamily="18" charset="0"/>
                <a:cs typeface="Arial" pitchFamily="34" charset="0"/>
              </a:rPr>
              <a:t>Reporter</a:t>
            </a:r>
          </a:p>
          <a:p>
            <a:pPr marL="0" indent="0">
              <a:buNone/>
            </a:pPr>
            <a:endParaRPr lang="en-US" sz="2400" dirty="0">
              <a:latin typeface="Garamond" panose="02020404030301010803" pitchFamily="18" charset="0"/>
            </a:endParaRPr>
          </a:p>
        </p:txBody>
      </p:sp>
      <p:sp>
        <p:nvSpPr>
          <p:cNvPr id="3" name="Text Placeholder 3"/>
          <p:cNvSpPr txBox="1">
            <a:spLocks/>
          </p:cNvSpPr>
          <p:nvPr/>
        </p:nvSpPr>
        <p:spPr>
          <a:xfrm>
            <a:off x="609600" y="3048000"/>
            <a:ext cx="3962401" cy="1066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b="1" dirty="0" smtClean="0">
                <a:ln w="19050">
                  <a:solidFill>
                    <a:schemeClr val="tx1"/>
                  </a:solidFill>
                </a:ln>
                <a:solidFill>
                  <a:srgbClr val="800080"/>
                </a:solidFill>
                <a:latin typeface="Garamond" panose="02020404030301010803" pitchFamily="18" charset="0"/>
              </a:rPr>
              <a:t>Independent</a:t>
            </a:r>
          </a:p>
          <a:p>
            <a:pPr marL="0" indent="0">
              <a:spcBef>
                <a:spcPts val="0"/>
              </a:spcBef>
              <a:buNone/>
            </a:pPr>
            <a:r>
              <a:rPr lang="en-US" sz="2000" i="1" dirty="0" smtClean="0">
                <a:solidFill>
                  <a:srgbClr val="800080"/>
                </a:solidFill>
                <a:latin typeface="Garamond" panose="02020404030301010803" pitchFamily="18" charset="0"/>
              </a:rPr>
              <a:t>Southwestern Minnesota’s Daily Newspaper</a:t>
            </a:r>
            <a:endParaRPr lang="en-US" sz="2000" i="1" dirty="0">
              <a:solidFill>
                <a:srgbClr val="800080"/>
              </a:solidFill>
              <a:latin typeface="Garamond" panose="02020404030301010803" pitchFamily="18" charset="0"/>
            </a:endParaRPr>
          </a:p>
        </p:txBody>
      </p:sp>
      <p:sp>
        <p:nvSpPr>
          <p:cNvPr id="4" name="Title 1"/>
          <p:cNvSpPr txBox="1">
            <a:spLocks/>
          </p:cNvSpPr>
          <p:nvPr/>
        </p:nvSpPr>
        <p:spPr>
          <a:xfrm>
            <a:off x="103983" y="609600"/>
            <a:ext cx="3609974" cy="1600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3600" b="1" dirty="0">
              <a:ln w="19050">
                <a:solidFill>
                  <a:srgbClr val="002060"/>
                </a:solidFill>
              </a:ln>
              <a:solidFill>
                <a:schemeClr val="tx2">
                  <a:lumMod val="60000"/>
                  <a:lumOff val="40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254" y="6078036"/>
            <a:ext cx="2300377" cy="609600"/>
          </a:xfrm>
          <a:prstGeom prst="rect">
            <a:avLst/>
          </a:prstGeom>
        </p:spPr>
      </p:pic>
      <p:pic>
        <p:nvPicPr>
          <p:cNvPr id="3074" name="Picture 2" descr="Karin Elt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209800"/>
            <a:ext cx="2590800" cy="3104292"/>
          </a:xfrm>
          <a:prstGeom prst="rect">
            <a:avLst/>
          </a:prstGeom>
          <a:ln w="19050">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4572000" y="685800"/>
            <a:ext cx="3581400" cy="990600"/>
          </a:xfrm>
          <a:prstGeom prst="rect">
            <a:avLst/>
          </a:prstGeom>
          <a:no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dirty="0"/>
          </a:p>
          <a:p>
            <a:endParaRPr lang="en-US" dirty="0"/>
          </a:p>
        </p:txBody>
      </p:sp>
      <p:sp>
        <p:nvSpPr>
          <p:cNvPr id="9" name="Rectangle 8"/>
          <p:cNvSpPr/>
          <p:nvPr/>
        </p:nvSpPr>
        <p:spPr>
          <a:xfrm>
            <a:off x="4648200" y="1143000"/>
            <a:ext cx="3570208" cy="369332"/>
          </a:xfrm>
          <a:prstGeom prst="rect">
            <a:avLst/>
          </a:prstGeom>
        </p:spPr>
        <p:txBody>
          <a:bodyPr wrap="none">
            <a:spAutoFit/>
          </a:bodyPr>
          <a:lstStyle/>
          <a:p>
            <a:pPr>
              <a:buNone/>
            </a:pPr>
            <a:r>
              <a:rPr lang="en-US" b="1" dirty="0" smtClean="0">
                <a:latin typeface="Garamond" panose="02020404030301010803" pitchFamily="18" charset="0"/>
                <a:hlinkClick r:id="rId4"/>
              </a:rPr>
              <a:t>kelton@marshallindependent.com</a:t>
            </a:r>
            <a:endParaRPr lang="en-US" b="1" dirty="0" smtClean="0">
              <a:latin typeface="Garamond" panose="02020404030301010803" pitchFamily="18" charset="0"/>
            </a:endParaRPr>
          </a:p>
        </p:txBody>
      </p:sp>
    </p:spTree>
    <p:extLst>
      <p:ext uri="{BB962C8B-B14F-4D97-AF65-F5344CB8AC3E}">
        <p14:creationId xmlns:p14="http://schemas.microsoft.com/office/powerpoint/2010/main" val="24103925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5628" y="65088"/>
            <a:ext cx="8739772" cy="544512"/>
          </a:xfrm>
        </p:spPr>
        <p:txBody>
          <a:bodyPr>
            <a:normAutofit fontScale="90000"/>
          </a:bodyPr>
          <a:lstStyle/>
          <a:p>
            <a:r>
              <a:rPr lang="en-US" sz="40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4000" dirty="0">
              <a:ln>
                <a:solidFill>
                  <a:schemeClr val="tx2">
                    <a:lumMod val="75000"/>
                  </a:schemeClr>
                </a:solidFill>
              </a:ln>
              <a:solidFill>
                <a:schemeClr val="tx2">
                  <a:lumMod val="40000"/>
                  <a:lumOff val="60000"/>
                </a:schemeClr>
              </a:solidFill>
              <a:latin typeface="Garamond" panose="02020404030301010803" pitchFamily="18" charset="0"/>
            </a:endParaRPr>
          </a:p>
        </p:txBody>
      </p:sp>
      <p:sp>
        <p:nvSpPr>
          <p:cNvPr id="2" name="TextBox 1"/>
          <p:cNvSpPr txBox="1"/>
          <p:nvPr/>
        </p:nvSpPr>
        <p:spPr>
          <a:xfrm>
            <a:off x="1295400" y="762000"/>
            <a:ext cx="6934200" cy="584775"/>
          </a:xfrm>
          <a:prstGeom prst="rect">
            <a:avLst/>
          </a:prstGeom>
          <a:solidFill>
            <a:schemeClr val="bg1"/>
          </a:solidFill>
          <a:ln>
            <a:solidFill>
              <a:schemeClr val="tx1"/>
            </a:solidFill>
          </a:ln>
        </p:spPr>
        <p:txBody>
          <a:bodyPr wrap="square" rtlCol="0">
            <a:spAutoFit/>
          </a:bodyPr>
          <a:lstStyle/>
          <a:p>
            <a:pPr algn="ctr"/>
            <a:r>
              <a:rPr lang="en-US" sz="3200" b="1" dirty="0" smtClean="0">
                <a:ln w="19050">
                  <a:solidFill>
                    <a:schemeClr val="tx1"/>
                  </a:solidFill>
                </a:ln>
                <a:solidFill>
                  <a:schemeClr val="tx2">
                    <a:lumMod val="60000"/>
                    <a:lumOff val="40000"/>
                  </a:schemeClr>
                </a:solidFill>
                <a:latin typeface="Garamond" panose="02020404030301010803" pitchFamily="18" charset="0"/>
              </a:rPr>
              <a:t>Relationship with Local News</a:t>
            </a:r>
            <a:endParaRPr lang="en-US" sz="3200" b="1" dirty="0">
              <a:ln w="19050">
                <a:solidFill>
                  <a:schemeClr val="tx1"/>
                </a:solidFill>
              </a:ln>
              <a:solidFill>
                <a:schemeClr val="tx2">
                  <a:lumMod val="60000"/>
                  <a:lumOff val="40000"/>
                </a:schemeClr>
              </a:solidFill>
              <a:latin typeface="Garamond" panose="02020404030301010803" pitchFamily="18" charset="0"/>
            </a:endParaRPr>
          </a:p>
        </p:txBody>
      </p:sp>
      <p:pic>
        <p:nvPicPr>
          <p:cNvPr id="5122" name="Picture 2" descr="https://static.wixstatic.com/media/9ed04a_16aba7d699b1413f952fb75487aad4f7~mv2.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029200"/>
            <a:ext cx="117348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553"/>
          <a:stretch/>
        </p:blipFill>
        <p:spPr>
          <a:xfrm>
            <a:off x="193213" y="6324600"/>
            <a:ext cx="1752600" cy="378270"/>
          </a:xfrm>
          <a:prstGeom prst="rect">
            <a:avLst/>
          </a:prstGeom>
        </p:spPr>
      </p:pic>
      <p:sp>
        <p:nvSpPr>
          <p:cNvPr id="4" name="Rectangle 3"/>
          <p:cNvSpPr/>
          <p:nvPr/>
        </p:nvSpPr>
        <p:spPr>
          <a:xfrm>
            <a:off x="152400" y="1600200"/>
            <a:ext cx="8839200" cy="3539430"/>
          </a:xfrm>
          <a:prstGeom prst="rect">
            <a:avLst/>
          </a:prstGeom>
        </p:spPr>
        <p:txBody>
          <a:bodyPr wrap="square">
            <a:spAutoFit/>
          </a:bodyPr>
          <a:lstStyle/>
          <a:p>
            <a:pPr algn="ctr"/>
            <a:r>
              <a:rPr lang="en-US" sz="2800" b="1" dirty="0" smtClean="0">
                <a:latin typeface="Garamond" panose="02020404030301010803" pitchFamily="18" charset="0"/>
              </a:rPr>
              <a:t>Stories in the newspaper inform readers of the results of collaborations </a:t>
            </a:r>
          </a:p>
          <a:p>
            <a:r>
              <a:rPr lang="en-US" sz="2400" b="1" u="sng" dirty="0" smtClean="0">
                <a:latin typeface="Garamond" pitchFamily="18" charset="0"/>
              </a:rPr>
              <a:t>Benefits:</a:t>
            </a:r>
          </a:p>
          <a:p>
            <a:pPr marL="342900" indent="-342900">
              <a:buFont typeface="Arial" panose="020B0604020202020204" pitchFamily="34" charset="0"/>
              <a:buChar char="•"/>
            </a:pPr>
            <a:r>
              <a:rPr lang="en-US" sz="2400" b="1" dirty="0" smtClean="0">
                <a:latin typeface="Garamond" pitchFamily="18" charset="0"/>
              </a:rPr>
              <a:t>Readers become aware of services and benefits to the community offered by the agencies involved in the collaboration</a:t>
            </a:r>
          </a:p>
          <a:p>
            <a:pPr marL="342900" indent="-342900">
              <a:buFont typeface="Arial" panose="020B0604020202020204" pitchFamily="34" charset="0"/>
              <a:buChar char="•"/>
            </a:pPr>
            <a:r>
              <a:rPr lang="en-US" sz="2400" b="1" dirty="0" smtClean="0">
                <a:latin typeface="Garamond" pitchFamily="18" charset="0"/>
              </a:rPr>
              <a:t>Readers gain knowledge of what their “tax dollars” are paying for</a:t>
            </a:r>
          </a:p>
          <a:p>
            <a:pPr marL="342900" indent="-342900">
              <a:buFont typeface="Arial" panose="020B0604020202020204" pitchFamily="34" charset="0"/>
              <a:buChar char="•"/>
            </a:pPr>
            <a:r>
              <a:rPr lang="en-US" sz="2400" b="1" dirty="0">
                <a:latin typeface="Garamond" pitchFamily="18" charset="0"/>
              </a:rPr>
              <a:t>Readers may be inspired by the stories and might decide to use the services to improve their lives and their families' lives.</a:t>
            </a:r>
            <a:endParaRPr lang="en-US" sz="2400" b="1" dirty="0" smtClean="0">
              <a:latin typeface="Garamond" pitchFamily="18" charset="0"/>
            </a:endParaRPr>
          </a:p>
        </p:txBody>
      </p:sp>
    </p:spTree>
    <p:extLst>
      <p:ext uri="{BB962C8B-B14F-4D97-AF65-F5344CB8AC3E}">
        <p14:creationId xmlns:p14="http://schemas.microsoft.com/office/powerpoint/2010/main" val="2933943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733800" y="796871"/>
            <a:ext cx="5105400" cy="91807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smtClean="0">
                <a:latin typeface="Garamond" panose="02020404030301010803" pitchFamily="18" charset="0"/>
              </a:rPr>
              <a:t>Michelle Noriega,</a:t>
            </a:r>
            <a:r>
              <a:rPr lang="en-US" sz="2400" dirty="0">
                <a:latin typeface="Garamond" panose="02020404030301010803" pitchFamily="18" charset="0"/>
              </a:rPr>
              <a:t> </a:t>
            </a:r>
            <a:r>
              <a:rPr lang="en-US" sz="2400" dirty="0" smtClean="0">
                <a:latin typeface="Garamond" panose="02020404030301010803" pitchFamily="18" charset="0"/>
              </a:rPr>
              <a:t> Assistant Principal</a:t>
            </a:r>
            <a:endParaRPr lang="en-US" sz="2400" dirty="0">
              <a:latin typeface="Garamond" panose="02020404030301010803" pitchFamily="18" charset="0"/>
            </a:endParaRPr>
          </a:p>
          <a:p>
            <a:pPr marL="0" indent="0">
              <a:buNone/>
            </a:pPr>
            <a:r>
              <a:rPr lang="en-US" sz="1800" b="1" u="sng" dirty="0" smtClean="0">
                <a:latin typeface="Garamond" panose="02020404030301010803" pitchFamily="18" charset="0"/>
                <a:hlinkClick r:id="rId2"/>
              </a:rPr>
              <a:t>michelle.noriega@marshall.k12.mn.us</a:t>
            </a:r>
            <a:endParaRPr lang="en-US" sz="1800" b="1" u="sng" dirty="0" smtClean="0">
              <a:latin typeface="Garamond" panose="02020404030301010803" pitchFamily="18" charset="0"/>
            </a:endParaRPr>
          </a:p>
        </p:txBody>
      </p:sp>
      <p:sp>
        <p:nvSpPr>
          <p:cNvPr id="4" name="Text Placeholder 3"/>
          <p:cNvSpPr txBox="1">
            <a:spLocks/>
          </p:cNvSpPr>
          <p:nvPr/>
        </p:nvSpPr>
        <p:spPr>
          <a:xfrm>
            <a:off x="914400" y="2667000"/>
            <a:ext cx="3561557" cy="209872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b="1" dirty="0" smtClean="0">
                <a:ln w="12700">
                  <a:solidFill>
                    <a:schemeClr val="tx1"/>
                  </a:solidFill>
                </a:ln>
                <a:solidFill>
                  <a:srgbClr val="800080"/>
                </a:solidFill>
                <a:latin typeface="Garamond" panose="02020404030301010803" pitchFamily="18" charset="0"/>
              </a:rPr>
              <a:t>Marshall Area Technical and Educational Center </a:t>
            </a:r>
            <a:r>
              <a:rPr lang="en-US" sz="2400" b="1" dirty="0" smtClean="0">
                <a:ln w="12700">
                  <a:solidFill>
                    <a:schemeClr val="tx1"/>
                  </a:solidFill>
                </a:ln>
                <a:solidFill>
                  <a:srgbClr val="800080"/>
                </a:solidFill>
                <a:latin typeface="Garamond" panose="02020404030301010803" pitchFamily="18" charset="0"/>
              </a:rPr>
              <a:t>(MATEC)</a:t>
            </a:r>
            <a:endParaRPr lang="en-US" sz="2400" b="1" dirty="0">
              <a:ln w="12700">
                <a:solidFill>
                  <a:schemeClr val="tx1"/>
                </a:solidFill>
              </a:ln>
              <a:solidFill>
                <a:srgbClr val="800080"/>
              </a:solidFill>
              <a:latin typeface="Garamond" panose="02020404030301010803" pitchFamily="18" charset="0"/>
            </a:endParaRPr>
          </a:p>
        </p:txBody>
      </p:sp>
      <p:pic>
        <p:nvPicPr>
          <p:cNvPr id="5" name="Picture 2" descr="Michelle 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057400"/>
            <a:ext cx="2590800" cy="3436502"/>
          </a:xfrm>
          <a:prstGeom prst="rect">
            <a:avLst/>
          </a:prstGeom>
          <a:ln w="19050">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0000FF"/>
                </a:solidFill>
              </a14:hiddenFill>
            </a:ext>
          </a:extLst>
        </p:spPr>
      </p:pic>
      <p:sp>
        <p:nvSpPr>
          <p:cNvPr id="6" name="Title 1"/>
          <p:cNvSpPr txBox="1">
            <a:spLocks/>
          </p:cNvSpPr>
          <p:nvPr/>
        </p:nvSpPr>
        <p:spPr>
          <a:xfrm>
            <a:off x="152400" y="381000"/>
            <a:ext cx="3609974" cy="23177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3600" b="1" dirty="0">
              <a:ln w="19050">
                <a:solidFill>
                  <a:srgbClr val="002060"/>
                </a:solidFill>
              </a:ln>
              <a:solidFill>
                <a:schemeClr val="tx2">
                  <a:lumMod val="60000"/>
                  <a:lumOff val="40000"/>
                </a:schemeClr>
              </a:solidFill>
            </a:endParaRPr>
          </a:p>
        </p:txBody>
      </p:sp>
      <p:sp>
        <p:nvSpPr>
          <p:cNvPr id="7" name="Text Box 3"/>
          <p:cNvSpPr txBox="1">
            <a:spLocks noChangeArrowheads="1"/>
          </p:cNvSpPr>
          <p:nvPr/>
        </p:nvSpPr>
        <p:spPr bwMode="auto">
          <a:xfrm>
            <a:off x="3733800" y="685800"/>
            <a:ext cx="4876800" cy="990600"/>
          </a:xfrm>
          <a:prstGeom prst="rect">
            <a:avLst/>
          </a:prstGeom>
          <a:no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dirty="0"/>
          </a:p>
          <a:p>
            <a:endParaRPr lang="en-US"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50833"/>
          <a:stretch/>
        </p:blipFill>
        <p:spPr>
          <a:xfrm>
            <a:off x="152400" y="5638800"/>
            <a:ext cx="3596641" cy="1066800"/>
          </a:xfrm>
          <a:prstGeom prst="rect">
            <a:avLst/>
          </a:prstGeom>
          <a:solidFill>
            <a:schemeClr val="tx1"/>
          </a:solidFill>
        </p:spPr>
      </p:pic>
    </p:spTree>
    <p:extLst>
      <p:ext uri="{BB962C8B-B14F-4D97-AF65-F5344CB8AC3E}">
        <p14:creationId xmlns:p14="http://schemas.microsoft.com/office/powerpoint/2010/main" val="16458961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5628" y="65088"/>
            <a:ext cx="8739772" cy="544512"/>
          </a:xfrm>
        </p:spPr>
        <p:txBody>
          <a:bodyPr>
            <a:normAutofit fontScale="90000"/>
          </a:bodyPr>
          <a:lstStyle/>
          <a:p>
            <a:r>
              <a:rPr lang="en-US" sz="40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2200" dirty="0">
              <a:ln>
                <a:solidFill>
                  <a:schemeClr val="tx2">
                    <a:lumMod val="75000"/>
                  </a:schemeClr>
                </a:solidFill>
              </a:ln>
              <a:solidFill>
                <a:schemeClr val="tx2">
                  <a:lumMod val="40000"/>
                  <a:lumOff val="60000"/>
                </a:schemeClr>
              </a:solidFill>
              <a:latin typeface="Garamond" panose="02020404030301010803" pitchFamily="18" charset="0"/>
            </a:endParaRPr>
          </a:p>
        </p:txBody>
      </p:sp>
      <p:sp>
        <p:nvSpPr>
          <p:cNvPr id="2" name="TextBox 1"/>
          <p:cNvSpPr txBox="1"/>
          <p:nvPr/>
        </p:nvSpPr>
        <p:spPr>
          <a:xfrm>
            <a:off x="1078414" y="685800"/>
            <a:ext cx="6934200" cy="1077218"/>
          </a:xfrm>
          <a:prstGeom prst="rect">
            <a:avLst/>
          </a:prstGeom>
          <a:solidFill>
            <a:schemeClr val="bg1"/>
          </a:solidFill>
          <a:ln>
            <a:solidFill>
              <a:schemeClr val="tx1"/>
            </a:solidFill>
          </a:ln>
        </p:spPr>
        <p:txBody>
          <a:bodyPr wrap="square" rtlCol="0">
            <a:spAutoFit/>
          </a:bodyPr>
          <a:lstStyle/>
          <a:p>
            <a:pPr algn="ctr"/>
            <a:r>
              <a:rPr lang="en-US" sz="3200" b="1" dirty="0" smtClean="0">
                <a:ln w="19050">
                  <a:solidFill>
                    <a:schemeClr val="tx1"/>
                  </a:solidFill>
                </a:ln>
                <a:solidFill>
                  <a:schemeClr val="tx2">
                    <a:lumMod val="60000"/>
                    <a:lumOff val="40000"/>
                  </a:schemeClr>
                </a:solidFill>
                <a:latin typeface="Garamond" panose="02020404030301010803" pitchFamily="18" charset="0"/>
              </a:rPr>
              <a:t>Immigrants/Refugees &amp; School Connections</a:t>
            </a:r>
            <a:endParaRPr lang="en-US" sz="3200" b="1" dirty="0">
              <a:ln w="19050">
                <a:solidFill>
                  <a:schemeClr val="tx1"/>
                </a:solidFill>
              </a:ln>
              <a:solidFill>
                <a:schemeClr val="tx2">
                  <a:lumMod val="60000"/>
                  <a:lumOff val="40000"/>
                </a:schemeClr>
              </a:solidFill>
              <a:latin typeface="Garamond" panose="02020404030301010803" pitchFamily="18" charset="0"/>
            </a:endParaRPr>
          </a:p>
        </p:txBody>
      </p:sp>
      <p:sp>
        <p:nvSpPr>
          <p:cNvPr id="5" name="TextBox 4"/>
          <p:cNvSpPr txBox="1"/>
          <p:nvPr/>
        </p:nvSpPr>
        <p:spPr>
          <a:xfrm>
            <a:off x="381000" y="1981200"/>
            <a:ext cx="8382000" cy="3785652"/>
          </a:xfrm>
          <a:prstGeom prst="rect">
            <a:avLst/>
          </a:prstGeom>
          <a:noFill/>
        </p:spPr>
        <p:txBody>
          <a:bodyPr wrap="square" rtlCol="0">
            <a:spAutoFit/>
          </a:bodyPr>
          <a:lstStyle/>
          <a:p>
            <a:r>
              <a:rPr lang="en-US" sz="3000" b="1" dirty="0" smtClean="0">
                <a:latin typeface="Garamond" panose="02020404030301010803" pitchFamily="18" charset="0"/>
              </a:rPr>
              <a:t>Students in high school classes like social studies hear stories about refugees fleeing their native countries. </a:t>
            </a:r>
          </a:p>
          <a:p>
            <a:pPr algn="ctr"/>
            <a:r>
              <a:rPr lang="en-US" sz="3000" b="1" u="sng" dirty="0" smtClean="0">
                <a:latin typeface="Garamond" panose="02020404030301010803" pitchFamily="18" charset="0"/>
              </a:rPr>
              <a:t>Benefits</a:t>
            </a:r>
          </a:p>
          <a:p>
            <a:pPr marL="457200" indent="-457200">
              <a:buFont typeface="Arial" panose="020B0604020202020204" pitchFamily="34" charset="0"/>
              <a:buChar char="•"/>
            </a:pPr>
            <a:r>
              <a:rPr lang="en-US" sz="3000" b="1" dirty="0" smtClean="0">
                <a:latin typeface="Garamond" panose="02020404030301010803" pitchFamily="18" charset="0"/>
              </a:rPr>
              <a:t>Breaking down of barriers and stereotypes</a:t>
            </a:r>
          </a:p>
          <a:p>
            <a:pPr marL="457200" indent="-457200">
              <a:buFont typeface="Arial" panose="020B0604020202020204" pitchFamily="34" charset="0"/>
              <a:buChar char="•"/>
            </a:pPr>
            <a:r>
              <a:rPr lang="en-US" sz="3000" b="1" dirty="0" smtClean="0">
                <a:latin typeface="Garamond" panose="02020404030301010803" pitchFamily="18" charset="0"/>
              </a:rPr>
              <a:t>Learning about &amp; gaining a greater understanding of people who may look different</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51667"/>
          <a:stretch/>
        </p:blipFill>
        <p:spPr>
          <a:xfrm>
            <a:off x="175628" y="6090492"/>
            <a:ext cx="2514600" cy="758716"/>
          </a:xfrm>
          <a:prstGeom prst="rect">
            <a:avLst/>
          </a:prstGeom>
        </p:spPr>
      </p:pic>
    </p:spTree>
    <p:extLst>
      <p:ext uri="{BB962C8B-B14F-4D97-AF65-F5344CB8AC3E}">
        <p14:creationId xmlns:p14="http://schemas.microsoft.com/office/powerpoint/2010/main" val="2033055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267200" y="762000"/>
            <a:ext cx="4648200" cy="91807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latin typeface="Garamond" panose="02020404030301010803" pitchFamily="18" charset="0"/>
              </a:rPr>
              <a:t>Karen </a:t>
            </a:r>
            <a:r>
              <a:rPr lang="en-US" sz="2400" b="1" dirty="0" smtClean="0">
                <a:latin typeface="Garamond" panose="02020404030301010803" pitchFamily="18" charset="0"/>
              </a:rPr>
              <a:t>Bierman</a:t>
            </a:r>
          </a:p>
          <a:p>
            <a:pPr marL="0" indent="0">
              <a:buNone/>
            </a:pPr>
            <a:r>
              <a:rPr lang="en-US" sz="2400" dirty="0" smtClean="0">
                <a:latin typeface="Garamond" panose="02020404030301010803" pitchFamily="18" charset="0"/>
              </a:rPr>
              <a:t>Lyon </a:t>
            </a:r>
            <a:r>
              <a:rPr lang="en-US" sz="2400" dirty="0">
                <a:latin typeface="Garamond" panose="02020404030301010803" pitchFamily="18" charset="0"/>
              </a:rPr>
              <a:t>County </a:t>
            </a:r>
            <a:r>
              <a:rPr lang="en-US" sz="2400" dirty="0" smtClean="0">
                <a:latin typeface="Garamond" panose="02020404030301010803" pitchFamily="18" charset="0"/>
              </a:rPr>
              <a:t>Court Administrator</a:t>
            </a:r>
            <a:endParaRPr lang="en-US" sz="2400" dirty="0"/>
          </a:p>
          <a:p>
            <a:pPr marL="0" indent="0">
              <a:buNone/>
            </a:pPr>
            <a:r>
              <a:rPr lang="en-US" sz="1800" b="1" dirty="0">
                <a:latin typeface="Garamond" panose="02020404030301010803" pitchFamily="18" charset="0"/>
                <a:hlinkClick r:id="rId2"/>
              </a:rPr>
              <a:t>k</a:t>
            </a:r>
            <a:r>
              <a:rPr lang="en-US" sz="1800" b="1" dirty="0" smtClean="0">
                <a:latin typeface="Garamond" panose="02020404030301010803" pitchFamily="18" charset="0"/>
                <a:hlinkClick r:id="rId2"/>
              </a:rPr>
              <a:t>aren.bierman@courts.state.mn.us</a:t>
            </a:r>
            <a:endParaRPr lang="en-US" sz="1800" b="1" dirty="0"/>
          </a:p>
          <a:p>
            <a:endParaRPr lang="en-US" sz="2000" dirty="0">
              <a:latin typeface="Garamond" panose="02020404030301010803" pitchFamily="18" charset="0"/>
            </a:endParaRPr>
          </a:p>
        </p:txBody>
      </p:sp>
      <p:sp>
        <p:nvSpPr>
          <p:cNvPr id="3" name="Text Placeholder 3"/>
          <p:cNvSpPr txBox="1">
            <a:spLocks/>
          </p:cNvSpPr>
          <p:nvPr/>
        </p:nvSpPr>
        <p:spPr>
          <a:xfrm>
            <a:off x="1066800" y="2971800"/>
            <a:ext cx="3409157" cy="1295400"/>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b="1" dirty="0" smtClean="0">
                <a:ln w="12700">
                  <a:solidFill>
                    <a:schemeClr val="tx1"/>
                  </a:solidFill>
                </a:ln>
                <a:solidFill>
                  <a:srgbClr val="800080"/>
                </a:solidFill>
                <a:latin typeface="Garamond" panose="02020404030301010803" pitchFamily="18" charset="0"/>
              </a:rPr>
              <a:t>Lyon County Court Administrator</a:t>
            </a:r>
            <a:endParaRPr lang="en-US" b="1" dirty="0">
              <a:ln w="12700">
                <a:solidFill>
                  <a:schemeClr val="tx1"/>
                </a:solidFill>
              </a:ln>
              <a:solidFill>
                <a:srgbClr val="800080"/>
              </a:solidFill>
              <a:latin typeface="Garamond" panose="02020404030301010803" pitchFamily="18" charset="0"/>
            </a:endParaRPr>
          </a:p>
        </p:txBody>
      </p:sp>
      <p:sp>
        <p:nvSpPr>
          <p:cNvPr id="5" name="Title 1"/>
          <p:cNvSpPr txBox="1">
            <a:spLocks/>
          </p:cNvSpPr>
          <p:nvPr/>
        </p:nvSpPr>
        <p:spPr>
          <a:xfrm>
            <a:off x="152400" y="273050"/>
            <a:ext cx="3609974" cy="14795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3600" b="1" dirty="0">
              <a:ln w="19050">
                <a:solidFill>
                  <a:srgbClr val="002060"/>
                </a:solidFill>
              </a:ln>
              <a:solidFill>
                <a:schemeClr val="tx2">
                  <a:lumMod val="60000"/>
                  <a:lumOff val="40000"/>
                </a:schemeClr>
              </a:solidFill>
            </a:endParaRPr>
          </a:p>
        </p:txBody>
      </p:sp>
      <p:pic>
        <p:nvPicPr>
          <p:cNvPr id="4098" name="Picture 2" descr="Karen Bierman"/>
          <p:cNvPicPr>
            <a:picLocks noChangeAspect="1" noChangeArrowheads="1"/>
          </p:cNvPicPr>
          <p:nvPr/>
        </p:nvPicPr>
        <p:blipFill>
          <a:blip r:embed="rId3" cstate="print">
            <a:extLst>
              <a:ext uri="{28A0092B-C50C-407E-A947-70E740481C1C}">
                <a14:useLocalDpi xmlns:a14="http://schemas.microsoft.com/office/drawing/2010/main" val="0"/>
              </a:ext>
            </a:extLst>
          </a:blip>
          <a:srcRect l="19267"/>
          <a:stretch>
            <a:fillRect/>
          </a:stretch>
        </p:blipFill>
        <p:spPr bwMode="auto">
          <a:xfrm>
            <a:off x="4953000" y="2514600"/>
            <a:ext cx="2438400" cy="3020650"/>
          </a:xfrm>
          <a:prstGeom prst="rect">
            <a:avLst/>
          </a:prstGeom>
          <a:noFill/>
          <a:ln w="19050">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1" name="Group 10"/>
          <p:cNvGrpSpPr/>
          <p:nvPr/>
        </p:nvGrpSpPr>
        <p:grpSpPr>
          <a:xfrm>
            <a:off x="800100" y="4620850"/>
            <a:ext cx="1600200" cy="1941280"/>
            <a:chOff x="800100" y="4620850"/>
            <a:chExt cx="1600200" cy="194128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4620850"/>
              <a:ext cx="1066800" cy="1066800"/>
            </a:xfrm>
            <a:prstGeom prst="rect">
              <a:avLst/>
            </a:prstGeom>
          </p:spPr>
        </p:pic>
        <p:sp>
          <p:nvSpPr>
            <p:cNvPr id="10" name="TextBox 9"/>
            <p:cNvSpPr txBox="1"/>
            <p:nvPr/>
          </p:nvSpPr>
          <p:spPr>
            <a:xfrm>
              <a:off x="800100" y="5638800"/>
              <a:ext cx="1600200" cy="923330"/>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Minnesota</a:t>
              </a:r>
            </a:p>
            <a:p>
              <a:pPr algn="ctr"/>
              <a:r>
                <a:rPr lang="en-US" dirty="0" smtClean="0">
                  <a:latin typeface="Arial" panose="020B0604020202020204" pitchFamily="34" charset="0"/>
                  <a:cs typeface="Arial" panose="020B0604020202020204" pitchFamily="34" charset="0"/>
                </a:rPr>
                <a:t>Judicial</a:t>
              </a:r>
            </a:p>
            <a:p>
              <a:pPr algn="ctr"/>
              <a:r>
                <a:rPr lang="en-US" dirty="0" smtClean="0">
                  <a:latin typeface="Arial" panose="020B0604020202020204" pitchFamily="34" charset="0"/>
                  <a:cs typeface="Arial" panose="020B0604020202020204" pitchFamily="34" charset="0"/>
                </a:rPr>
                <a:t>Branch</a:t>
              </a:r>
              <a:endParaRPr lang="en-US" dirty="0">
                <a:latin typeface="Arial" panose="020B0604020202020204" pitchFamily="34" charset="0"/>
                <a:cs typeface="Arial" panose="020B0604020202020204" pitchFamily="34" charset="0"/>
              </a:endParaRPr>
            </a:p>
          </p:txBody>
        </p:sp>
      </p:grpSp>
      <p:sp>
        <p:nvSpPr>
          <p:cNvPr id="9" name="Text Box 3"/>
          <p:cNvSpPr txBox="1">
            <a:spLocks noChangeArrowheads="1"/>
          </p:cNvSpPr>
          <p:nvPr/>
        </p:nvSpPr>
        <p:spPr bwMode="auto">
          <a:xfrm>
            <a:off x="3733800" y="685800"/>
            <a:ext cx="4953000" cy="1447800"/>
          </a:xfrm>
          <a:prstGeom prst="rect">
            <a:avLst/>
          </a:prstGeom>
          <a:no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dirty="0"/>
          </a:p>
          <a:p>
            <a:endParaRPr lang="en-US" dirty="0"/>
          </a:p>
        </p:txBody>
      </p:sp>
    </p:spTree>
    <p:extLst>
      <p:ext uri="{BB962C8B-B14F-4D97-AF65-F5344CB8AC3E}">
        <p14:creationId xmlns:p14="http://schemas.microsoft.com/office/powerpoint/2010/main" val="3513413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5628" y="65088"/>
            <a:ext cx="8739772" cy="544512"/>
          </a:xfrm>
        </p:spPr>
        <p:txBody>
          <a:bodyPr>
            <a:normAutofit fontScale="90000"/>
          </a:bodyPr>
          <a:lstStyle/>
          <a:p>
            <a:r>
              <a:rPr lang="en-US" sz="4000" b="1" dirty="0" smtClean="0">
                <a:ln w="19050">
                  <a:solidFill>
                    <a:srgbClr val="002060"/>
                  </a:solidFill>
                </a:ln>
                <a:solidFill>
                  <a:schemeClr val="tx2">
                    <a:lumMod val="60000"/>
                    <a:lumOff val="40000"/>
                  </a:schemeClr>
                </a:solidFill>
                <a:latin typeface="Garamond" panose="02020404030301010803" pitchFamily="18" charset="0"/>
              </a:rPr>
              <a:t>Extended Partnerships</a:t>
            </a:r>
            <a:endParaRPr lang="en-US" sz="2200" dirty="0">
              <a:ln>
                <a:solidFill>
                  <a:schemeClr val="tx2">
                    <a:lumMod val="75000"/>
                  </a:schemeClr>
                </a:solidFill>
              </a:ln>
              <a:solidFill>
                <a:schemeClr val="tx2">
                  <a:lumMod val="40000"/>
                  <a:lumOff val="60000"/>
                </a:schemeClr>
              </a:solidFill>
              <a:latin typeface="Garamond" panose="02020404030301010803" pitchFamily="18" charset="0"/>
            </a:endParaRPr>
          </a:p>
        </p:txBody>
      </p:sp>
      <p:sp>
        <p:nvSpPr>
          <p:cNvPr id="2" name="TextBox 1"/>
          <p:cNvSpPr txBox="1"/>
          <p:nvPr/>
        </p:nvSpPr>
        <p:spPr>
          <a:xfrm>
            <a:off x="1143000" y="685800"/>
            <a:ext cx="6934200" cy="584775"/>
          </a:xfrm>
          <a:prstGeom prst="rect">
            <a:avLst/>
          </a:prstGeom>
          <a:solidFill>
            <a:schemeClr val="bg1"/>
          </a:solidFill>
          <a:ln>
            <a:solidFill>
              <a:schemeClr val="tx1"/>
            </a:solidFill>
          </a:ln>
        </p:spPr>
        <p:txBody>
          <a:bodyPr wrap="square" rtlCol="0">
            <a:spAutoFit/>
          </a:bodyPr>
          <a:lstStyle/>
          <a:p>
            <a:pPr algn="ctr"/>
            <a:r>
              <a:rPr lang="en-US" sz="3200" b="1" dirty="0" smtClean="0">
                <a:ln w="19050">
                  <a:solidFill>
                    <a:schemeClr val="tx1"/>
                  </a:solidFill>
                </a:ln>
                <a:solidFill>
                  <a:schemeClr val="tx2">
                    <a:lumMod val="60000"/>
                    <a:lumOff val="40000"/>
                  </a:schemeClr>
                </a:solidFill>
                <a:latin typeface="Garamond" panose="02020404030301010803" pitchFamily="18" charset="0"/>
              </a:rPr>
              <a:t>Relationship with the Court System</a:t>
            </a:r>
            <a:endParaRPr lang="en-US" sz="3200" b="1" dirty="0">
              <a:ln w="19050">
                <a:solidFill>
                  <a:schemeClr val="tx1"/>
                </a:solidFill>
              </a:ln>
              <a:solidFill>
                <a:schemeClr val="tx2">
                  <a:lumMod val="60000"/>
                  <a:lumOff val="40000"/>
                </a:schemeClr>
              </a:solidFill>
              <a:latin typeface="Garamond" panose="02020404030301010803" pitchFamily="18" charset="0"/>
            </a:endParaRPr>
          </a:p>
        </p:txBody>
      </p:sp>
      <p:pic>
        <p:nvPicPr>
          <p:cNvPr id="6146" name="Picture 2" descr="Image result for us citizenship ceremony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495800"/>
            <a:ext cx="3319966" cy="220928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8014" y="1334869"/>
            <a:ext cx="8855986" cy="646331"/>
          </a:xfrm>
          <a:prstGeom prst="rect">
            <a:avLst/>
          </a:prstGeom>
          <a:noFill/>
        </p:spPr>
        <p:txBody>
          <a:bodyPr wrap="square" rtlCol="0">
            <a:spAutoFit/>
          </a:bodyPr>
          <a:lstStyle/>
          <a:p>
            <a:r>
              <a:rPr lang="en-US" b="1" i="1" dirty="0">
                <a:latin typeface="Garamond" pitchFamily="18" charset="0"/>
              </a:rPr>
              <a:t>The greatest opportunity  people who have chosen to make the United States their home </a:t>
            </a:r>
            <a:r>
              <a:rPr lang="en-US" b="1" i="1" dirty="0" smtClean="0">
                <a:latin typeface="Garamond" pitchFamily="18" charset="0"/>
              </a:rPr>
              <a:t>have is </a:t>
            </a:r>
            <a:r>
              <a:rPr lang="en-US" b="1" i="1" dirty="0">
                <a:latin typeface="Garamond" pitchFamily="18" charset="0"/>
              </a:rPr>
              <a:t>to become legalized citizens</a:t>
            </a:r>
            <a:r>
              <a:rPr lang="en-US" b="1" i="1" dirty="0" smtClean="0">
                <a:latin typeface="Garamond" pitchFamily="18" charset="0"/>
              </a:rPr>
              <a:t>.</a:t>
            </a:r>
            <a:endParaRPr lang="en-US" dirty="0">
              <a:latin typeface="Garamond" pitchFamily="18" charset="0"/>
            </a:endParaRPr>
          </a:p>
        </p:txBody>
      </p:sp>
      <p:sp>
        <p:nvSpPr>
          <p:cNvPr id="3" name="Rectangle 2"/>
          <p:cNvSpPr/>
          <p:nvPr/>
        </p:nvSpPr>
        <p:spPr>
          <a:xfrm>
            <a:off x="304800" y="1981200"/>
            <a:ext cx="8627386" cy="2954655"/>
          </a:xfrm>
          <a:prstGeom prst="rect">
            <a:avLst/>
          </a:prstGeom>
        </p:spPr>
        <p:txBody>
          <a:bodyPr wrap="square">
            <a:spAutoFit/>
          </a:bodyPr>
          <a:lstStyle/>
          <a:p>
            <a:pPr algn="ctr"/>
            <a:r>
              <a:rPr lang="en-US" sz="2800" b="1" dirty="0" smtClean="0">
                <a:latin typeface="Garamond" panose="02020404030301010803" pitchFamily="18" charset="0"/>
              </a:rPr>
              <a:t>Swearing </a:t>
            </a:r>
            <a:r>
              <a:rPr lang="en-US" sz="2800" b="1" dirty="0">
                <a:latin typeface="Garamond" panose="02020404030301010803" pitchFamily="18" charset="0"/>
              </a:rPr>
              <a:t>in </a:t>
            </a:r>
            <a:r>
              <a:rPr lang="en-US" sz="2800" b="1" dirty="0" smtClean="0">
                <a:latin typeface="Garamond" panose="02020404030301010803" pitchFamily="18" charset="0"/>
              </a:rPr>
              <a:t>ceremony </a:t>
            </a:r>
            <a:r>
              <a:rPr lang="en-US" sz="2800" b="1" dirty="0">
                <a:latin typeface="Garamond" panose="02020404030301010803" pitchFamily="18" charset="0"/>
              </a:rPr>
              <a:t>of </a:t>
            </a:r>
            <a:r>
              <a:rPr lang="en-US" sz="2800" b="1" dirty="0" smtClean="0">
                <a:latin typeface="Garamond" panose="02020404030301010803" pitchFamily="18" charset="0"/>
              </a:rPr>
              <a:t>new </a:t>
            </a:r>
            <a:r>
              <a:rPr lang="en-US" sz="2800" b="1" dirty="0">
                <a:latin typeface="Garamond" panose="02020404030301010803" pitchFamily="18" charset="0"/>
              </a:rPr>
              <a:t>c</a:t>
            </a:r>
            <a:r>
              <a:rPr lang="en-US" sz="2800" b="1" dirty="0" smtClean="0">
                <a:latin typeface="Garamond" panose="02020404030301010803" pitchFamily="18" charset="0"/>
              </a:rPr>
              <a:t>itizens </a:t>
            </a:r>
            <a:r>
              <a:rPr lang="en-US" sz="2800" b="1" dirty="0">
                <a:latin typeface="Garamond" panose="02020404030301010803" pitchFamily="18" charset="0"/>
              </a:rPr>
              <a:t>done </a:t>
            </a:r>
            <a:r>
              <a:rPr lang="en-US" sz="2800" b="1" dirty="0" smtClean="0">
                <a:latin typeface="Garamond" panose="02020404030301010803" pitchFamily="18" charset="0"/>
              </a:rPr>
              <a:t>collaboratively</a:t>
            </a:r>
          </a:p>
          <a:p>
            <a:endParaRPr lang="en-US" sz="1000" b="1" u="sng" dirty="0" smtClean="0">
              <a:latin typeface="Garamond" panose="02020404030301010803" pitchFamily="18" charset="0"/>
            </a:endParaRPr>
          </a:p>
          <a:p>
            <a:pPr algn="ctr"/>
            <a:r>
              <a:rPr lang="en-US" sz="2400" b="1" u="sng" dirty="0" smtClean="0">
                <a:latin typeface="Garamond" panose="02020404030301010803" pitchFamily="18" charset="0"/>
              </a:rPr>
              <a:t>Benefits</a:t>
            </a:r>
            <a:endParaRPr lang="en-US" sz="2400" b="1" u="sng" dirty="0">
              <a:latin typeface="Garamond" panose="02020404030301010803" pitchFamily="18" charset="0"/>
            </a:endParaRPr>
          </a:p>
          <a:p>
            <a:r>
              <a:rPr lang="en-US" sz="2400" b="1" dirty="0" smtClean="0">
                <a:latin typeface="Garamond" panose="02020404030301010803" pitchFamily="18" charset="0"/>
              </a:rPr>
              <a:t>When immigrants become citizens they</a:t>
            </a:r>
          </a:p>
          <a:p>
            <a:pPr marL="457200" indent="-457200">
              <a:buFont typeface="Arial" panose="020B0604020202020204" pitchFamily="34" charset="0"/>
              <a:buChar char="•"/>
            </a:pPr>
            <a:r>
              <a:rPr lang="en-US" sz="2400" b="1" dirty="0" smtClean="0">
                <a:latin typeface="Garamond" panose="02020404030301010803" pitchFamily="18" charset="0"/>
              </a:rPr>
              <a:t>gain a vested interest in contributing to the community</a:t>
            </a:r>
          </a:p>
          <a:p>
            <a:pPr marL="457200" indent="-457200">
              <a:buFont typeface="Arial" panose="020B0604020202020204" pitchFamily="34" charset="0"/>
              <a:buChar char="•"/>
            </a:pPr>
            <a:r>
              <a:rPr lang="en-US" sz="2400" b="1" dirty="0">
                <a:latin typeface="Garamond" panose="02020404030301010803" pitchFamily="18" charset="0"/>
              </a:rPr>
              <a:t>a</a:t>
            </a:r>
            <a:r>
              <a:rPr lang="en-US" sz="2400" b="1" dirty="0" smtClean="0">
                <a:latin typeface="Garamond" panose="02020404030301010803" pitchFamily="18" charset="0"/>
              </a:rPr>
              <a:t>re motivated to continue their education </a:t>
            </a:r>
          </a:p>
          <a:p>
            <a:pPr marL="457200" indent="-457200">
              <a:buFont typeface="Arial" panose="020B0604020202020204" pitchFamily="34" charset="0"/>
              <a:buChar char="•"/>
            </a:pPr>
            <a:r>
              <a:rPr lang="en-US" sz="2400" b="1" dirty="0">
                <a:latin typeface="Garamond" panose="02020404030301010803" pitchFamily="18" charset="0"/>
              </a:rPr>
              <a:t>b</a:t>
            </a:r>
            <a:r>
              <a:rPr lang="en-US" sz="2400" b="1" dirty="0" smtClean="0">
                <a:latin typeface="Garamond" panose="02020404030301010803" pitchFamily="18" charset="0"/>
              </a:rPr>
              <a:t>ecome role models</a:t>
            </a:r>
            <a:endParaRPr lang="en-US" sz="2400" b="1" dirty="0">
              <a:latin typeface="Garamond" panose="02020404030301010803" pitchFamily="18" charset="0"/>
            </a:endParaRPr>
          </a:p>
        </p:txBody>
      </p:sp>
      <p:grpSp>
        <p:nvGrpSpPr>
          <p:cNvPr id="5" name="Group 4"/>
          <p:cNvGrpSpPr/>
          <p:nvPr/>
        </p:nvGrpSpPr>
        <p:grpSpPr>
          <a:xfrm>
            <a:off x="304800" y="5257800"/>
            <a:ext cx="1600200" cy="1371610"/>
            <a:chOff x="-76200" y="5169471"/>
            <a:chExt cx="1600200" cy="137161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50" y="5169471"/>
              <a:ext cx="800100" cy="800100"/>
            </a:xfrm>
            <a:prstGeom prst="rect">
              <a:avLst/>
            </a:prstGeom>
          </p:spPr>
        </p:pic>
        <p:sp>
          <p:nvSpPr>
            <p:cNvPr id="9" name="TextBox 8"/>
            <p:cNvSpPr txBox="1"/>
            <p:nvPr/>
          </p:nvSpPr>
          <p:spPr>
            <a:xfrm>
              <a:off x="-76200" y="5894750"/>
              <a:ext cx="1600200" cy="646331"/>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Minnesota</a:t>
              </a:r>
            </a:p>
            <a:p>
              <a:pPr algn="ctr"/>
              <a:r>
                <a:rPr lang="en-US" sz="1200" dirty="0" smtClean="0">
                  <a:latin typeface="Arial" panose="020B0604020202020204" pitchFamily="34" charset="0"/>
                  <a:cs typeface="Arial" panose="020B0604020202020204" pitchFamily="34" charset="0"/>
                </a:rPr>
                <a:t>Judicial</a:t>
              </a:r>
            </a:p>
            <a:p>
              <a:pPr algn="ctr"/>
              <a:r>
                <a:rPr lang="en-US" sz="1200" dirty="0" smtClean="0">
                  <a:latin typeface="Arial" panose="020B0604020202020204" pitchFamily="34" charset="0"/>
                  <a:cs typeface="Arial" panose="020B0604020202020204" pitchFamily="34" charset="0"/>
                </a:rPr>
                <a:t>Branch</a:t>
              </a:r>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628542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676400" y="685800"/>
            <a:ext cx="5923069" cy="4724400"/>
            <a:chOff x="838200" y="1143000"/>
            <a:chExt cx="5923069" cy="4724400"/>
          </a:xfrm>
        </p:grpSpPr>
        <p:pic>
          <p:nvPicPr>
            <p:cNvPr id="5" name="Picture 4" descr="Image result for green border imag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091"/>
            <a:stretch/>
          </p:blipFill>
          <p:spPr bwMode="auto">
            <a:xfrm>
              <a:off x="838200" y="1143000"/>
              <a:ext cx="5923069" cy="472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74869" y="2895600"/>
              <a:ext cx="4958156" cy="1015663"/>
            </a:xfrm>
            <a:prstGeom prst="rect">
              <a:avLst/>
            </a:prstGeom>
            <a:noFill/>
          </p:spPr>
          <p:txBody>
            <a:bodyPr wrap="square" rtlCol="0">
              <a:spAutoFit/>
            </a:bodyPr>
            <a:lstStyle/>
            <a:p>
              <a:pPr algn="ctr"/>
              <a:r>
                <a:rPr lang="en-US" sz="6000" b="1" dirty="0" smtClean="0">
                  <a:latin typeface="Garamond" pitchFamily="18" charset="0"/>
                </a:rPr>
                <a:t>Our Future</a:t>
              </a:r>
              <a:endParaRPr lang="en-US" sz="6000" b="1" dirty="0">
                <a:latin typeface="Garamond" pitchFamily="18" charset="0"/>
              </a:endParaRPr>
            </a:p>
          </p:txBody>
        </p:sp>
      </p:grpSp>
    </p:spTree>
    <p:extLst>
      <p:ext uri="{BB962C8B-B14F-4D97-AF65-F5344CB8AC3E}">
        <p14:creationId xmlns:p14="http://schemas.microsoft.com/office/powerpoint/2010/main" val="30883530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191000" y="700115"/>
            <a:ext cx="4648200" cy="15068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smtClean="0">
                <a:latin typeface="Garamond" panose="02020404030301010803" pitchFamily="18" charset="0"/>
              </a:rPr>
              <a:t>        Dawn Wambeke</a:t>
            </a:r>
            <a:r>
              <a:rPr lang="en-US" sz="2400" dirty="0" smtClean="0">
                <a:latin typeface="Garamond" panose="02020404030301010803" pitchFamily="18" charset="0"/>
              </a:rPr>
              <a:t> </a:t>
            </a:r>
          </a:p>
          <a:p>
            <a:pPr marL="0" indent="0">
              <a:buNone/>
            </a:pPr>
            <a:r>
              <a:rPr lang="en-US" sz="2400" dirty="0" smtClean="0">
                <a:latin typeface="Garamond" panose="02020404030301010803" pitchFamily="18" charset="0"/>
              </a:rPr>
              <a:t>        Executive Director</a:t>
            </a:r>
            <a:endParaRPr lang="en-US" sz="2400" dirty="0">
              <a:latin typeface="Garamond" panose="02020404030301010803" pitchFamily="18" charset="0"/>
            </a:endParaRPr>
          </a:p>
          <a:p>
            <a:pPr marL="0" indent="0">
              <a:buNone/>
            </a:pPr>
            <a:endParaRPr lang="en-US" sz="1800" dirty="0" smtClean="0">
              <a:latin typeface="Garamond" panose="02020404030301010803" pitchFamily="18" charset="0"/>
            </a:endParaRPr>
          </a:p>
          <a:p>
            <a:pPr marL="0" indent="0">
              <a:buNone/>
            </a:pPr>
            <a:endParaRPr lang="en-US" sz="2400" dirty="0">
              <a:latin typeface="Garamond" panose="02020404030301010803" pitchFamily="18" charset="0"/>
            </a:endParaRPr>
          </a:p>
          <a:p>
            <a:pPr marL="0" indent="0">
              <a:buNone/>
            </a:pPr>
            <a:endParaRPr lang="en-US" sz="2400" u="sng" dirty="0" smtClean="0">
              <a:latin typeface="Garamond" panose="02020404030301010803" pitchFamily="18" charset="0"/>
            </a:endParaRPr>
          </a:p>
        </p:txBody>
      </p:sp>
      <p:sp>
        <p:nvSpPr>
          <p:cNvPr id="5" name="Text Placeholder 3"/>
          <p:cNvSpPr txBox="1">
            <a:spLocks/>
          </p:cNvSpPr>
          <p:nvPr/>
        </p:nvSpPr>
        <p:spPr>
          <a:xfrm>
            <a:off x="1524000" y="3124200"/>
            <a:ext cx="3256757" cy="12954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b="1" dirty="0" smtClean="0">
                <a:ln w="12700">
                  <a:solidFill>
                    <a:schemeClr val="tx1"/>
                  </a:solidFill>
                </a:ln>
                <a:solidFill>
                  <a:srgbClr val="800080"/>
                </a:solidFill>
                <a:latin typeface="Garamond" panose="02020404030301010803" pitchFamily="18" charset="0"/>
              </a:rPr>
              <a:t>Advance Opportunities</a:t>
            </a:r>
            <a:endParaRPr lang="en-US" sz="4000" b="1" dirty="0">
              <a:ln w="12700">
                <a:solidFill>
                  <a:schemeClr val="tx1"/>
                </a:solidFill>
              </a:ln>
              <a:solidFill>
                <a:srgbClr val="800080"/>
              </a:solidFill>
              <a:latin typeface="Garamond" panose="02020404030301010803" pitchFamily="18" charset="0"/>
            </a:endParaRPr>
          </a:p>
        </p:txBody>
      </p:sp>
      <p:sp>
        <p:nvSpPr>
          <p:cNvPr id="6" name="Title 1"/>
          <p:cNvSpPr txBox="1">
            <a:spLocks/>
          </p:cNvSpPr>
          <p:nvPr/>
        </p:nvSpPr>
        <p:spPr>
          <a:xfrm>
            <a:off x="0" y="609600"/>
            <a:ext cx="3609974" cy="12779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ln w="19050">
                  <a:solidFill>
                    <a:srgbClr val="002060"/>
                  </a:solidFill>
                </a:ln>
                <a:solidFill>
                  <a:schemeClr val="tx2">
                    <a:lumMod val="60000"/>
                    <a:lumOff val="40000"/>
                  </a:schemeClr>
                </a:solidFill>
                <a:latin typeface="Garamond" panose="02020404030301010803" pitchFamily="18" charset="0"/>
              </a:rPr>
              <a:t>Future</a:t>
            </a:r>
          </a:p>
          <a:p>
            <a:r>
              <a:rPr lang="en-US" sz="4000" b="1" dirty="0" smtClean="0">
                <a:ln w="19050">
                  <a:solidFill>
                    <a:srgbClr val="002060"/>
                  </a:solidFill>
                </a:ln>
                <a:solidFill>
                  <a:schemeClr val="tx2">
                    <a:lumMod val="60000"/>
                    <a:lumOff val="40000"/>
                  </a:schemeClr>
                </a:solidFill>
                <a:latin typeface="Garamond" panose="02020404030301010803" pitchFamily="18" charset="0"/>
              </a:rPr>
              <a:t>Project</a:t>
            </a:r>
            <a:endParaRPr lang="en-US" sz="4000" b="1" dirty="0" smtClean="0">
              <a:ln w="19050">
                <a:solidFill>
                  <a:srgbClr val="002060"/>
                </a:solidFill>
              </a:ln>
              <a:solidFill>
                <a:schemeClr val="tx2">
                  <a:lumMod val="60000"/>
                  <a:lumOff val="40000"/>
                </a:schemeClr>
              </a:solidFill>
            </a:endParaRPr>
          </a:p>
          <a:p>
            <a:endParaRPr lang="en-US" sz="2000" dirty="0">
              <a:ln>
                <a:solidFill>
                  <a:schemeClr val="tx2">
                    <a:lumMod val="75000"/>
                  </a:schemeClr>
                </a:solidFill>
              </a:ln>
              <a:solidFill>
                <a:schemeClr val="tx2">
                  <a:lumMod val="40000"/>
                  <a:lumOff val="60000"/>
                </a:schemeClr>
              </a:solidFill>
              <a:latin typeface="Garamond" panose="02020404030301010803"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86400"/>
            <a:ext cx="3156956" cy="721589"/>
          </a:xfrm>
          <a:prstGeom prst="rect">
            <a:avLst/>
          </a:prstGeom>
        </p:spPr>
      </p:pic>
      <p:pic>
        <p:nvPicPr>
          <p:cNvPr id="1026" name="Picture 2" descr="Dawn Bio P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514600"/>
            <a:ext cx="2133600" cy="3051279"/>
          </a:xfrm>
          <a:prstGeom prst="rect">
            <a:avLst/>
          </a:prstGeom>
          <a:ln w="19050">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0000FF"/>
                </a:solidFill>
              </a14:hiddenFill>
            </a:ext>
          </a:extLst>
        </p:spPr>
      </p:pic>
      <p:sp>
        <p:nvSpPr>
          <p:cNvPr id="7" name="Text Box 3"/>
          <p:cNvSpPr txBox="1">
            <a:spLocks noChangeArrowheads="1"/>
          </p:cNvSpPr>
          <p:nvPr/>
        </p:nvSpPr>
        <p:spPr bwMode="auto">
          <a:xfrm>
            <a:off x="4191000" y="685800"/>
            <a:ext cx="4038600" cy="1447800"/>
          </a:xfrm>
          <a:prstGeom prst="rect">
            <a:avLst/>
          </a:prstGeom>
          <a:no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dirty="0"/>
          </a:p>
          <a:p>
            <a:endParaRPr lang="en-US" dirty="0"/>
          </a:p>
        </p:txBody>
      </p:sp>
      <p:sp>
        <p:nvSpPr>
          <p:cNvPr id="8" name="Rectangle 7"/>
          <p:cNvSpPr/>
          <p:nvPr/>
        </p:nvSpPr>
        <p:spPr>
          <a:xfrm>
            <a:off x="4800600" y="1600200"/>
            <a:ext cx="3469540" cy="369332"/>
          </a:xfrm>
          <a:prstGeom prst="rect">
            <a:avLst/>
          </a:prstGeom>
        </p:spPr>
        <p:txBody>
          <a:bodyPr wrap="none">
            <a:spAutoFit/>
          </a:bodyPr>
          <a:lstStyle/>
          <a:p>
            <a:r>
              <a:rPr lang="en-US" b="1" dirty="0" smtClean="0">
                <a:latin typeface="Garamond" panose="02020404030301010803" pitchFamily="18" charset="0"/>
                <a:hlinkClick r:id="rId4"/>
              </a:rPr>
              <a:t>dawn.wambeke@advanceopp.org</a:t>
            </a:r>
            <a:endParaRPr lang="en-US" b="1" dirty="0"/>
          </a:p>
        </p:txBody>
      </p:sp>
    </p:spTree>
    <p:extLst>
      <p:ext uri="{BB962C8B-B14F-4D97-AF65-F5344CB8AC3E}">
        <p14:creationId xmlns:p14="http://schemas.microsoft.com/office/powerpoint/2010/main" val="4091657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990600"/>
            <a:ext cx="6072772" cy="4924425"/>
          </a:xfrm>
          <a:prstGeom prst="rect">
            <a:avLst/>
          </a:prstGeom>
          <a:noFill/>
        </p:spPr>
        <p:txBody>
          <a:bodyPr wrap="square" rtlCol="0">
            <a:spAutoFit/>
          </a:bodyPr>
          <a:lstStyle/>
          <a:p>
            <a:r>
              <a:rPr lang="en-US" sz="2000" b="1" i="1" dirty="0" smtClean="0">
                <a:latin typeface="Garamond" panose="02020404030301010803" pitchFamily="18" charset="0"/>
              </a:rPr>
              <a:t>Advance Opportunities </a:t>
            </a:r>
            <a:r>
              <a:rPr lang="en-US" dirty="0" smtClean="0">
                <a:latin typeface="Garamond" panose="02020404030301010803" pitchFamily="18" charset="0"/>
              </a:rPr>
              <a:t>is a nonprofit that provides employment and training for adults with developmental and intellectual disabilities.</a:t>
            </a:r>
          </a:p>
          <a:p>
            <a:pPr marL="342900" indent="-342900">
              <a:buFont typeface="Arial" panose="020B0604020202020204" pitchFamily="34" charset="0"/>
              <a:buChar char="•"/>
            </a:pPr>
            <a:r>
              <a:rPr lang="en-US" dirty="0" smtClean="0">
                <a:latin typeface="Garamond" panose="02020404030301010803" pitchFamily="18" charset="0"/>
              </a:rPr>
              <a:t>Leverages the expertise of all partners to create a unique, customized fast-track training program leading to competitive jobs in the high-demand manufacturing industry</a:t>
            </a:r>
          </a:p>
          <a:p>
            <a:r>
              <a:rPr lang="en-US" sz="2000" b="1" dirty="0" smtClean="0">
                <a:latin typeface="Garamond" panose="02020404030301010803" pitchFamily="18" charset="0"/>
              </a:rPr>
              <a:t>Partners</a:t>
            </a:r>
            <a:r>
              <a:rPr lang="en-US" sz="2000" dirty="0" smtClean="0">
                <a:latin typeface="Garamond" panose="02020404030301010803" pitchFamily="18" charset="0"/>
              </a:rPr>
              <a:t>: </a:t>
            </a:r>
            <a:r>
              <a:rPr lang="en-US" dirty="0" smtClean="0">
                <a:latin typeface="Garamond" panose="02020404030301010803" pitchFamily="18" charset="0"/>
              </a:rPr>
              <a:t>SW MN PIC, ABE, MN West Community and Technical College, Mid Continent Cabinetries</a:t>
            </a:r>
          </a:p>
          <a:p>
            <a:r>
              <a:rPr lang="en-US" sz="2000" b="1" dirty="0" smtClean="0">
                <a:latin typeface="Garamond" panose="02020404030301010803" pitchFamily="18" charset="0"/>
              </a:rPr>
              <a:t>Benefits</a:t>
            </a:r>
            <a:r>
              <a:rPr lang="en-US" sz="2000" dirty="0" smtClean="0">
                <a:latin typeface="Garamond" panose="02020404030301010803" pitchFamily="18" charset="0"/>
              </a:rPr>
              <a:t>:</a:t>
            </a:r>
          </a:p>
          <a:p>
            <a:pPr marL="342900" indent="-342900">
              <a:buFont typeface="+mj-lt"/>
              <a:buAutoNum type="arabicPeriod"/>
            </a:pPr>
            <a:r>
              <a:rPr lang="en-US" dirty="0" smtClean="0">
                <a:latin typeface="Garamond" panose="02020404030301010803" pitchFamily="18" charset="0"/>
              </a:rPr>
              <a:t>Has successfully placed 30 persons with disabilities into competitive employment at Mid Continent Cabinetries</a:t>
            </a:r>
          </a:p>
          <a:p>
            <a:pPr marL="342900" indent="-342900">
              <a:buFont typeface="+mj-lt"/>
              <a:buAutoNum type="arabicPeriod"/>
            </a:pPr>
            <a:r>
              <a:rPr lang="en-US" dirty="0" smtClean="0">
                <a:latin typeface="Garamond" panose="02020404030301010803" pitchFamily="18" charset="0"/>
              </a:rPr>
              <a:t>Strengthens the existing relationship with Mid Continent by providing pre-job placement training and new career laddering opportunities</a:t>
            </a:r>
          </a:p>
          <a:p>
            <a:pPr marL="342900" indent="-342900">
              <a:buFont typeface="+mj-lt"/>
              <a:buAutoNum type="arabicPeriod"/>
            </a:pPr>
            <a:r>
              <a:rPr lang="en-US" dirty="0" smtClean="0">
                <a:latin typeface="Garamond" panose="02020404030301010803" pitchFamily="18" charset="0"/>
              </a:rPr>
              <a:t>Integrates rural SW and SC Minnesota community and significantly expands the number of persons who will obtain gainful employment in the manufacturing industry</a:t>
            </a:r>
            <a:endParaRPr lang="en-US" dirty="0">
              <a:latin typeface="Garamond" panose="02020404030301010803" pitchFamily="18" charset="0"/>
            </a:endParaRPr>
          </a:p>
        </p:txBody>
      </p:sp>
      <p:sp>
        <p:nvSpPr>
          <p:cNvPr id="2" name="TextBox 1"/>
          <p:cNvSpPr txBox="1"/>
          <p:nvPr/>
        </p:nvSpPr>
        <p:spPr>
          <a:xfrm>
            <a:off x="228600" y="152400"/>
            <a:ext cx="8610600" cy="707886"/>
          </a:xfrm>
          <a:prstGeom prst="rect">
            <a:avLst/>
          </a:prstGeom>
          <a:solidFill>
            <a:schemeClr val="bg1"/>
          </a:solidFill>
          <a:ln>
            <a:solidFill>
              <a:schemeClr val="tx1"/>
            </a:solidFill>
          </a:ln>
        </p:spPr>
        <p:txBody>
          <a:bodyPr wrap="square" rtlCol="0">
            <a:spAutoFit/>
          </a:bodyPr>
          <a:lstStyle/>
          <a:p>
            <a:pPr algn="ctr"/>
            <a:r>
              <a:rPr lang="en-US" sz="2000" b="1" dirty="0" smtClean="0">
                <a:solidFill>
                  <a:srgbClr val="800080"/>
                </a:solidFill>
                <a:latin typeface="Garamond" panose="02020404030301010803" pitchFamily="18" charset="0"/>
              </a:rPr>
              <a:t>Disability </a:t>
            </a:r>
            <a:r>
              <a:rPr lang="en-US" sz="2000" b="1" dirty="0">
                <a:solidFill>
                  <a:srgbClr val="800080"/>
                </a:solidFill>
                <a:latin typeface="Garamond" panose="02020404030301010803" pitchFamily="18" charset="0"/>
              </a:rPr>
              <a:t>Employment </a:t>
            </a:r>
            <a:r>
              <a:rPr lang="en-US" sz="2000" b="1" dirty="0" smtClean="0">
                <a:solidFill>
                  <a:srgbClr val="800080"/>
                </a:solidFill>
                <a:latin typeface="Garamond" panose="02020404030301010803" pitchFamily="18" charset="0"/>
              </a:rPr>
              <a:t>Initiative:</a:t>
            </a:r>
          </a:p>
          <a:p>
            <a:pPr algn="ctr"/>
            <a:r>
              <a:rPr lang="en-US" sz="2000" b="1" dirty="0" smtClean="0">
                <a:solidFill>
                  <a:srgbClr val="800080"/>
                </a:solidFill>
                <a:latin typeface="Garamond" panose="02020404030301010803" pitchFamily="18" charset="0"/>
              </a:rPr>
              <a:t>Career </a:t>
            </a:r>
            <a:r>
              <a:rPr lang="en-US" sz="2000" b="1" dirty="0">
                <a:solidFill>
                  <a:srgbClr val="800080"/>
                </a:solidFill>
                <a:latin typeface="Garamond" panose="02020404030301010803" pitchFamily="18" charset="0"/>
              </a:rPr>
              <a:t>Pathway Manufacturing Training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6096000"/>
            <a:ext cx="1823454" cy="41678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295400"/>
            <a:ext cx="2525612" cy="3581400"/>
          </a:xfrm>
          <a:prstGeom prst="rect">
            <a:avLst/>
          </a:prstGeom>
          <a:ln w="19050">
            <a:solidFill>
              <a:schemeClr val="tx1"/>
            </a:solidFill>
          </a:ln>
        </p:spPr>
      </p:pic>
    </p:spTree>
    <p:extLst>
      <p:ext uri="{BB962C8B-B14F-4D97-AF65-F5344CB8AC3E}">
        <p14:creationId xmlns:p14="http://schemas.microsoft.com/office/powerpoint/2010/main" val="17961203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86189" y="700115"/>
            <a:ext cx="5029211" cy="128108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smtClean="0">
                <a:latin typeface="Garamond" panose="02020404030301010803" pitchFamily="18" charset="0"/>
              </a:rPr>
              <a:t>    Representative Joe Schomacker</a:t>
            </a:r>
            <a:r>
              <a:rPr lang="en-US" sz="2400" dirty="0" smtClean="0">
                <a:latin typeface="Garamond" panose="02020404030301010803" pitchFamily="18" charset="0"/>
              </a:rPr>
              <a:t> </a:t>
            </a:r>
          </a:p>
          <a:p>
            <a:pPr marL="0" indent="0">
              <a:buNone/>
            </a:pPr>
            <a:endParaRPr lang="en-US" sz="1800" b="1" dirty="0">
              <a:latin typeface="Garamond" panose="02020404030301010803" pitchFamily="18" charset="0"/>
            </a:endParaRPr>
          </a:p>
          <a:p>
            <a:pPr marL="0" indent="0">
              <a:buNone/>
            </a:pPr>
            <a:endParaRPr lang="en-US" sz="2800" dirty="0">
              <a:latin typeface="Garamond" panose="02020404030301010803" pitchFamily="18" charset="0"/>
            </a:endParaRPr>
          </a:p>
          <a:p>
            <a:pPr marL="0" indent="0">
              <a:buNone/>
            </a:pPr>
            <a:endParaRPr lang="en-US" sz="2400" dirty="0">
              <a:latin typeface="Garamond" panose="02020404030301010803" pitchFamily="18" charset="0"/>
            </a:endParaRPr>
          </a:p>
          <a:p>
            <a:pPr marL="0" indent="0">
              <a:buNone/>
            </a:pPr>
            <a:endParaRPr lang="en-US" sz="2400" u="sng" dirty="0" smtClean="0">
              <a:latin typeface="Garamond" panose="02020404030301010803" pitchFamily="18" charset="0"/>
            </a:endParaRPr>
          </a:p>
        </p:txBody>
      </p:sp>
      <p:sp>
        <p:nvSpPr>
          <p:cNvPr id="3" name="Text Placeholder 3"/>
          <p:cNvSpPr txBox="1">
            <a:spLocks/>
          </p:cNvSpPr>
          <p:nvPr/>
        </p:nvSpPr>
        <p:spPr>
          <a:xfrm>
            <a:off x="914400" y="2819400"/>
            <a:ext cx="3256757" cy="101207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000" b="1" dirty="0" smtClean="0">
                <a:ln w="12700">
                  <a:solidFill>
                    <a:schemeClr val="tx1"/>
                  </a:solidFill>
                </a:ln>
                <a:solidFill>
                  <a:srgbClr val="800080"/>
                </a:solidFill>
                <a:latin typeface="Garamond" panose="02020404030301010803" pitchFamily="18" charset="0"/>
              </a:rPr>
              <a:t>Minnesota House of Representatives</a:t>
            </a:r>
            <a:endParaRPr lang="en-US" sz="3000" b="1" dirty="0">
              <a:ln w="12700">
                <a:solidFill>
                  <a:schemeClr val="tx1"/>
                </a:solidFill>
              </a:ln>
              <a:solidFill>
                <a:srgbClr val="800080"/>
              </a:solidFill>
              <a:latin typeface="Garamond" panose="02020404030301010803" pitchFamily="18" charset="0"/>
            </a:endParaRPr>
          </a:p>
        </p:txBody>
      </p:sp>
      <p:sp>
        <p:nvSpPr>
          <p:cNvPr id="4" name="Title 1"/>
          <p:cNvSpPr txBox="1">
            <a:spLocks/>
          </p:cNvSpPr>
          <p:nvPr/>
        </p:nvSpPr>
        <p:spPr>
          <a:xfrm>
            <a:off x="152400" y="474636"/>
            <a:ext cx="3609974" cy="14303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ln w="19050">
                  <a:solidFill>
                    <a:srgbClr val="002060"/>
                  </a:solidFill>
                </a:ln>
                <a:solidFill>
                  <a:schemeClr val="tx2">
                    <a:lumMod val="60000"/>
                    <a:lumOff val="40000"/>
                  </a:schemeClr>
                </a:solidFill>
                <a:latin typeface="Garamond" panose="02020404030301010803" pitchFamily="18" charset="0"/>
              </a:rPr>
              <a:t>Sustainability and the Future</a:t>
            </a:r>
          </a:p>
        </p:txBody>
      </p:sp>
      <p:grpSp>
        <p:nvGrpSpPr>
          <p:cNvPr id="7" name="Group 2"/>
          <p:cNvGrpSpPr>
            <a:grpSpLocks/>
          </p:cNvGrpSpPr>
          <p:nvPr/>
        </p:nvGrpSpPr>
        <p:grpSpPr bwMode="auto">
          <a:xfrm>
            <a:off x="914400" y="4495800"/>
            <a:ext cx="1905000" cy="1828800"/>
            <a:chOff x="110249958" y="108720376"/>
            <a:chExt cx="1153820" cy="896955"/>
          </a:xfrm>
        </p:grpSpPr>
        <p:pic>
          <p:nvPicPr>
            <p:cNvPr id="8" name="Picture 3" descr="Capitol photo 1"/>
            <p:cNvPicPr>
              <a:picLocks noChangeAspect="1" noChangeArrowheads="1"/>
            </p:cNvPicPr>
            <p:nvPr/>
          </p:nvPicPr>
          <p:blipFill>
            <a:blip r:embed="rId2" cstate="print">
              <a:extLst>
                <a:ext uri="{28A0092B-C50C-407E-A947-70E740481C1C}">
                  <a14:useLocalDpi xmlns:a14="http://schemas.microsoft.com/office/drawing/2010/main" val="0"/>
                </a:ext>
              </a:extLst>
            </a:blip>
            <a:srcRect l="11093" r="20473" b="31989"/>
            <a:stretch>
              <a:fillRect/>
            </a:stretch>
          </p:blipFill>
          <p:spPr bwMode="auto">
            <a:xfrm>
              <a:off x="110249970" y="108720376"/>
              <a:ext cx="1153795" cy="73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Text Box 4"/>
            <p:cNvSpPr txBox="1">
              <a:spLocks noChangeArrowheads="1"/>
            </p:cNvSpPr>
            <p:nvPr/>
          </p:nvSpPr>
          <p:spPr bwMode="auto">
            <a:xfrm>
              <a:off x="110249958" y="109454248"/>
              <a:ext cx="1153820" cy="163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C0"/>
                  </a:solidFill>
                  <a:effectLst/>
                  <a:latin typeface="Californian FB" panose="0207040306080B030204" pitchFamily="18" charset="0"/>
                </a:rPr>
                <a:t>MN House of Representatives</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grpSp>
      <p:pic>
        <p:nvPicPr>
          <p:cNvPr id="8194" name="Picture 2" descr="about"/>
          <p:cNvPicPr>
            <a:picLocks noChangeAspect="1" noChangeArrowheads="1"/>
          </p:cNvPicPr>
          <p:nvPr/>
        </p:nvPicPr>
        <p:blipFill>
          <a:blip r:embed="rId3" cstate="print">
            <a:extLst>
              <a:ext uri="{28A0092B-C50C-407E-A947-70E740481C1C}">
                <a14:useLocalDpi xmlns:a14="http://schemas.microsoft.com/office/drawing/2010/main" val="0"/>
              </a:ext>
            </a:extLst>
          </a:blip>
          <a:srcRect r="10881" b="46227"/>
          <a:stretch>
            <a:fillRect/>
          </a:stretch>
        </p:blipFill>
        <p:spPr bwMode="auto">
          <a:xfrm>
            <a:off x="4495800" y="1981200"/>
            <a:ext cx="3610404" cy="3124200"/>
          </a:xfrm>
          <a:prstGeom prst="rect">
            <a:avLst/>
          </a:prstGeom>
          <a:noFill/>
          <a:ln w="19050">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3"/>
          <p:cNvSpPr txBox="1">
            <a:spLocks noChangeArrowheads="1"/>
          </p:cNvSpPr>
          <p:nvPr/>
        </p:nvSpPr>
        <p:spPr bwMode="auto">
          <a:xfrm>
            <a:off x="3962400" y="457200"/>
            <a:ext cx="4572000" cy="1219200"/>
          </a:xfrm>
          <a:prstGeom prst="rect">
            <a:avLst/>
          </a:prstGeom>
          <a:no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dirty="0"/>
          </a:p>
          <a:p>
            <a:endParaRPr lang="en-US" dirty="0"/>
          </a:p>
        </p:txBody>
      </p:sp>
      <p:sp>
        <p:nvSpPr>
          <p:cNvPr id="11" name="Rectangle 10"/>
          <p:cNvSpPr/>
          <p:nvPr/>
        </p:nvSpPr>
        <p:spPr>
          <a:xfrm>
            <a:off x="4191000" y="1143000"/>
            <a:ext cx="3322448" cy="369332"/>
          </a:xfrm>
          <a:prstGeom prst="rect">
            <a:avLst/>
          </a:prstGeom>
        </p:spPr>
        <p:txBody>
          <a:bodyPr wrap="none">
            <a:spAutoFit/>
          </a:bodyPr>
          <a:lstStyle/>
          <a:p>
            <a:r>
              <a:rPr lang="en-US" b="1" u="sng" dirty="0" smtClean="0">
                <a:latin typeface="Garamond" panose="02020404030301010803" pitchFamily="18" charset="0"/>
                <a:hlinkClick r:id="rId4"/>
              </a:rPr>
              <a:t>rep.joe.schomacker@house.mn</a:t>
            </a:r>
            <a:r>
              <a:rPr lang="en-US" b="1" dirty="0" smtClean="0">
                <a:latin typeface="Garamond" panose="02020404030301010803" pitchFamily="18" charset="0"/>
              </a:rPr>
              <a:t> </a:t>
            </a:r>
            <a:endParaRPr lang="en-US" b="1" dirty="0">
              <a:latin typeface="Garamond" panose="02020404030301010803" pitchFamily="18" charset="0"/>
            </a:endParaRPr>
          </a:p>
        </p:txBody>
      </p:sp>
    </p:spTree>
    <p:extLst>
      <p:ext uri="{BB962C8B-B14F-4D97-AF65-F5344CB8AC3E}">
        <p14:creationId xmlns:p14="http://schemas.microsoft.com/office/powerpoint/2010/main" val="247457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304800"/>
            <a:ext cx="8440868" cy="991895"/>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ln w="19050">
                  <a:solidFill>
                    <a:schemeClr val="tx2">
                      <a:lumMod val="50000"/>
                    </a:schemeClr>
                  </a:solidFill>
                </a:ln>
                <a:solidFill>
                  <a:schemeClr val="tx2">
                    <a:lumMod val="60000"/>
                    <a:lumOff val="40000"/>
                  </a:schemeClr>
                </a:solidFill>
                <a:latin typeface="Garamond" panose="02020404030301010803" pitchFamily="18" charset="0"/>
              </a:rPr>
              <a:t>Collaboration</a:t>
            </a:r>
            <a:r>
              <a:rPr lang="en-US" dirty="0" smtClean="0">
                <a:ln w="19050">
                  <a:solidFill>
                    <a:schemeClr val="tx2">
                      <a:lumMod val="50000"/>
                    </a:schemeClr>
                  </a:solidFill>
                </a:ln>
                <a:solidFill>
                  <a:schemeClr val="tx2">
                    <a:lumMod val="60000"/>
                    <a:lumOff val="40000"/>
                  </a:schemeClr>
                </a:solidFill>
                <a:latin typeface="Garamond" panose="02020404030301010803" pitchFamily="18" charset="0"/>
              </a:rPr>
              <a:t>+</a:t>
            </a:r>
            <a:r>
              <a:rPr lang="en-US" sz="5400" dirty="0" smtClean="0">
                <a:ln w="19050">
                  <a:solidFill>
                    <a:schemeClr val="tx2">
                      <a:lumMod val="50000"/>
                    </a:schemeClr>
                  </a:solidFill>
                </a:ln>
                <a:solidFill>
                  <a:schemeClr val="tx2">
                    <a:lumMod val="60000"/>
                    <a:lumOff val="40000"/>
                  </a:schemeClr>
                </a:solidFill>
                <a:latin typeface="Garamond" panose="02020404030301010803" pitchFamily="18" charset="0"/>
              </a:rPr>
              <a:t>Innovation </a:t>
            </a:r>
            <a:r>
              <a:rPr lang="en-US" sz="5400" dirty="0" smtClean="0">
                <a:ln>
                  <a:solidFill>
                    <a:schemeClr val="tx2">
                      <a:lumMod val="75000"/>
                    </a:schemeClr>
                  </a:solidFill>
                </a:ln>
                <a:solidFill>
                  <a:schemeClr val="tx2">
                    <a:lumMod val="60000"/>
                    <a:lumOff val="40000"/>
                  </a:schemeClr>
                </a:solidFill>
                <a:latin typeface="Garamond" panose="02020404030301010803" pitchFamily="18" charset="0"/>
              </a:rPr>
              <a:t>=</a:t>
            </a:r>
            <a:endParaRPr lang="en-US" sz="9800" b="1" dirty="0">
              <a:ln w="22225">
                <a:solidFill>
                  <a:srgbClr val="C32B9B"/>
                </a:solidFill>
                <a:prstDash val="solid"/>
              </a:ln>
              <a:solidFill>
                <a:srgbClr val="C32B9B"/>
              </a:solidFill>
              <a:latin typeface="Garamond" panose="02020404030301010803"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1250" y="3681057"/>
            <a:ext cx="1978861" cy="472227"/>
          </a:xfrm>
          <a:prstGeom prst="rect">
            <a:avLst/>
          </a:prstGeom>
          <a:ln w="12700">
            <a:solidFill>
              <a:schemeClr val="bg2">
                <a:lumMod val="25000"/>
              </a:schemeClr>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4344" y="2743200"/>
            <a:ext cx="1828306" cy="672026"/>
          </a:xfrm>
          <a:prstGeom prst="rect">
            <a:avLst/>
          </a:prstGeom>
          <a:ln w="12700">
            <a:solidFill>
              <a:schemeClr val="tx2">
                <a:lumMod val="75000"/>
              </a:schemeClr>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1427" y="2722548"/>
            <a:ext cx="852391" cy="759272"/>
          </a:xfrm>
          <a:prstGeom prst="rect">
            <a:avLst/>
          </a:prstGeom>
          <a:ln w="12700">
            <a:solidFill>
              <a:schemeClr val="tx2">
                <a:lumMod val="75000"/>
              </a:schemeClr>
            </a:solidFill>
          </a:ln>
        </p:spPr>
      </p:pic>
      <p:pic>
        <p:nvPicPr>
          <p:cNvPr id="6" name="Picture 5"/>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9886"/>
          <a:stretch/>
        </p:blipFill>
        <p:spPr>
          <a:xfrm>
            <a:off x="294427" y="2670754"/>
            <a:ext cx="943823" cy="780983"/>
          </a:xfrm>
          <a:prstGeom prst="rect">
            <a:avLst/>
          </a:prstGeom>
          <a:ln w="12700">
            <a:solidFill>
              <a:schemeClr val="tx2">
                <a:lumMod val="75000"/>
              </a:schemeClr>
            </a:solidFill>
          </a:ln>
        </p:spPr>
      </p:pic>
      <p:pic>
        <p:nvPicPr>
          <p:cNvPr id="7" name="Picture 6"/>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1149" t="4785" b="11902"/>
          <a:stretch/>
        </p:blipFill>
        <p:spPr>
          <a:xfrm>
            <a:off x="2381250" y="4391399"/>
            <a:ext cx="1600200" cy="533400"/>
          </a:xfrm>
          <a:prstGeom prst="rect">
            <a:avLst/>
          </a:prstGeom>
          <a:ln w="12700">
            <a:solidFill>
              <a:schemeClr val="accent5">
                <a:lumMod val="60000"/>
                <a:lumOff val="40000"/>
              </a:schemeClr>
            </a:solidFill>
          </a:ln>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r="49961"/>
          <a:stretch/>
        </p:blipFill>
        <p:spPr>
          <a:xfrm>
            <a:off x="6215260" y="2792949"/>
            <a:ext cx="2703347" cy="698712"/>
          </a:xfrm>
          <a:prstGeom prst="rect">
            <a:avLst/>
          </a:prstGeom>
          <a:ln w="12700">
            <a:solidFill>
              <a:schemeClr val="tx1"/>
            </a:solidFill>
          </a:ln>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34050" y="4787649"/>
            <a:ext cx="1543439" cy="352787"/>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7650" y="5031073"/>
            <a:ext cx="829572" cy="718963"/>
          </a:xfrm>
          <a:prstGeom prst="rect">
            <a:avLst/>
          </a:prstGeom>
          <a:ln w="12700">
            <a:solidFill>
              <a:schemeClr val="accent1">
                <a:lumMod val="75000"/>
              </a:schemeClr>
            </a:solidFill>
          </a:ln>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r="71944"/>
          <a:stretch/>
        </p:blipFill>
        <p:spPr>
          <a:xfrm>
            <a:off x="1486776" y="2722548"/>
            <a:ext cx="1318357" cy="692678"/>
          </a:xfrm>
          <a:prstGeom prst="rect">
            <a:avLst/>
          </a:prstGeom>
          <a:ln w="12700">
            <a:solidFill>
              <a:schemeClr val="tx2">
                <a:lumMod val="75000"/>
              </a:schemeClr>
            </a:solidFill>
          </a:ln>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41111" y="4433510"/>
            <a:ext cx="1261266" cy="533400"/>
          </a:xfrm>
          <a:prstGeom prst="rect">
            <a:avLst/>
          </a:prstGeom>
          <a:ln w="12700">
            <a:solidFill>
              <a:schemeClr val="tx2">
                <a:lumMod val="75000"/>
              </a:schemeClr>
            </a:solidFill>
          </a:ln>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9630" y="4375753"/>
            <a:ext cx="1623725" cy="541242"/>
          </a:xfrm>
          <a:prstGeom prst="rect">
            <a:avLst/>
          </a:prstGeom>
          <a:ln w="12700">
            <a:solidFill>
              <a:schemeClr val="accent5">
                <a:lumMod val="60000"/>
                <a:lumOff val="40000"/>
              </a:schemeClr>
            </a:solidFill>
          </a:ln>
        </p:spPr>
      </p:pic>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9630" y="3636538"/>
            <a:ext cx="1784840" cy="517903"/>
          </a:xfrm>
          <a:prstGeom prst="rect">
            <a:avLst/>
          </a:prstGeom>
          <a:ln w="12700">
            <a:solidFill>
              <a:schemeClr val="bg2">
                <a:lumMod val="50000"/>
              </a:schemeClr>
            </a:solidFill>
          </a:ln>
        </p:spPr>
      </p:pic>
      <p:pic>
        <p:nvPicPr>
          <p:cNvPr id="15" name="Picture 14" descr="https://scontent-atl3-1.xx.fbcdn.net/v/t1.0-1/c0.0.160.160/p160x160/12418075_1143457779018833_1672892625098587606_n.jpg?oh=62deb236f926dbd036b10a2d4e1b8d22&amp;oe=589B5A7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07156" y="3648261"/>
            <a:ext cx="686669" cy="6866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19650" y="3677134"/>
            <a:ext cx="1050368" cy="601078"/>
          </a:xfrm>
          <a:prstGeom prst="rect">
            <a:avLst/>
          </a:prstGeom>
        </p:spPr>
      </p:pic>
      <p:grpSp>
        <p:nvGrpSpPr>
          <p:cNvPr id="18" name="Group 2"/>
          <p:cNvGrpSpPr>
            <a:grpSpLocks/>
          </p:cNvGrpSpPr>
          <p:nvPr/>
        </p:nvGrpSpPr>
        <p:grpSpPr bwMode="auto">
          <a:xfrm>
            <a:off x="7029450" y="3611250"/>
            <a:ext cx="982663" cy="914400"/>
            <a:chOff x="110249958" y="108720376"/>
            <a:chExt cx="1153820" cy="896955"/>
          </a:xfrm>
        </p:grpSpPr>
        <p:pic>
          <p:nvPicPr>
            <p:cNvPr id="1027" name="Picture 3" descr="Capitol photo 1"/>
            <p:cNvPicPr>
              <a:picLocks noChangeAspect="1" noChangeArrowheads="1"/>
            </p:cNvPicPr>
            <p:nvPr/>
          </p:nvPicPr>
          <p:blipFill>
            <a:blip r:embed="rId17" cstate="print">
              <a:extLst>
                <a:ext uri="{28A0092B-C50C-407E-A947-70E740481C1C}">
                  <a14:useLocalDpi xmlns:a14="http://schemas.microsoft.com/office/drawing/2010/main" val="0"/>
                </a:ext>
              </a:extLst>
            </a:blip>
            <a:srcRect l="11093" r="20473" b="31989"/>
            <a:stretch>
              <a:fillRect/>
            </a:stretch>
          </p:blipFill>
          <p:spPr bwMode="auto">
            <a:xfrm>
              <a:off x="110249970" y="108720376"/>
              <a:ext cx="1153795" cy="73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9" name="Text Box 4"/>
            <p:cNvSpPr txBox="1">
              <a:spLocks noChangeArrowheads="1"/>
            </p:cNvSpPr>
            <p:nvPr/>
          </p:nvSpPr>
          <p:spPr bwMode="auto">
            <a:xfrm>
              <a:off x="110249958" y="109454248"/>
              <a:ext cx="1153820" cy="163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0000C0"/>
                  </a:solidFill>
                  <a:effectLst/>
                  <a:latin typeface="Californian FB" panose="0207040306080B030204" pitchFamily="18" charset="0"/>
                </a:rPr>
                <a:t>MN House of Representatives</a:t>
              </a:r>
              <a:endParaRPr kumimoji="0" lang="en-US" altLang="en-US" sz="1050" b="0" i="0" u="none" strike="noStrike" cap="none" normalizeH="0" baseline="0" dirty="0" smtClean="0">
                <a:ln>
                  <a:noFill/>
                </a:ln>
                <a:solidFill>
                  <a:schemeClr val="tx1"/>
                </a:solidFill>
                <a:effectLst/>
                <a:latin typeface="Arial" panose="020B0604020202020204" pitchFamily="34" charset="0"/>
              </a:endParaRPr>
            </a:p>
          </p:txBody>
        </p:sp>
      </p:grpSp>
      <p:pic>
        <p:nvPicPr>
          <p:cNvPr id="21" name="Picture 20"/>
          <p:cNvPicPr>
            <a:picLocks noChangeAspect="1"/>
          </p:cNvPicPr>
          <p:nvPr/>
        </p:nvPicPr>
        <p:blipFill rotWithShape="1">
          <a:blip r:embed="rId18" cstate="print">
            <a:extLst>
              <a:ext uri="{28A0092B-C50C-407E-A947-70E740481C1C}">
                <a14:useLocalDpi xmlns:a14="http://schemas.microsoft.com/office/drawing/2010/main" val="0"/>
              </a:ext>
            </a:extLst>
          </a:blip>
          <a:srcRect b="23794"/>
          <a:stretch/>
        </p:blipFill>
        <p:spPr>
          <a:xfrm>
            <a:off x="2976235" y="5317920"/>
            <a:ext cx="1804082" cy="364324"/>
          </a:xfrm>
          <a:prstGeom prst="rect">
            <a:avLst/>
          </a:prstGeom>
        </p:spPr>
      </p:pic>
      <p:pic>
        <p:nvPicPr>
          <p:cNvPr id="22" name="Picture 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124450" y="5384639"/>
            <a:ext cx="2057402" cy="374073"/>
          </a:xfrm>
          <a:prstGeom prst="rect">
            <a:avLst/>
          </a:prstGeom>
        </p:spPr>
      </p:pic>
      <p:pic>
        <p:nvPicPr>
          <p:cNvPr id="20" name="Picture 19"/>
          <p:cNvPicPr>
            <a:picLocks noChangeAspect="1"/>
          </p:cNvPicPr>
          <p:nvPr/>
        </p:nvPicPr>
        <p:blipFill rotWithShape="1">
          <a:blip r:embed="rId20" cstate="print">
            <a:extLst>
              <a:ext uri="{28A0092B-C50C-407E-A947-70E740481C1C}">
                <a14:useLocalDpi xmlns:a14="http://schemas.microsoft.com/office/drawing/2010/main" val="0"/>
              </a:ext>
            </a:extLst>
          </a:blip>
          <a:srcRect t="15385" b="23077"/>
          <a:stretch/>
        </p:blipFill>
        <p:spPr>
          <a:xfrm>
            <a:off x="7334250" y="5125877"/>
            <a:ext cx="1809750" cy="609600"/>
          </a:xfrm>
          <a:prstGeom prst="rect">
            <a:avLst/>
          </a:prstGeom>
        </p:spPr>
      </p:pic>
      <p:sp>
        <p:nvSpPr>
          <p:cNvPr id="29" name="Title 1"/>
          <p:cNvSpPr txBox="1">
            <a:spLocks/>
          </p:cNvSpPr>
          <p:nvPr/>
        </p:nvSpPr>
        <p:spPr>
          <a:xfrm>
            <a:off x="249620" y="1184962"/>
            <a:ext cx="8440868" cy="148922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b="1" dirty="0">
                <a:ln w="38100">
                  <a:solidFill>
                    <a:srgbClr val="FF0000"/>
                  </a:solidFill>
                  <a:prstDash val="solid"/>
                </a:ln>
                <a:solidFill>
                  <a:srgbClr val="FFFF00"/>
                </a:solidFill>
                <a:latin typeface="Garamond" panose="02020404030301010803" pitchFamily="18" charset="0"/>
              </a:rPr>
              <a:t>Success</a:t>
            </a:r>
            <a:endParaRPr lang="en-US" sz="8800" b="1" dirty="0">
              <a:ln w="38100">
                <a:solidFill>
                  <a:srgbClr val="FF0000"/>
                </a:solidFill>
                <a:prstDash val="solid"/>
              </a:ln>
              <a:solidFill>
                <a:srgbClr val="C32B9B"/>
              </a:solidFill>
              <a:latin typeface="Garamond" panose="02020404030301010803" pitchFamily="18" charset="0"/>
            </a:endParaRPr>
          </a:p>
        </p:txBody>
      </p:sp>
      <p:pic>
        <p:nvPicPr>
          <p:cNvPr id="23" name="Picture 2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326300" y="5051289"/>
            <a:ext cx="1386224" cy="758775"/>
          </a:xfrm>
          <a:prstGeom prst="rect">
            <a:avLst/>
          </a:prstGeom>
        </p:spPr>
      </p:pic>
      <p:grpSp>
        <p:nvGrpSpPr>
          <p:cNvPr id="24" name="Group 23"/>
          <p:cNvGrpSpPr/>
          <p:nvPr/>
        </p:nvGrpSpPr>
        <p:grpSpPr>
          <a:xfrm>
            <a:off x="7772400" y="3581400"/>
            <a:ext cx="1600200" cy="1457939"/>
            <a:chOff x="7696200" y="1503508"/>
            <a:chExt cx="1600200" cy="1457939"/>
          </a:xfrm>
        </p:grpSpPr>
        <p:pic>
          <p:nvPicPr>
            <p:cNvPr id="27" name="Picture 2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066072" y="1503508"/>
              <a:ext cx="860457" cy="860457"/>
            </a:xfrm>
            <a:prstGeom prst="rect">
              <a:avLst/>
            </a:prstGeom>
          </p:spPr>
        </p:pic>
        <p:sp>
          <p:nvSpPr>
            <p:cNvPr id="28" name="TextBox 27"/>
            <p:cNvSpPr txBox="1"/>
            <p:nvPr/>
          </p:nvSpPr>
          <p:spPr>
            <a:xfrm>
              <a:off x="7696200" y="2315116"/>
              <a:ext cx="1600200" cy="646331"/>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Minnesota</a:t>
              </a:r>
            </a:p>
            <a:p>
              <a:pPr algn="ctr"/>
              <a:r>
                <a:rPr lang="en-US" sz="1200" dirty="0" smtClean="0">
                  <a:latin typeface="Arial" panose="020B0604020202020204" pitchFamily="34" charset="0"/>
                  <a:cs typeface="Arial" panose="020B0604020202020204" pitchFamily="34" charset="0"/>
                </a:rPr>
                <a:t>Judicial</a:t>
              </a:r>
            </a:p>
            <a:p>
              <a:pPr algn="ctr"/>
              <a:r>
                <a:rPr lang="en-US" sz="1200" dirty="0" smtClean="0">
                  <a:latin typeface="Arial" panose="020B0604020202020204" pitchFamily="34" charset="0"/>
                  <a:cs typeface="Arial" panose="020B0604020202020204" pitchFamily="34" charset="0"/>
                </a:rPr>
                <a:t>Branch</a:t>
              </a:r>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324431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628" y="990600"/>
            <a:ext cx="8739772" cy="5170646"/>
          </a:xfrm>
          <a:prstGeom prst="rect">
            <a:avLst/>
          </a:prstGeom>
          <a:noFill/>
        </p:spPr>
        <p:txBody>
          <a:bodyPr wrap="square" rtlCol="0">
            <a:spAutoFit/>
          </a:bodyPr>
          <a:lstStyle/>
          <a:p>
            <a:pPr algn="ctr" fontAlgn="base"/>
            <a:r>
              <a:rPr lang="en-US" sz="3000" b="1" dirty="0">
                <a:ln w="12700">
                  <a:solidFill>
                    <a:schemeClr val="tx1"/>
                  </a:solidFill>
                </a:ln>
                <a:solidFill>
                  <a:srgbClr val="800080"/>
                </a:solidFill>
                <a:latin typeface="Garamond" panose="02020404030301010803" pitchFamily="18" charset="0"/>
              </a:rPr>
              <a:t>CNA </a:t>
            </a:r>
            <a:r>
              <a:rPr lang="en-US" sz="3000" b="1" dirty="0" smtClean="0">
                <a:ln w="12700">
                  <a:solidFill>
                    <a:schemeClr val="tx1"/>
                  </a:solidFill>
                </a:ln>
                <a:solidFill>
                  <a:srgbClr val="800080"/>
                </a:solidFill>
                <a:latin typeface="Garamond" panose="02020404030301010803" pitchFamily="18" charset="0"/>
              </a:rPr>
              <a:t>Training Reimbursement Legislation</a:t>
            </a:r>
          </a:p>
          <a:p>
            <a:pPr fontAlgn="base"/>
            <a:endParaRPr lang="en-US" sz="2400" dirty="0" smtClean="0">
              <a:latin typeface="Garamond" panose="02020404030301010803" pitchFamily="18" charset="0"/>
            </a:endParaRPr>
          </a:p>
          <a:p>
            <a:pPr fontAlgn="base"/>
            <a:r>
              <a:rPr lang="en-US" sz="2400" b="1" dirty="0" smtClean="0">
                <a:latin typeface="Garamond" panose="02020404030301010803" pitchFamily="18" charset="0"/>
              </a:rPr>
              <a:t>Legislation has been passed that states:</a:t>
            </a:r>
            <a:endParaRPr lang="en-US" sz="2400" b="1" dirty="0">
              <a:latin typeface="Garamond" panose="02020404030301010803" pitchFamily="18" charset="0"/>
            </a:endParaRPr>
          </a:p>
          <a:p>
            <a:pPr fontAlgn="base"/>
            <a:endParaRPr lang="en-US" sz="2400" b="1" dirty="0">
              <a:latin typeface="Garamond" panose="02020404030301010803" pitchFamily="18" charset="0"/>
            </a:endParaRPr>
          </a:p>
          <a:p>
            <a:pPr fontAlgn="base"/>
            <a:r>
              <a:rPr lang="en-US" sz="2400" b="1" dirty="0" smtClean="0">
                <a:latin typeface="Garamond" panose="02020404030301010803" pitchFamily="18" charset="0"/>
              </a:rPr>
              <a:t>After the CNA </a:t>
            </a:r>
            <a:r>
              <a:rPr lang="en-US" sz="2400" b="1" dirty="0">
                <a:latin typeface="Garamond" panose="02020404030301010803" pitchFamily="18" charset="0"/>
              </a:rPr>
              <a:t>is employed successfully for 90 days at a </a:t>
            </a:r>
            <a:r>
              <a:rPr lang="en-US" sz="2400" b="1" dirty="0" smtClean="0">
                <a:latin typeface="Garamond" panose="02020404030301010803" pitchFamily="18" charset="0"/>
              </a:rPr>
              <a:t>long-term </a:t>
            </a:r>
            <a:r>
              <a:rPr lang="en-US" sz="2400" b="1" dirty="0">
                <a:latin typeface="Garamond" panose="02020404030301010803" pitchFamily="18" charset="0"/>
              </a:rPr>
              <a:t>nursing </a:t>
            </a:r>
            <a:r>
              <a:rPr lang="en-US" sz="2400" b="1" dirty="0" smtClean="0">
                <a:latin typeface="Garamond" panose="02020404030301010803" pitchFamily="18" charset="0"/>
              </a:rPr>
              <a:t>facility,</a:t>
            </a:r>
            <a:r>
              <a:rPr lang="en-US" sz="2400" b="1" dirty="0">
                <a:latin typeface="Garamond" panose="02020404030301010803" pitchFamily="18" charset="0"/>
              </a:rPr>
              <a:t> the ABE </a:t>
            </a:r>
            <a:r>
              <a:rPr lang="en-US" sz="2400" b="1" dirty="0" smtClean="0">
                <a:latin typeface="Garamond" panose="02020404030301010803" pitchFamily="18" charset="0"/>
              </a:rPr>
              <a:t>program that provided funding for the CNA’s training can </a:t>
            </a:r>
            <a:r>
              <a:rPr lang="en-US" sz="2400" b="1" dirty="0">
                <a:latin typeface="Garamond" panose="02020404030301010803" pitchFamily="18" charset="0"/>
              </a:rPr>
              <a:t>be reimbursed for the following </a:t>
            </a:r>
            <a:r>
              <a:rPr lang="en-US" sz="2400" b="1" dirty="0" smtClean="0">
                <a:latin typeface="Garamond" panose="02020404030301010803" pitchFamily="18" charset="0"/>
              </a:rPr>
              <a:t>costs:</a:t>
            </a:r>
            <a:endParaRPr lang="en-US" sz="2400" b="1" dirty="0">
              <a:latin typeface="Garamond" panose="02020404030301010803" pitchFamily="18" charset="0"/>
            </a:endParaRPr>
          </a:p>
          <a:p>
            <a:pPr marL="285750" indent="-285750" fontAlgn="base">
              <a:buFont typeface="Arial" panose="020B0604020202020204" pitchFamily="34" charset="0"/>
              <a:buChar char="•"/>
            </a:pPr>
            <a:r>
              <a:rPr lang="en-US" sz="2400" b="1" dirty="0">
                <a:latin typeface="Garamond" panose="02020404030301010803" pitchFamily="18" charset="0"/>
              </a:rPr>
              <a:t>Tuition</a:t>
            </a:r>
          </a:p>
          <a:p>
            <a:pPr marL="285750" indent="-285750" fontAlgn="base">
              <a:buFont typeface="Arial" panose="020B0604020202020204" pitchFamily="34" charset="0"/>
              <a:buChar char="•"/>
            </a:pPr>
            <a:r>
              <a:rPr lang="en-US" sz="2400" b="1" dirty="0">
                <a:latin typeface="Garamond" panose="02020404030301010803" pitchFamily="18" charset="0"/>
              </a:rPr>
              <a:t>Competency </a:t>
            </a:r>
            <a:r>
              <a:rPr lang="en-US" sz="2400" b="1" dirty="0" smtClean="0">
                <a:latin typeface="Garamond" panose="02020404030301010803" pitchFamily="18" charset="0"/>
              </a:rPr>
              <a:t>tests</a:t>
            </a:r>
            <a:endParaRPr lang="en-US" sz="2400" b="1" dirty="0">
              <a:latin typeface="Garamond" panose="02020404030301010803" pitchFamily="18" charset="0"/>
            </a:endParaRPr>
          </a:p>
          <a:p>
            <a:pPr marL="285750" indent="-285750" fontAlgn="base">
              <a:buFont typeface="Arial" panose="020B0604020202020204" pitchFamily="34" charset="0"/>
              <a:buChar char="•"/>
            </a:pPr>
            <a:r>
              <a:rPr lang="en-US" sz="2400" b="1" dirty="0">
                <a:latin typeface="Garamond" panose="02020404030301010803" pitchFamily="18" charset="0"/>
              </a:rPr>
              <a:t>Books</a:t>
            </a:r>
          </a:p>
          <a:p>
            <a:pPr marL="285750" indent="-285750" fontAlgn="base">
              <a:buFont typeface="Arial" panose="020B0604020202020204" pitchFamily="34" charset="0"/>
              <a:buChar char="•"/>
            </a:pPr>
            <a:r>
              <a:rPr lang="en-US" sz="2400" b="1" dirty="0" smtClean="0">
                <a:latin typeface="Garamond" panose="02020404030301010803" pitchFamily="18" charset="0"/>
              </a:rPr>
              <a:t>And </a:t>
            </a:r>
            <a:r>
              <a:rPr lang="en-US" sz="2400" b="1" dirty="0">
                <a:latin typeface="Garamond" panose="02020404030301010803" pitchFamily="18" charset="0"/>
              </a:rPr>
              <a:t>up to 30% more for the additional services provided to the student from the nursing </a:t>
            </a:r>
            <a:r>
              <a:rPr lang="en-US" sz="2400" b="1" dirty="0" smtClean="0">
                <a:latin typeface="Garamond" panose="02020404030301010803" pitchFamily="18" charset="0"/>
              </a:rPr>
              <a:t>home</a:t>
            </a:r>
          </a:p>
          <a:p>
            <a:pPr fontAlgn="base"/>
            <a:endParaRPr lang="en-US" dirty="0" smtClean="0">
              <a:latin typeface="Garamond" panose="02020404030301010803" pitchFamily="18" charset="0"/>
            </a:endParaRPr>
          </a:p>
          <a:p>
            <a:pPr fontAlgn="base"/>
            <a:r>
              <a:rPr lang="en-US" dirty="0" smtClean="0">
                <a:latin typeface="Garamond" panose="02020404030301010803" pitchFamily="18" charset="0"/>
              </a:rPr>
              <a:t>**Check out the Innovative Service Delivery page on the ABE website for more information</a:t>
            </a:r>
          </a:p>
        </p:txBody>
      </p:sp>
      <p:sp>
        <p:nvSpPr>
          <p:cNvPr id="6" name="TextBox 5"/>
          <p:cNvSpPr txBox="1"/>
          <p:nvPr/>
        </p:nvSpPr>
        <p:spPr>
          <a:xfrm>
            <a:off x="392615" y="228600"/>
            <a:ext cx="8305799" cy="615553"/>
          </a:xfrm>
          <a:prstGeom prst="rect">
            <a:avLst/>
          </a:prstGeom>
          <a:solidFill>
            <a:schemeClr val="bg1"/>
          </a:solidFill>
          <a:ln>
            <a:solidFill>
              <a:srgbClr val="0066FF"/>
            </a:solidFill>
          </a:ln>
        </p:spPr>
        <p:txBody>
          <a:bodyPr wrap="square" rtlCol="0">
            <a:spAutoFit/>
          </a:bodyPr>
          <a:lstStyle/>
          <a:p>
            <a:pPr algn="ctr"/>
            <a:r>
              <a:rPr lang="en-US" sz="3400" b="1" dirty="0" smtClean="0">
                <a:ln w="19050">
                  <a:solidFill>
                    <a:schemeClr val="tx1"/>
                  </a:solidFill>
                </a:ln>
                <a:solidFill>
                  <a:schemeClr val="tx2">
                    <a:lumMod val="60000"/>
                    <a:lumOff val="40000"/>
                  </a:schemeClr>
                </a:solidFill>
                <a:latin typeface="Garamond" panose="02020404030301010803" pitchFamily="18" charset="0"/>
              </a:rPr>
              <a:t>MN Legislature Providing Sustainability</a:t>
            </a:r>
            <a:endParaRPr lang="en-US" sz="3400" b="1" dirty="0">
              <a:ln w="19050">
                <a:solidFill>
                  <a:schemeClr val="tx1"/>
                </a:solidFill>
              </a:ln>
              <a:solidFill>
                <a:schemeClr val="tx2">
                  <a:lumMod val="60000"/>
                  <a:lumOff val="40000"/>
                </a:schemeClr>
              </a:solidFill>
              <a:latin typeface="Garamond" panose="02020404030301010803" pitchFamily="18" charset="0"/>
            </a:endParaRPr>
          </a:p>
        </p:txBody>
      </p:sp>
    </p:spTree>
    <p:extLst>
      <p:ext uri="{BB962C8B-B14F-4D97-AF65-F5344CB8AC3E}">
        <p14:creationId xmlns:p14="http://schemas.microsoft.com/office/powerpoint/2010/main" val="29478164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228600"/>
            <a:ext cx="8739772" cy="544512"/>
          </a:xfrm>
        </p:spPr>
        <p:txBody>
          <a:bodyPr>
            <a:noAutofit/>
          </a:bodyPr>
          <a:lstStyle/>
          <a:p>
            <a:r>
              <a:rPr lang="en-US" sz="4000" b="1" dirty="0" smtClean="0">
                <a:ln w="28575">
                  <a:solidFill>
                    <a:schemeClr val="tx2">
                      <a:lumMod val="75000"/>
                    </a:schemeClr>
                  </a:solidFill>
                </a:ln>
                <a:solidFill>
                  <a:schemeClr val="tx2">
                    <a:lumMod val="60000"/>
                    <a:lumOff val="40000"/>
                  </a:schemeClr>
                </a:solidFill>
                <a:latin typeface="Garamond" panose="02020404030301010803" pitchFamily="18" charset="0"/>
              </a:rPr>
              <a:t>Wrapping it Up</a:t>
            </a:r>
            <a:endParaRPr lang="en-US" sz="4000" b="1" dirty="0">
              <a:ln w="28575">
                <a:solidFill>
                  <a:schemeClr val="tx2">
                    <a:lumMod val="75000"/>
                  </a:schemeClr>
                </a:solidFill>
              </a:ln>
              <a:solidFill>
                <a:schemeClr val="tx2">
                  <a:lumMod val="60000"/>
                  <a:lumOff val="40000"/>
                </a:schemeClr>
              </a:solidFill>
              <a:latin typeface="Garamond" panose="02020404030301010803" pitchFamily="18" charset="0"/>
            </a:endParaRPr>
          </a:p>
        </p:txBody>
      </p:sp>
      <p:sp>
        <p:nvSpPr>
          <p:cNvPr id="2" name="TextBox 1"/>
          <p:cNvSpPr txBox="1"/>
          <p:nvPr/>
        </p:nvSpPr>
        <p:spPr>
          <a:xfrm>
            <a:off x="1143000" y="1524000"/>
            <a:ext cx="6934200" cy="707886"/>
          </a:xfrm>
          <a:prstGeom prst="rect">
            <a:avLst/>
          </a:prstGeom>
          <a:solidFill>
            <a:schemeClr val="bg1"/>
          </a:solidFill>
          <a:ln>
            <a:solidFill>
              <a:schemeClr val="tx1"/>
            </a:solidFill>
          </a:ln>
        </p:spPr>
        <p:txBody>
          <a:bodyPr wrap="square" rtlCol="0">
            <a:spAutoFit/>
          </a:bodyPr>
          <a:lstStyle/>
          <a:p>
            <a:pPr algn="ctr"/>
            <a:r>
              <a:rPr lang="en-US" sz="4000" b="1" dirty="0" smtClean="0">
                <a:ln w="19050">
                  <a:solidFill>
                    <a:schemeClr val="tx1"/>
                  </a:solidFill>
                </a:ln>
                <a:solidFill>
                  <a:srgbClr val="800080"/>
                </a:solidFill>
                <a:latin typeface="Garamond" panose="02020404030301010803" pitchFamily="18" charset="0"/>
              </a:rPr>
              <a:t>Question &amp; Answer Time</a:t>
            </a:r>
            <a:endParaRPr lang="en-US" sz="4000" b="1" dirty="0">
              <a:ln w="19050">
                <a:solidFill>
                  <a:schemeClr val="tx1"/>
                </a:solidFill>
              </a:ln>
              <a:solidFill>
                <a:srgbClr val="800080"/>
              </a:solidFill>
              <a:latin typeface="Garamond" panose="02020404030301010803" pitchFamily="18" charset="0"/>
            </a:endParaRPr>
          </a:p>
        </p:txBody>
      </p:sp>
      <p:pic>
        <p:nvPicPr>
          <p:cNvPr id="4098" name="Picture 2" descr="http://engineeringtutorial.com/wp-content/uploads/2016/04/High-Voltage-and-Power-System-Stability-Interview-Questions.jpg"/>
          <p:cNvPicPr>
            <a:picLocks noChangeAspect="1" noChangeArrowheads="1"/>
          </p:cNvPicPr>
          <p:nvPr/>
        </p:nvPicPr>
        <p:blipFill>
          <a:blip r:embed="rId2" cstate="print"/>
          <a:srcRect/>
          <a:stretch>
            <a:fillRect/>
          </a:stretch>
        </p:blipFill>
        <p:spPr bwMode="auto">
          <a:xfrm>
            <a:off x="914400" y="2667000"/>
            <a:ext cx="7439025" cy="2505076"/>
          </a:xfrm>
          <a:prstGeom prst="rect">
            <a:avLst/>
          </a:prstGeom>
          <a:noFill/>
        </p:spPr>
      </p:pic>
    </p:spTree>
    <p:extLst>
      <p:ext uri="{BB962C8B-B14F-4D97-AF65-F5344CB8AC3E}">
        <p14:creationId xmlns:p14="http://schemas.microsoft.com/office/powerpoint/2010/main" val="1677387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906" y="3036081"/>
            <a:ext cx="7886700" cy="3212319"/>
          </a:xfrm>
        </p:spPr>
        <p:txBody>
          <a:bodyPr>
            <a:normAutofit fontScale="92500" lnSpcReduction="10000"/>
          </a:bodyPr>
          <a:lstStyle/>
          <a:p>
            <a:pPr marL="0" indent="0" algn="ctr">
              <a:buNone/>
            </a:pPr>
            <a:r>
              <a:rPr lang="en-US" b="1" dirty="0" smtClean="0"/>
              <a:t>The student’s success is our </a:t>
            </a:r>
            <a:r>
              <a:rPr lang="en-US" b="1" dirty="0" smtClean="0">
                <a:ln w="12700">
                  <a:solidFill>
                    <a:schemeClr val="tx1"/>
                  </a:solidFill>
                </a:ln>
                <a:solidFill>
                  <a:srgbClr val="C32B9B"/>
                </a:solidFill>
              </a:rPr>
              <a:t>focus</a:t>
            </a:r>
            <a:r>
              <a:rPr lang="en-US" b="1" dirty="0" smtClean="0"/>
              <a:t>—whether adult or youth.</a:t>
            </a:r>
          </a:p>
          <a:p>
            <a:pPr marL="0" indent="0" algn="ctr">
              <a:buNone/>
            </a:pPr>
            <a:r>
              <a:rPr lang="en-US" b="1" dirty="0" smtClean="0"/>
              <a:t>“Wherever a student is in life’s journey when he or she enters our program,</a:t>
            </a:r>
          </a:p>
          <a:p>
            <a:pPr marL="0" indent="0" algn="ctr">
              <a:buNone/>
            </a:pPr>
            <a:r>
              <a:rPr lang="en-US" b="1" dirty="0" smtClean="0"/>
              <a:t>that individual </a:t>
            </a:r>
            <a:r>
              <a:rPr lang="en-US" b="1" dirty="0" smtClean="0">
                <a:ln w="12700">
                  <a:solidFill>
                    <a:schemeClr val="tx1"/>
                  </a:solidFill>
                </a:ln>
                <a:solidFill>
                  <a:srgbClr val="FF0000"/>
                </a:solidFill>
              </a:rPr>
              <a:t>will</a:t>
            </a:r>
            <a:r>
              <a:rPr lang="en-US" b="1" dirty="0" smtClean="0">
                <a:ln w="12700">
                  <a:solidFill>
                    <a:schemeClr val="tx1"/>
                  </a:solidFill>
                </a:ln>
              </a:rPr>
              <a:t> </a:t>
            </a:r>
            <a:r>
              <a:rPr lang="en-US" b="1" dirty="0" smtClean="0"/>
              <a:t>move forward to find </a:t>
            </a:r>
            <a:r>
              <a:rPr lang="en-US" sz="5400" b="1" dirty="0" smtClean="0">
                <a:ln w="9525">
                  <a:solidFill>
                    <a:schemeClr val="tx1"/>
                  </a:solidFill>
                </a:ln>
                <a:solidFill>
                  <a:srgbClr val="FF0000"/>
                </a:solidFill>
              </a:rPr>
              <a:t>success</a:t>
            </a:r>
            <a:r>
              <a:rPr lang="en-US" b="1" dirty="0" smtClean="0"/>
              <a:t>.”</a:t>
            </a:r>
            <a:endParaRPr lang="en-US" b="1" dirty="0"/>
          </a:p>
        </p:txBody>
      </p:sp>
      <p:pic>
        <p:nvPicPr>
          <p:cNvPr id="2052" name="Picture 4" descr="Image result for our vision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8547" y="228600"/>
            <a:ext cx="4369418" cy="264584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461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ate of minnesota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33400"/>
            <a:ext cx="2971800" cy="338846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86200" y="0"/>
            <a:ext cx="5029200" cy="1645480"/>
          </a:xfrm>
        </p:spPr>
        <p:txBody>
          <a:bodyPr>
            <a:normAutofit fontScale="90000"/>
          </a:bodyPr>
          <a:lstStyle/>
          <a:p>
            <a:r>
              <a:rPr lang="en-US" sz="6000" b="1" dirty="0" smtClean="0">
                <a:solidFill>
                  <a:srgbClr val="FF0000"/>
                </a:solidFill>
                <a:latin typeface="Garamond" panose="02020404030301010803" pitchFamily="18" charset="0"/>
              </a:rPr>
              <a:t>Our Neck of the Woods</a:t>
            </a:r>
            <a:endParaRPr lang="en-US" sz="6000" b="1" dirty="0">
              <a:solidFill>
                <a:srgbClr val="FF0000"/>
              </a:solidFill>
              <a:latin typeface="Garamond" panose="02020404030301010803" pitchFamily="18" charset="0"/>
            </a:endParaRPr>
          </a:p>
        </p:txBody>
      </p:sp>
      <p:sp>
        <p:nvSpPr>
          <p:cNvPr id="6" name="Oval 5"/>
          <p:cNvSpPr/>
          <p:nvPr/>
        </p:nvSpPr>
        <p:spPr>
          <a:xfrm>
            <a:off x="228600" y="2590800"/>
            <a:ext cx="1485900" cy="133106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noFill/>
            </a:endParaRPr>
          </a:p>
        </p:txBody>
      </p:sp>
      <p:sp>
        <p:nvSpPr>
          <p:cNvPr id="8" name="Title 1"/>
          <p:cNvSpPr txBox="1">
            <a:spLocks/>
          </p:cNvSpPr>
          <p:nvPr/>
        </p:nvSpPr>
        <p:spPr>
          <a:xfrm>
            <a:off x="0" y="3962400"/>
            <a:ext cx="4038600" cy="164548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smtClean="0">
                <a:solidFill>
                  <a:schemeClr val="tx2">
                    <a:lumMod val="75000"/>
                  </a:schemeClr>
                </a:solidFill>
                <a:latin typeface="Garamond" panose="02020404030301010803" pitchFamily="18" charset="0"/>
              </a:rPr>
              <a:t>Southwest</a:t>
            </a:r>
          </a:p>
          <a:p>
            <a:pPr algn="l"/>
            <a:r>
              <a:rPr lang="en-US" sz="6000" b="1" dirty="0" smtClean="0">
                <a:solidFill>
                  <a:schemeClr val="tx2">
                    <a:lumMod val="75000"/>
                  </a:schemeClr>
                </a:solidFill>
                <a:latin typeface="Garamond" panose="02020404030301010803" pitchFamily="18" charset="0"/>
              </a:rPr>
              <a:t>	Minnesota</a:t>
            </a:r>
            <a:endParaRPr lang="en-US" sz="6000" b="1" dirty="0">
              <a:solidFill>
                <a:schemeClr val="tx2">
                  <a:lumMod val="75000"/>
                </a:schemeClr>
              </a:solidFill>
              <a:latin typeface="Garamond" panose="02020404030301010803" pitchFamily="18" charset="0"/>
            </a:endParaRPr>
          </a:p>
        </p:txBody>
      </p:sp>
      <p:pic>
        <p:nvPicPr>
          <p:cNvPr id="3" name="Picture 2"/>
          <p:cNvPicPr>
            <a:picLocks noChangeAspect="1" noChangeArrowheads="1"/>
          </p:cNvPicPr>
          <p:nvPr/>
        </p:nvPicPr>
        <p:blipFill>
          <a:blip r:embed="rId3" cstate="print"/>
          <a:srcRect/>
          <a:stretch>
            <a:fillRect/>
          </a:stretch>
        </p:blipFill>
        <p:spPr bwMode="auto">
          <a:xfrm>
            <a:off x="4038600" y="1981200"/>
            <a:ext cx="4829175" cy="3943350"/>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687054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3332</TotalTime>
  <Words>2691</Words>
  <Application>Microsoft Office PowerPoint</Application>
  <PresentationFormat>On-screen Show (4:3)</PresentationFormat>
  <Paragraphs>570</Paragraphs>
  <Slides>71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71</vt:i4>
      </vt:variant>
    </vt:vector>
  </HeadingPairs>
  <TitlesOfParts>
    <vt:vector size="81" baseType="lpstr">
      <vt:lpstr>Arial</vt:lpstr>
      <vt:lpstr>Bell MT</vt:lpstr>
      <vt:lpstr>Calibri</vt:lpstr>
      <vt:lpstr>Californian FB</vt:lpstr>
      <vt:lpstr>Garamond</vt:lpstr>
      <vt:lpstr>Lucida Calligraphy</vt:lpstr>
      <vt:lpstr>Perpetua</vt:lpstr>
      <vt:lpstr>Vivaldi</vt:lpstr>
      <vt:lpstr>Wingdings</vt:lpstr>
      <vt:lpstr>Office Theme</vt:lpstr>
      <vt:lpstr>Collaboration + Innovation = Success</vt:lpstr>
      <vt:lpstr>Wisdom from Our Host</vt:lpstr>
      <vt:lpstr>PowerPoint Presentation</vt:lpstr>
      <vt:lpstr>PowerPoint Presentation</vt:lpstr>
      <vt:lpstr>PowerPoint Presentation</vt:lpstr>
      <vt:lpstr>PowerPoint Presentation</vt:lpstr>
      <vt:lpstr>PowerPoint Presentation</vt:lpstr>
      <vt:lpstr>PowerPoint Presentation</vt:lpstr>
      <vt:lpstr>Our Neck of the Woods</vt:lpstr>
      <vt:lpstr>What SW Minnesota has to offer</vt:lpstr>
      <vt:lpstr>Regional Facts Influencing Partnerships &amp; Collaborations</vt:lpstr>
      <vt:lpstr>PowerPoint Presentation</vt:lpstr>
      <vt:lpstr>PowerPoint Presentation</vt:lpstr>
      <vt:lpstr>PowerPoint Presentation</vt:lpstr>
      <vt:lpstr>PowerPoint Presentation</vt:lpstr>
      <vt:lpstr>PowerPoint Presentation</vt:lpstr>
      <vt:lpstr>PowerPoint Presentation</vt:lpstr>
      <vt:lpstr>Partners in the Collaboration</vt:lpstr>
      <vt:lpstr>Partners in the Collaboration</vt:lpstr>
      <vt:lpstr>Partners in the Collaboration</vt:lpstr>
      <vt:lpstr>Partners in the Collaboration</vt:lpstr>
      <vt:lpstr>Partners in the Collaboration</vt:lpstr>
      <vt:lpstr>Partners in the Collaboration</vt:lpstr>
      <vt:lpstr>Partners in the Collaboration</vt:lpstr>
      <vt:lpstr>PowerPoint Presentation</vt:lpstr>
      <vt:lpstr>Partners in the Collaboration</vt:lpstr>
      <vt:lpstr>Partners in the Collaboration</vt:lpstr>
      <vt:lpstr>Partners in the Collaboration</vt:lpstr>
      <vt:lpstr>PowerPoint Presentation</vt:lpstr>
      <vt:lpstr>PowerPoint Presentation</vt:lpstr>
      <vt:lpstr>Extended Partnerships</vt:lpstr>
      <vt:lpstr>PowerPoint Presentation</vt:lpstr>
      <vt:lpstr>Co-Mingled Adult/Youth Program Model</vt:lpstr>
      <vt:lpstr>Co-Mingled Adult/Youth Program Model</vt:lpstr>
      <vt:lpstr>Co-Mingled Adult/Youth Program Model</vt:lpstr>
      <vt:lpstr>PowerPoint Presentation</vt:lpstr>
      <vt:lpstr>PowerPoint Presentation</vt:lpstr>
      <vt:lpstr>Public Health/ SW Health and Human Services</vt:lpstr>
      <vt:lpstr>PowerPoint Presentation</vt:lpstr>
      <vt:lpstr>PowerPoint Presentation</vt:lpstr>
      <vt:lpstr>PowerPoint Presentation</vt:lpstr>
      <vt:lpstr>PowerPoint Presentation</vt:lpstr>
      <vt:lpstr>Extended Partnerships</vt:lpstr>
      <vt:lpstr>PowerPoint Presentation</vt:lpstr>
      <vt:lpstr>Extended Partnerships</vt:lpstr>
      <vt:lpstr>PowerPoint Presentation</vt:lpstr>
      <vt:lpstr>Extended Partnerships</vt:lpstr>
      <vt:lpstr>PowerPoint Presentation</vt:lpstr>
      <vt:lpstr>Extended Partnerships</vt:lpstr>
      <vt:lpstr>PowerPoint Presentation</vt:lpstr>
      <vt:lpstr>Extended Partnerships</vt:lpstr>
      <vt:lpstr>Extended Partnerships</vt:lpstr>
      <vt:lpstr>Extended Partnerships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Extended Partnerships</vt:lpstr>
      <vt:lpstr>PowerPoint Presentation</vt:lpstr>
      <vt:lpstr>Extended Partnerships</vt:lpstr>
      <vt:lpstr>PowerPoint Presentation</vt:lpstr>
      <vt:lpstr>Extended Partnerships</vt:lpstr>
      <vt:lpstr>PowerPoint Presentation</vt:lpstr>
      <vt:lpstr>PowerPoint Presentation</vt:lpstr>
      <vt:lpstr>PowerPoint Presentation</vt:lpstr>
      <vt:lpstr>PowerPoint Presentation</vt:lpstr>
      <vt:lpstr>PowerPoint Presentation</vt:lpstr>
      <vt:lpstr>Wrapping it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Regnier</dc:creator>
  <cp:lastModifiedBy>Adult Ed</cp:lastModifiedBy>
  <cp:revision>374</cp:revision>
  <cp:lastPrinted>2016-10-19T17:40:37Z</cp:lastPrinted>
  <dcterms:created xsi:type="dcterms:W3CDTF">2016-10-06T12:28:29Z</dcterms:created>
  <dcterms:modified xsi:type="dcterms:W3CDTF">2016-10-25T18:39:33Z</dcterms:modified>
</cp:coreProperties>
</file>