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5"/>
  </p:notesMasterIdLst>
  <p:handoutMasterIdLst>
    <p:handoutMasterId r:id="rId36"/>
  </p:handoutMasterIdLst>
  <p:sldIdLst>
    <p:sldId id="256" r:id="rId2"/>
    <p:sldId id="257" r:id="rId3"/>
    <p:sldId id="259" r:id="rId4"/>
    <p:sldId id="260" r:id="rId5"/>
    <p:sldId id="262" r:id="rId6"/>
    <p:sldId id="264" r:id="rId7"/>
    <p:sldId id="265" r:id="rId8"/>
    <p:sldId id="266" r:id="rId9"/>
    <p:sldId id="293" r:id="rId10"/>
    <p:sldId id="267" r:id="rId11"/>
    <p:sldId id="292" r:id="rId12"/>
    <p:sldId id="268" r:id="rId13"/>
    <p:sldId id="269" r:id="rId14"/>
    <p:sldId id="270" r:id="rId15"/>
    <p:sldId id="271" r:id="rId16"/>
    <p:sldId id="272" r:id="rId17"/>
    <p:sldId id="273" r:id="rId18"/>
    <p:sldId id="274" r:id="rId19"/>
    <p:sldId id="275" r:id="rId20"/>
    <p:sldId id="290" r:id="rId21"/>
    <p:sldId id="276" r:id="rId22"/>
    <p:sldId id="278" r:id="rId23"/>
    <p:sldId id="291"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RNs</c:v>
                </c:pt>
                <c:pt idx="1">
                  <c:v>LPNs</c:v>
                </c:pt>
                <c:pt idx="2">
                  <c:v>Home Care Aides</c:v>
                </c:pt>
                <c:pt idx="3">
                  <c:v>Food Service Staff</c:v>
                </c:pt>
              </c:strCache>
            </c:strRef>
          </c:cat>
          <c:val>
            <c:numRef>
              <c:f>Sheet1!$B$2:$E$2</c:f>
              <c:numCache>
                <c:formatCode>0.0%</c:formatCode>
                <c:ptCount val="4"/>
                <c:pt idx="0">
                  <c:v>2.4E-2</c:v>
                </c:pt>
                <c:pt idx="1">
                  <c:v>2.4E-2</c:v>
                </c:pt>
                <c:pt idx="2">
                  <c:v>4.9000000000000002E-2</c:v>
                </c:pt>
                <c:pt idx="3">
                  <c:v>6.0999999999999999E-2</c:v>
                </c:pt>
              </c:numCache>
            </c:numRef>
          </c:val>
          <c:extLst>
            <c:ext xmlns:c16="http://schemas.microsoft.com/office/drawing/2014/chart" uri="{C3380CC4-5D6E-409C-BE32-E72D297353CC}">
              <c16:uniqueId val="{00000000-BEBE-40B6-92A8-302B6E57B215}"/>
            </c:ext>
          </c:extLst>
        </c:ser>
        <c:ser>
          <c:idx val="1"/>
          <c:order val="1"/>
          <c:tx>
            <c:strRef>
              <c:f>Sheet1!$A$3</c:f>
              <c:strCache>
                <c:ptCount val="1"/>
                <c:pt idx="0">
                  <c:v>2014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RNs</c:v>
                </c:pt>
                <c:pt idx="1">
                  <c:v>LPNs</c:v>
                </c:pt>
                <c:pt idx="2">
                  <c:v>Home Care Aides</c:v>
                </c:pt>
                <c:pt idx="3">
                  <c:v>Food Service Staff</c:v>
                </c:pt>
              </c:strCache>
            </c:strRef>
          </c:cat>
          <c:val>
            <c:numRef>
              <c:f>Sheet1!$B$3:$E$3</c:f>
              <c:numCache>
                <c:formatCode>0.0%</c:formatCode>
                <c:ptCount val="4"/>
                <c:pt idx="0">
                  <c:v>9.2999999999999999E-2</c:v>
                </c:pt>
                <c:pt idx="1">
                  <c:v>6.2E-2</c:v>
                </c:pt>
                <c:pt idx="2">
                  <c:v>7.2999999999999995E-2</c:v>
                </c:pt>
                <c:pt idx="3">
                  <c:v>4.5999999999999999E-2</c:v>
                </c:pt>
              </c:numCache>
            </c:numRef>
          </c:val>
          <c:extLst>
            <c:ext xmlns:c16="http://schemas.microsoft.com/office/drawing/2014/chart" uri="{C3380CC4-5D6E-409C-BE32-E72D297353CC}">
              <c16:uniqueId val="{00000000-F574-4CA0-AC52-7B545955EFAE}"/>
            </c:ext>
          </c:extLst>
        </c:ser>
        <c:ser>
          <c:idx val="2"/>
          <c:order val="2"/>
          <c:tx>
            <c:strRef>
              <c:f>Sheet1!$A$4</c:f>
              <c:strCache>
                <c:ptCount val="1"/>
                <c:pt idx="0">
                  <c:v>2015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RNs</c:v>
                </c:pt>
                <c:pt idx="1">
                  <c:v>LPNs</c:v>
                </c:pt>
                <c:pt idx="2">
                  <c:v>Home Care Aides</c:v>
                </c:pt>
                <c:pt idx="3">
                  <c:v>Food Service Staff</c:v>
                </c:pt>
              </c:strCache>
            </c:strRef>
          </c:cat>
          <c:val>
            <c:numRef>
              <c:f>Sheet1!$B$4:$E$4</c:f>
              <c:numCache>
                <c:formatCode>0.0%</c:formatCode>
                <c:ptCount val="4"/>
                <c:pt idx="0">
                  <c:v>5.7816321992439419E-2</c:v>
                </c:pt>
                <c:pt idx="1">
                  <c:v>0.13019169329073482</c:v>
                </c:pt>
                <c:pt idx="2">
                  <c:v>0.10998415213946115</c:v>
                </c:pt>
                <c:pt idx="3">
                  <c:v>6.5170166545981165E-2</c:v>
                </c:pt>
              </c:numCache>
            </c:numRef>
          </c:val>
          <c:extLst>
            <c:ext xmlns:c16="http://schemas.microsoft.com/office/drawing/2014/chart" uri="{C3380CC4-5D6E-409C-BE32-E72D297353CC}">
              <c16:uniqueId val="{00000001-F574-4CA0-AC52-7B545955EFAE}"/>
            </c:ext>
          </c:extLst>
        </c:ser>
        <c:ser>
          <c:idx val="3"/>
          <c:order val="3"/>
          <c:tx>
            <c:strRef>
              <c:f>Sheet1!$A$5</c:f>
              <c:strCache>
                <c:ptCount val="1"/>
                <c:pt idx="0">
                  <c:v>2016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RNs</c:v>
                </c:pt>
                <c:pt idx="1">
                  <c:v>LPNs</c:v>
                </c:pt>
                <c:pt idx="2">
                  <c:v>Home Care Aides</c:v>
                </c:pt>
                <c:pt idx="3">
                  <c:v>Food Service Staff</c:v>
                </c:pt>
              </c:strCache>
            </c:strRef>
          </c:cat>
          <c:val>
            <c:numRef>
              <c:f>Sheet1!$B$5:$E$5</c:f>
              <c:numCache>
                <c:formatCode>0.0%</c:formatCode>
                <c:ptCount val="4"/>
                <c:pt idx="0">
                  <c:v>8.2953394123606861E-2</c:v>
                </c:pt>
                <c:pt idx="1">
                  <c:v>0.1537092918446526</c:v>
                </c:pt>
                <c:pt idx="2">
                  <c:v>0.12222724503708289</c:v>
                </c:pt>
                <c:pt idx="3">
                  <c:v>3.9750216618363261E-2</c:v>
                </c:pt>
              </c:numCache>
            </c:numRef>
          </c:val>
          <c:extLst>
            <c:ext xmlns:c16="http://schemas.microsoft.com/office/drawing/2014/chart" uri="{C3380CC4-5D6E-409C-BE32-E72D297353CC}">
              <c16:uniqueId val="{00000000-A8AB-4BE1-8A79-43918B044085}"/>
            </c:ext>
          </c:extLst>
        </c:ser>
        <c:dLbls>
          <c:showLegendKey val="0"/>
          <c:showVal val="0"/>
          <c:showCatName val="0"/>
          <c:showSerName val="0"/>
          <c:showPercent val="0"/>
          <c:showBubbleSize val="0"/>
        </c:dLbls>
        <c:gapWidth val="219"/>
        <c:overlap val="-27"/>
        <c:axId val="5768320"/>
        <c:axId val="5769856"/>
      </c:barChart>
      <c:catAx>
        <c:axId val="576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769856"/>
        <c:crosses val="autoZero"/>
        <c:auto val="1"/>
        <c:lblAlgn val="ctr"/>
        <c:lblOffset val="100"/>
        <c:noMultiLvlLbl val="0"/>
      </c:catAx>
      <c:valAx>
        <c:axId val="5769856"/>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768320"/>
        <c:crosses val="autoZero"/>
        <c:crossBetween val="between"/>
        <c:majorUnit val="5.000000000000001E-2"/>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69264826745144E-2"/>
          <c:y val="2.4836509620955037E-2"/>
          <c:w val="0.90681221665473632"/>
          <c:h val="0.84488947332914277"/>
        </c:manualLayout>
      </c:layout>
      <c:barChart>
        <c:barDir val="col"/>
        <c:grouping val="clustered"/>
        <c:varyColors val="0"/>
        <c:ser>
          <c:idx val="0"/>
          <c:order val="0"/>
          <c:tx>
            <c:strRef>
              <c:f>Sheet1!$A$2</c:f>
              <c:strCache>
                <c:ptCount val="1"/>
                <c:pt idx="0">
                  <c:v>Responses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No applicants</c:v>
                </c:pt>
                <c:pt idx="1">
                  <c:v>No qualified applicants</c:v>
                </c:pt>
                <c:pt idx="2">
                  <c:v>Competition with other employers</c:v>
                </c:pt>
                <c:pt idx="3">
                  <c:v>Non-competitive wages and benefits</c:v>
                </c:pt>
              </c:strCache>
            </c:strRef>
          </c:cat>
          <c:val>
            <c:numRef>
              <c:f>Sheet1!$B$2:$E$2</c:f>
              <c:numCache>
                <c:formatCode>0.0%</c:formatCode>
                <c:ptCount val="4"/>
                <c:pt idx="0">
                  <c:v>0.40571428571428569</c:v>
                </c:pt>
                <c:pt idx="1">
                  <c:v>0.29714285714285715</c:v>
                </c:pt>
                <c:pt idx="2">
                  <c:v>0.4514285714285714</c:v>
                </c:pt>
                <c:pt idx="3">
                  <c:v>0.25142857142857145</c:v>
                </c:pt>
              </c:numCache>
            </c:numRef>
          </c:val>
          <c:extLst>
            <c:ext xmlns:c16="http://schemas.microsoft.com/office/drawing/2014/chart" uri="{C3380CC4-5D6E-409C-BE32-E72D297353CC}">
              <c16:uniqueId val="{00000000-208A-49F4-BB43-30376411EB9C}"/>
            </c:ext>
          </c:extLst>
        </c:ser>
        <c:dLbls>
          <c:showLegendKey val="0"/>
          <c:showVal val="0"/>
          <c:showCatName val="0"/>
          <c:showSerName val="0"/>
          <c:showPercent val="0"/>
          <c:showBubbleSize val="0"/>
        </c:dLbls>
        <c:gapWidth val="219"/>
        <c:overlap val="-27"/>
        <c:axId val="5825280"/>
        <c:axId val="5826816"/>
      </c:barChart>
      <c:catAx>
        <c:axId val="582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826816"/>
        <c:crosses val="autoZero"/>
        <c:auto val="1"/>
        <c:lblAlgn val="ctr"/>
        <c:lblOffset val="100"/>
        <c:noMultiLvlLbl val="0"/>
      </c:catAx>
      <c:valAx>
        <c:axId val="58268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82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2"/>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7238895558223334E-2"/>
          <c:y val="5.1334702258726918E-2"/>
          <c:w val="0.89075630252100868"/>
          <c:h val="0.6837782340862425"/>
        </c:manualLayout>
      </c:layout>
      <c:bar3DChart>
        <c:barDir val="col"/>
        <c:grouping val="clustered"/>
        <c:varyColors val="0"/>
        <c:ser>
          <c:idx val="2"/>
          <c:order val="2"/>
          <c:tx>
            <c:strRef>
              <c:f>Sheet1!$A$4</c:f>
              <c:strCache>
                <c:ptCount val="1"/>
                <c:pt idx="0">
                  <c:v>2011</c:v>
                </c:pt>
              </c:strCache>
            </c:strRef>
          </c:tx>
          <c:spPr>
            <a:solidFill>
              <a:schemeClr val="accent5">
                <a:lumMod val="20000"/>
                <a:lumOff val="80000"/>
              </a:schemeClr>
            </a:solidFill>
            <a:ln w="12695">
              <a:solidFill>
                <a:schemeClr val="tx1"/>
              </a:solidFill>
              <a:prstDash val="solid"/>
            </a:ln>
          </c:spPr>
          <c:invertIfNegative val="0"/>
          <c:cat>
            <c:strRef>
              <c:f>Sheet1!$B$1:$E$1</c:f>
              <c:strCache>
                <c:ptCount val="4"/>
                <c:pt idx="0">
                  <c:v>RN</c:v>
                </c:pt>
                <c:pt idx="1">
                  <c:v>LPN</c:v>
                </c:pt>
                <c:pt idx="2">
                  <c:v>NAR</c:v>
                </c:pt>
                <c:pt idx="3">
                  <c:v>Total</c:v>
                </c:pt>
              </c:strCache>
            </c:strRef>
          </c:cat>
          <c:val>
            <c:numRef>
              <c:f>Sheet1!$B$4:$E$4</c:f>
              <c:numCache>
                <c:formatCode>General</c:formatCode>
                <c:ptCount val="4"/>
                <c:pt idx="0">
                  <c:v>213.7</c:v>
                </c:pt>
                <c:pt idx="1">
                  <c:v>248.68</c:v>
                </c:pt>
                <c:pt idx="2">
                  <c:v>925.16</c:v>
                </c:pt>
                <c:pt idx="3">
                  <c:v>1387.54</c:v>
                </c:pt>
              </c:numCache>
            </c:numRef>
          </c:val>
          <c:extLst>
            <c:ext xmlns:c16="http://schemas.microsoft.com/office/drawing/2014/chart" uri="{C3380CC4-5D6E-409C-BE32-E72D297353CC}">
              <c16:uniqueId val="{00000002-E01F-4EF9-859B-CB0487916D9A}"/>
            </c:ext>
          </c:extLst>
        </c:ser>
        <c:ser>
          <c:idx val="3"/>
          <c:order val="3"/>
          <c:tx>
            <c:strRef>
              <c:f>Sheet1!$A$5</c:f>
              <c:strCache>
                <c:ptCount val="1"/>
                <c:pt idx="0">
                  <c:v>2012</c:v>
                </c:pt>
              </c:strCache>
            </c:strRef>
          </c:tx>
          <c:spPr>
            <a:solidFill>
              <a:schemeClr val="folHlink"/>
            </a:solidFill>
            <a:ln w="12695">
              <a:solidFill>
                <a:schemeClr val="tx1"/>
              </a:solidFill>
              <a:prstDash val="solid"/>
            </a:ln>
          </c:spPr>
          <c:invertIfNegative val="0"/>
          <c:cat>
            <c:strRef>
              <c:f>Sheet1!$B$1:$E$1</c:f>
              <c:strCache>
                <c:ptCount val="4"/>
                <c:pt idx="0">
                  <c:v>RN</c:v>
                </c:pt>
                <c:pt idx="1">
                  <c:v>LPN</c:v>
                </c:pt>
                <c:pt idx="2">
                  <c:v>NAR</c:v>
                </c:pt>
                <c:pt idx="3">
                  <c:v>Total</c:v>
                </c:pt>
              </c:strCache>
            </c:strRef>
          </c:cat>
          <c:val>
            <c:numRef>
              <c:f>Sheet1!$B$5:$E$5</c:f>
              <c:numCache>
                <c:formatCode>General</c:formatCode>
                <c:ptCount val="4"/>
                <c:pt idx="0">
                  <c:v>215.31</c:v>
                </c:pt>
                <c:pt idx="1">
                  <c:v>273.79000000000002</c:v>
                </c:pt>
                <c:pt idx="2" formatCode="#,##0.00">
                  <c:v>1147.52</c:v>
                </c:pt>
                <c:pt idx="3">
                  <c:v>1636.62</c:v>
                </c:pt>
              </c:numCache>
            </c:numRef>
          </c:val>
          <c:extLst>
            <c:ext xmlns:c16="http://schemas.microsoft.com/office/drawing/2014/chart" uri="{C3380CC4-5D6E-409C-BE32-E72D297353CC}">
              <c16:uniqueId val="{00000003-E01F-4EF9-859B-CB0487916D9A}"/>
            </c:ext>
          </c:extLst>
        </c:ser>
        <c:ser>
          <c:idx val="4"/>
          <c:order val="4"/>
          <c:tx>
            <c:strRef>
              <c:f>Sheet1!$A$6</c:f>
              <c:strCache>
                <c:ptCount val="1"/>
                <c:pt idx="0">
                  <c:v>2013</c:v>
                </c:pt>
              </c:strCache>
            </c:strRef>
          </c:tx>
          <c:spPr>
            <a:solidFill>
              <a:schemeClr val="bg2"/>
            </a:solidFill>
            <a:ln w="12695">
              <a:solidFill>
                <a:schemeClr val="tx1"/>
              </a:solidFill>
              <a:prstDash val="solid"/>
            </a:ln>
          </c:spPr>
          <c:invertIfNegative val="0"/>
          <c:cat>
            <c:strRef>
              <c:f>Sheet1!$B$1:$E$1</c:f>
              <c:strCache>
                <c:ptCount val="4"/>
                <c:pt idx="0">
                  <c:v>RN</c:v>
                </c:pt>
                <c:pt idx="1">
                  <c:v>LPN</c:v>
                </c:pt>
                <c:pt idx="2">
                  <c:v>NAR</c:v>
                </c:pt>
                <c:pt idx="3">
                  <c:v>Total</c:v>
                </c:pt>
              </c:strCache>
            </c:strRef>
          </c:cat>
          <c:val>
            <c:numRef>
              <c:f>Sheet1!$B$6:$E$6</c:f>
              <c:numCache>
                <c:formatCode>General</c:formatCode>
                <c:ptCount val="4"/>
                <c:pt idx="0">
                  <c:v>228.98</c:v>
                </c:pt>
                <c:pt idx="1">
                  <c:v>302.13</c:v>
                </c:pt>
                <c:pt idx="2" formatCode="#,##0.00">
                  <c:v>1155.1199999999999</c:v>
                </c:pt>
                <c:pt idx="3">
                  <c:v>1686.23</c:v>
                </c:pt>
              </c:numCache>
            </c:numRef>
          </c:val>
          <c:extLst>
            <c:ext xmlns:c16="http://schemas.microsoft.com/office/drawing/2014/chart" uri="{C3380CC4-5D6E-409C-BE32-E72D297353CC}">
              <c16:uniqueId val="{00000004-E01F-4EF9-859B-CB0487916D9A}"/>
            </c:ext>
          </c:extLst>
        </c:ser>
        <c:ser>
          <c:idx val="5"/>
          <c:order val="5"/>
          <c:tx>
            <c:strRef>
              <c:f>Sheet1!$A$7</c:f>
              <c:strCache>
                <c:ptCount val="1"/>
                <c:pt idx="0">
                  <c:v>2014</c:v>
                </c:pt>
              </c:strCache>
            </c:strRef>
          </c:tx>
          <c:spPr>
            <a:solidFill>
              <a:schemeClr val="tx2"/>
            </a:solidFill>
            <a:ln w="12695">
              <a:solidFill>
                <a:schemeClr val="tx1"/>
              </a:solidFill>
              <a:prstDash val="solid"/>
            </a:ln>
          </c:spPr>
          <c:invertIfNegative val="0"/>
          <c:cat>
            <c:strRef>
              <c:f>Sheet1!$B$1:$E$1</c:f>
              <c:strCache>
                <c:ptCount val="4"/>
                <c:pt idx="0">
                  <c:v>RN</c:v>
                </c:pt>
                <c:pt idx="1">
                  <c:v>LPN</c:v>
                </c:pt>
                <c:pt idx="2">
                  <c:v>NAR</c:v>
                </c:pt>
                <c:pt idx="3">
                  <c:v>Total</c:v>
                </c:pt>
              </c:strCache>
            </c:strRef>
          </c:cat>
          <c:val>
            <c:numRef>
              <c:f>Sheet1!$B$7:$E$7</c:f>
              <c:numCache>
                <c:formatCode>General</c:formatCode>
                <c:ptCount val="4"/>
                <c:pt idx="0" formatCode="#,##0">
                  <c:v>421.36989510489508</c:v>
                </c:pt>
                <c:pt idx="1">
                  <c:v>430.7</c:v>
                </c:pt>
                <c:pt idx="2" formatCode="#,##0.00">
                  <c:v>1741.3640277777779</c:v>
                </c:pt>
                <c:pt idx="3">
                  <c:v>2593.433922882673</c:v>
                </c:pt>
              </c:numCache>
            </c:numRef>
          </c:val>
          <c:extLst>
            <c:ext xmlns:c16="http://schemas.microsoft.com/office/drawing/2014/chart" uri="{C3380CC4-5D6E-409C-BE32-E72D297353CC}">
              <c16:uniqueId val="{00000005-E01F-4EF9-859B-CB0487916D9A}"/>
            </c:ext>
          </c:extLst>
        </c:ser>
        <c:ser>
          <c:idx val="6"/>
          <c:order val="6"/>
          <c:tx>
            <c:strRef>
              <c:f>Sheet1!$A$8</c:f>
              <c:strCache>
                <c:ptCount val="1"/>
                <c:pt idx="0">
                  <c:v>2016</c:v>
                </c:pt>
              </c:strCache>
            </c:strRef>
          </c:tx>
          <c:spPr>
            <a:solidFill>
              <a:schemeClr val="accent1"/>
            </a:solidFill>
            <a:ln w="12695">
              <a:solidFill>
                <a:schemeClr val="tx1"/>
              </a:solidFill>
              <a:prstDash val="solid"/>
            </a:ln>
          </c:spPr>
          <c:invertIfNegative val="0"/>
          <c:cat>
            <c:strRef>
              <c:f>Sheet1!$B$1:$E$1</c:f>
              <c:strCache>
                <c:ptCount val="4"/>
                <c:pt idx="0">
                  <c:v>RN</c:v>
                </c:pt>
                <c:pt idx="1">
                  <c:v>LPN</c:v>
                </c:pt>
                <c:pt idx="2">
                  <c:v>NAR</c:v>
                </c:pt>
                <c:pt idx="3">
                  <c:v>Total</c:v>
                </c:pt>
              </c:strCache>
            </c:strRef>
          </c:cat>
          <c:val>
            <c:numRef>
              <c:f>Sheet1!$B$8:$E$8</c:f>
              <c:numCache>
                <c:formatCode>General</c:formatCode>
                <c:ptCount val="4"/>
                <c:pt idx="0">
                  <c:v>515</c:v>
                </c:pt>
                <c:pt idx="1">
                  <c:v>580</c:v>
                </c:pt>
                <c:pt idx="2" formatCode="#,##0.00">
                  <c:v>1797</c:v>
                </c:pt>
                <c:pt idx="3">
                  <c:v>2892</c:v>
                </c:pt>
              </c:numCache>
            </c:numRef>
          </c:val>
          <c:extLst>
            <c:ext xmlns:c16="http://schemas.microsoft.com/office/drawing/2014/chart" uri="{C3380CC4-5D6E-409C-BE32-E72D297353CC}">
              <c16:uniqueId val="{00000006-E01F-4EF9-859B-CB0487916D9A}"/>
            </c:ext>
          </c:extLst>
        </c:ser>
        <c:ser>
          <c:idx val="7"/>
          <c:order val="7"/>
          <c:tx>
            <c:strRef>
              <c:f>Sheet1!$A$9</c:f>
              <c:strCache>
                <c:ptCount val="1"/>
                <c:pt idx="0">
                  <c:v>2017</c:v>
                </c:pt>
              </c:strCache>
            </c:strRef>
          </c:tx>
          <c:invertIfNegative val="0"/>
          <c:cat>
            <c:strRef>
              <c:f>Sheet1!$B$1:$E$1</c:f>
              <c:strCache>
                <c:ptCount val="4"/>
                <c:pt idx="0">
                  <c:v>RN</c:v>
                </c:pt>
                <c:pt idx="1">
                  <c:v>LPN</c:v>
                </c:pt>
                <c:pt idx="2">
                  <c:v>NAR</c:v>
                </c:pt>
                <c:pt idx="3">
                  <c:v>Total</c:v>
                </c:pt>
              </c:strCache>
            </c:strRef>
          </c:cat>
          <c:val>
            <c:numRef>
              <c:f>Sheet1!$B$9:$E$9</c:f>
              <c:numCache>
                <c:formatCode>General</c:formatCode>
                <c:ptCount val="4"/>
                <c:pt idx="0">
                  <c:v>445</c:v>
                </c:pt>
                <c:pt idx="1">
                  <c:v>497</c:v>
                </c:pt>
                <c:pt idx="2" formatCode="#,##0.00">
                  <c:v>1892</c:v>
                </c:pt>
                <c:pt idx="3">
                  <c:v>2834</c:v>
                </c:pt>
              </c:numCache>
            </c:numRef>
          </c:val>
          <c:extLst>
            <c:ext xmlns:c16="http://schemas.microsoft.com/office/drawing/2014/chart" uri="{C3380CC4-5D6E-409C-BE32-E72D297353CC}">
              <c16:uniqueId val="{00000007-E01F-4EF9-859B-CB0487916D9A}"/>
            </c:ext>
          </c:extLst>
        </c:ser>
        <c:dLbls>
          <c:showLegendKey val="0"/>
          <c:showVal val="0"/>
          <c:showCatName val="0"/>
          <c:showSerName val="0"/>
          <c:showPercent val="0"/>
          <c:showBubbleSize val="0"/>
        </c:dLbls>
        <c:gapWidth val="150"/>
        <c:gapDepth val="0"/>
        <c:shape val="box"/>
        <c:axId val="42563456"/>
        <c:axId val="42564992"/>
        <c:axId val="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2009</c:v>
                      </c:pt>
                    </c:strCache>
                  </c:strRef>
                </c:tx>
                <c:spPr>
                  <a:solidFill>
                    <a:schemeClr val="accent1"/>
                  </a:solidFill>
                  <a:ln w="12695">
                    <a:solidFill>
                      <a:schemeClr val="tx1"/>
                    </a:solidFill>
                    <a:prstDash val="solid"/>
                  </a:ln>
                </c:spPr>
                <c:invertIfNegative val="0"/>
                <c:cat>
                  <c:strRef>
                    <c:extLst>
                      <c:ext uri="{02D57815-91ED-43cb-92C2-25804820EDAC}">
                        <c15:formulaRef>
                          <c15:sqref>Sheet1!$B$1:$E$1</c15:sqref>
                        </c15:formulaRef>
                      </c:ext>
                    </c:extLst>
                    <c:strCache>
                      <c:ptCount val="4"/>
                      <c:pt idx="0">
                        <c:v>RN</c:v>
                      </c:pt>
                      <c:pt idx="1">
                        <c:v>LPN</c:v>
                      </c:pt>
                      <c:pt idx="2">
                        <c:v>NAR</c:v>
                      </c:pt>
                      <c:pt idx="3">
                        <c:v>Total</c:v>
                      </c:pt>
                    </c:strCache>
                  </c:strRef>
                </c:cat>
                <c:val>
                  <c:numRef>
                    <c:extLst>
                      <c:ext uri="{02D57815-91ED-43cb-92C2-25804820EDAC}">
                        <c15:formulaRef>
                          <c15:sqref>Sheet1!$B$2:$E$2</c15:sqref>
                        </c15:formulaRef>
                      </c:ext>
                    </c:extLst>
                    <c:numCache>
                      <c:formatCode>General</c:formatCode>
                      <c:ptCount val="4"/>
                      <c:pt idx="0">
                        <c:v>70.900000000000006</c:v>
                      </c:pt>
                      <c:pt idx="1">
                        <c:v>138.46</c:v>
                      </c:pt>
                      <c:pt idx="2">
                        <c:v>538.35</c:v>
                      </c:pt>
                      <c:pt idx="3">
                        <c:v>747.71</c:v>
                      </c:pt>
                    </c:numCache>
                  </c:numRef>
                </c:val>
                <c:extLst>
                  <c:ext xmlns:c16="http://schemas.microsoft.com/office/drawing/2014/chart" uri="{C3380CC4-5D6E-409C-BE32-E72D297353CC}">
                    <c16:uniqueId val="{00000000-E01F-4EF9-859B-CB0487916D9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2010</c:v>
                      </c:pt>
                    </c:strCache>
                  </c:strRef>
                </c:tx>
                <c:spPr>
                  <a:solidFill>
                    <a:schemeClr val="accent2"/>
                  </a:solidFill>
                  <a:ln w="12695">
                    <a:solidFill>
                      <a:schemeClr val="tx1"/>
                    </a:solidFill>
                    <a:prstDash val="solid"/>
                  </a:ln>
                </c:spPr>
                <c:invertIfNegative val="0"/>
                <c:cat>
                  <c:strRef>
                    <c:extLst xmlns:c15="http://schemas.microsoft.com/office/drawing/2012/chart">
                      <c:ext xmlns:c15="http://schemas.microsoft.com/office/drawing/2012/chart" uri="{02D57815-91ED-43cb-92C2-25804820EDAC}">
                        <c15:formulaRef>
                          <c15:sqref>Sheet1!$B$1:$E$1</c15:sqref>
                        </c15:formulaRef>
                      </c:ext>
                    </c:extLst>
                    <c:strCache>
                      <c:ptCount val="4"/>
                      <c:pt idx="0">
                        <c:v>RN</c:v>
                      </c:pt>
                      <c:pt idx="1">
                        <c:v>LPN</c:v>
                      </c:pt>
                      <c:pt idx="2">
                        <c:v>NAR</c:v>
                      </c:pt>
                      <c:pt idx="3">
                        <c:v>Total</c:v>
                      </c:pt>
                    </c:strCache>
                  </c:strRef>
                </c:cat>
                <c:val>
                  <c:numRef>
                    <c:extLst xmlns:c15="http://schemas.microsoft.com/office/drawing/2012/chart">
                      <c:ext xmlns:c15="http://schemas.microsoft.com/office/drawing/2012/chart" uri="{02D57815-91ED-43cb-92C2-25804820EDAC}">
                        <c15:formulaRef>
                          <c15:sqref>Sheet1!$B$3:$E$3</c15:sqref>
                        </c15:formulaRef>
                      </c:ext>
                    </c:extLst>
                    <c:numCache>
                      <c:formatCode>General</c:formatCode>
                      <c:ptCount val="4"/>
                      <c:pt idx="0">
                        <c:v>110.98</c:v>
                      </c:pt>
                      <c:pt idx="1">
                        <c:v>214.32</c:v>
                      </c:pt>
                      <c:pt idx="2">
                        <c:v>823.02</c:v>
                      </c:pt>
                      <c:pt idx="3">
                        <c:v>1148.32</c:v>
                      </c:pt>
                    </c:numCache>
                  </c:numRef>
                </c:val>
                <c:extLst xmlns:c15="http://schemas.microsoft.com/office/drawing/2012/chart">
                  <c:ext xmlns:c16="http://schemas.microsoft.com/office/drawing/2014/chart" uri="{C3380CC4-5D6E-409C-BE32-E72D297353CC}">
                    <c16:uniqueId val="{00000001-E01F-4EF9-859B-CB0487916D9A}"/>
                  </c:ext>
                </c:extLst>
              </c15:ser>
            </c15:filteredBarSeries>
          </c:ext>
        </c:extLst>
      </c:bar3DChart>
      <c:catAx>
        <c:axId val="42563456"/>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sz="1849" b="1" i="0" u="none" strike="noStrike" baseline="0">
                <a:solidFill>
                  <a:schemeClr val="tx1"/>
                </a:solidFill>
                <a:latin typeface="Times New Roman"/>
                <a:ea typeface="Times New Roman"/>
                <a:cs typeface="Times New Roman"/>
              </a:defRPr>
            </a:pPr>
            <a:endParaRPr lang="en-US"/>
          </a:p>
        </c:txPr>
        <c:crossAx val="42564992"/>
        <c:crosses val="autoZero"/>
        <c:auto val="1"/>
        <c:lblAlgn val="ctr"/>
        <c:lblOffset val="100"/>
        <c:tickLblSkip val="1"/>
        <c:tickMarkSkip val="1"/>
        <c:noMultiLvlLbl val="0"/>
      </c:catAx>
      <c:valAx>
        <c:axId val="42564992"/>
        <c:scaling>
          <c:orientation val="minMax"/>
        </c:scaling>
        <c:delete val="0"/>
        <c:axPos val="l"/>
        <c:majorGridlines>
          <c:spPr>
            <a:ln w="3174">
              <a:solidFill>
                <a:schemeClr val="tx1"/>
              </a:solidFill>
              <a:prstDash val="solid"/>
            </a:ln>
          </c:spPr>
        </c:majorGridlines>
        <c:numFmt formatCode="#,##0" sourceLinked="0"/>
        <c:majorTickMark val="out"/>
        <c:minorTickMark val="none"/>
        <c:tickLblPos val="nextTo"/>
        <c:spPr>
          <a:ln w="3174">
            <a:solidFill>
              <a:schemeClr val="tx1"/>
            </a:solidFill>
            <a:prstDash val="solid"/>
          </a:ln>
        </c:spPr>
        <c:txPr>
          <a:bodyPr rot="0" vert="horz"/>
          <a:lstStyle/>
          <a:p>
            <a:pPr>
              <a:defRPr sz="1849" b="1" i="0" u="none" strike="noStrike" baseline="0">
                <a:solidFill>
                  <a:schemeClr val="tx1"/>
                </a:solidFill>
                <a:latin typeface="Times New Roman"/>
                <a:ea typeface="Times New Roman"/>
                <a:cs typeface="Times New Roman"/>
              </a:defRPr>
            </a:pPr>
            <a:endParaRPr lang="en-US"/>
          </a:p>
        </c:txPr>
        <c:crossAx val="42563456"/>
        <c:crosses val="autoZero"/>
        <c:crossBetween val="between"/>
      </c:valAx>
      <c:spPr>
        <a:noFill/>
        <a:ln w="25390">
          <a:noFill/>
        </a:ln>
      </c:spPr>
    </c:plotArea>
    <c:legend>
      <c:legendPos val="b"/>
      <c:layout>
        <c:manualLayout>
          <c:xMode val="edge"/>
          <c:yMode val="edge"/>
          <c:x val="7.8649619555131361E-2"/>
          <c:y val="0.92663316906744053"/>
          <c:w val="0.86074431983880806"/>
          <c:h val="7.1981786831171915E-2"/>
        </c:manualLayout>
      </c:layout>
      <c:overlay val="0"/>
      <c:spPr>
        <a:solidFill>
          <a:schemeClr val="bg1"/>
        </a:solidFill>
        <a:ln w="3174">
          <a:solidFill>
            <a:schemeClr val="tx1"/>
          </a:solidFill>
          <a:prstDash val="solid"/>
        </a:ln>
      </c:spPr>
      <c:txPr>
        <a:bodyPr/>
        <a:lstStyle/>
        <a:p>
          <a:pPr>
            <a:defRPr sz="1699"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4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6"/>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2034739454094323E-2"/>
          <c:y val="5.9241706161137442E-2"/>
          <c:w val="0.92555831265508703"/>
          <c:h val="0.74170616113744059"/>
        </c:manualLayout>
      </c:layout>
      <c:bar3DChart>
        <c:barDir val="col"/>
        <c:grouping val="clustered"/>
        <c:varyColors val="0"/>
        <c:ser>
          <c:idx val="2"/>
          <c:order val="2"/>
          <c:tx>
            <c:strRef>
              <c:f>Sheet1!$A$4</c:f>
              <c:strCache>
                <c:ptCount val="1"/>
                <c:pt idx="0">
                  <c:v>2011</c:v>
                </c:pt>
              </c:strCache>
            </c:strRef>
          </c:tx>
          <c:spPr>
            <a:solidFill>
              <a:schemeClr val="accent5">
                <a:lumMod val="20000"/>
                <a:lumOff val="80000"/>
              </a:schemeClr>
            </a:solidFill>
            <a:ln w="13406">
              <a:solidFill>
                <a:schemeClr val="tx1"/>
              </a:solidFill>
              <a:prstDash val="solid"/>
            </a:ln>
          </c:spPr>
          <c:invertIfNegative val="0"/>
          <c:cat>
            <c:strRef>
              <c:f>Sheet1!$B$1:$E$1</c:f>
              <c:strCache>
                <c:ptCount val="4"/>
                <c:pt idx="0">
                  <c:v>RN</c:v>
                </c:pt>
                <c:pt idx="1">
                  <c:v>LPN</c:v>
                </c:pt>
                <c:pt idx="2">
                  <c:v>NAR</c:v>
                </c:pt>
                <c:pt idx="3">
                  <c:v>Total</c:v>
                </c:pt>
              </c:strCache>
            </c:strRef>
          </c:cat>
          <c:val>
            <c:numRef>
              <c:f>Sheet1!$B$4:$E$4</c:f>
              <c:numCache>
                <c:formatCode>General</c:formatCode>
                <c:ptCount val="4"/>
                <c:pt idx="0">
                  <c:v>0.56999999999999995</c:v>
                </c:pt>
                <c:pt idx="1">
                  <c:v>0.66</c:v>
                </c:pt>
                <c:pt idx="2">
                  <c:v>2.46</c:v>
                </c:pt>
                <c:pt idx="3">
                  <c:v>3.92</c:v>
                </c:pt>
              </c:numCache>
            </c:numRef>
          </c:val>
          <c:extLst>
            <c:ext xmlns:c16="http://schemas.microsoft.com/office/drawing/2014/chart" uri="{C3380CC4-5D6E-409C-BE32-E72D297353CC}">
              <c16:uniqueId val="{00000002-86BA-46B7-8497-64D8E19C0104}"/>
            </c:ext>
          </c:extLst>
        </c:ser>
        <c:ser>
          <c:idx val="3"/>
          <c:order val="3"/>
          <c:tx>
            <c:strRef>
              <c:f>Sheet1!$A$5</c:f>
              <c:strCache>
                <c:ptCount val="1"/>
                <c:pt idx="0">
                  <c:v>2012</c:v>
                </c:pt>
              </c:strCache>
            </c:strRef>
          </c:tx>
          <c:spPr>
            <a:solidFill>
              <a:schemeClr val="folHlink"/>
            </a:solidFill>
            <a:ln w="13406">
              <a:solidFill>
                <a:schemeClr val="tx1"/>
              </a:solidFill>
              <a:prstDash val="solid"/>
            </a:ln>
          </c:spPr>
          <c:invertIfNegative val="0"/>
          <c:cat>
            <c:strRef>
              <c:f>Sheet1!$B$1:$E$1</c:f>
              <c:strCache>
                <c:ptCount val="4"/>
                <c:pt idx="0">
                  <c:v>RN</c:v>
                </c:pt>
                <c:pt idx="1">
                  <c:v>LPN</c:v>
                </c:pt>
                <c:pt idx="2">
                  <c:v>NAR</c:v>
                </c:pt>
                <c:pt idx="3">
                  <c:v>Total</c:v>
                </c:pt>
              </c:strCache>
            </c:strRef>
          </c:cat>
          <c:val>
            <c:numRef>
              <c:f>Sheet1!$B$5:$E$5</c:f>
              <c:numCache>
                <c:formatCode>General</c:formatCode>
                <c:ptCount val="4"/>
                <c:pt idx="0">
                  <c:v>0.57999999999999996</c:v>
                </c:pt>
                <c:pt idx="1">
                  <c:v>0.74</c:v>
                </c:pt>
                <c:pt idx="2">
                  <c:v>3.08</c:v>
                </c:pt>
                <c:pt idx="3">
                  <c:v>4.59</c:v>
                </c:pt>
              </c:numCache>
            </c:numRef>
          </c:val>
          <c:extLst>
            <c:ext xmlns:c16="http://schemas.microsoft.com/office/drawing/2014/chart" uri="{C3380CC4-5D6E-409C-BE32-E72D297353CC}">
              <c16:uniqueId val="{00000003-86BA-46B7-8497-64D8E19C0104}"/>
            </c:ext>
          </c:extLst>
        </c:ser>
        <c:ser>
          <c:idx val="4"/>
          <c:order val="4"/>
          <c:tx>
            <c:strRef>
              <c:f>Sheet1!$A$6</c:f>
              <c:strCache>
                <c:ptCount val="1"/>
                <c:pt idx="0">
                  <c:v>2013</c:v>
                </c:pt>
              </c:strCache>
            </c:strRef>
          </c:tx>
          <c:spPr>
            <a:solidFill>
              <a:schemeClr val="bg2"/>
            </a:solidFill>
            <a:ln w="13406">
              <a:solidFill>
                <a:schemeClr val="tx1"/>
              </a:solidFill>
              <a:prstDash val="solid"/>
            </a:ln>
          </c:spPr>
          <c:invertIfNegative val="0"/>
          <c:cat>
            <c:strRef>
              <c:f>Sheet1!$B$1:$E$1</c:f>
              <c:strCache>
                <c:ptCount val="4"/>
                <c:pt idx="0">
                  <c:v>RN</c:v>
                </c:pt>
                <c:pt idx="1">
                  <c:v>LPN</c:v>
                </c:pt>
                <c:pt idx="2">
                  <c:v>NAR</c:v>
                </c:pt>
                <c:pt idx="3">
                  <c:v>Total</c:v>
                </c:pt>
              </c:strCache>
            </c:strRef>
          </c:cat>
          <c:val>
            <c:numRef>
              <c:f>Sheet1!$B$6:$E$6</c:f>
              <c:numCache>
                <c:formatCode>General</c:formatCode>
                <c:ptCount val="4"/>
                <c:pt idx="0">
                  <c:v>0.62</c:v>
                </c:pt>
                <c:pt idx="1">
                  <c:v>0.81</c:v>
                </c:pt>
                <c:pt idx="2">
                  <c:v>3.11</c:v>
                </c:pt>
                <c:pt idx="3">
                  <c:v>4.9000000000000004</c:v>
                </c:pt>
              </c:numCache>
            </c:numRef>
          </c:val>
          <c:extLst>
            <c:ext xmlns:c16="http://schemas.microsoft.com/office/drawing/2014/chart" uri="{C3380CC4-5D6E-409C-BE32-E72D297353CC}">
              <c16:uniqueId val="{00000004-86BA-46B7-8497-64D8E19C0104}"/>
            </c:ext>
          </c:extLst>
        </c:ser>
        <c:ser>
          <c:idx val="5"/>
          <c:order val="5"/>
          <c:tx>
            <c:strRef>
              <c:f>Sheet1!$A$7</c:f>
              <c:strCache>
                <c:ptCount val="1"/>
                <c:pt idx="0">
                  <c:v>2014</c:v>
                </c:pt>
              </c:strCache>
            </c:strRef>
          </c:tx>
          <c:spPr>
            <a:solidFill>
              <a:schemeClr val="tx2"/>
            </a:solidFill>
            <a:ln w="13406">
              <a:solidFill>
                <a:schemeClr val="tx1"/>
              </a:solidFill>
              <a:prstDash val="solid"/>
            </a:ln>
          </c:spPr>
          <c:invertIfNegative val="0"/>
          <c:cat>
            <c:strRef>
              <c:f>Sheet1!$B$1:$E$1</c:f>
              <c:strCache>
                <c:ptCount val="4"/>
                <c:pt idx="0">
                  <c:v>RN</c:v>
                </c:pt>
                <c:pt idx="1">
                  <c:v>LPN</c:v>
                </c:pt>
                <c:pt idx="2">
                  <c:v>NAR</c:v>
                </c:pt>
                <c:pt idx="3">
                  <c:v>Total</c:v>
                </c:pt>
              </c:strCache>
            </c:strRef>
          </c:cat>
          <c:val>
            <c:numRef>
              <c:f>Sheet1!$B$7:$E$7</c:f>
              <c:numCache>
                <c:formatCode>General</c:formatCode>
                <c:ptCount val="4"/>
                <c:pt idx="0">
                  <c:v>1.1499999999999999</c:v>
                </c:pt>
                <c:pt idx="1">
                  <c:v>1.173</c:v>
                </c:pt>
                <c:pt idx="2">
                  <c:v>4.74</c:v>
                </c:pt>
                <c:pt idx="3">
                  <c:v>7.5229999999999997</c:v>
                </c:pt>
              </c:numCache>
            </c:numRef>
          </c:val>
          <c:extLst>
            <c:ext xmlns:c16="http://schemas.microsoft.com/office/drawing/2014/chart" uri="{C3380CC4-5D6E-409C-BE32-E72D297353CC}">
              <c16:uniqueId val="{00000005-86BA-46B7-8497-64D8E19C0104}"/>
            </c:ext>
          </c:extLst>
        </c:ser>
        <c:ser>
          <c:idx val="6"/>
          <c:order val="6"/>
          <c:tx>
            <c:strRef>
              <c:f>Sheet1!$A$8</c:f>
              <c:strCache>
                <c:ptCount val="1"/>
                <c:pt idx="0">
                  <c:v>2016</c:v>
                </c:pt>
              </c:strCache>
            </c:strRef>
          </c:tx>
          <c:spPr>
            <a:solidFill>
              <a:schemeClr val="accent1"/>
            </a:solidFill>
            <a:ln w="13406">
              <a:solidFill>
                <a:schemeClr val="tx1"/>
              </a:solidFill>
              <a:prstDash val="solid"/>
            </a:ln>
          </c:spPr>
          <c:invertIfNegative val="0"/>
          <c:cat>
            <c:strRef>
              <c:f>Sheet1!$B$1:$E$1</c:f>
              <c:strCache>
                <c:ptCount val="4"/>
                <c:pt idx="0">
                  <c:v>RN</c:v>
                </c:pt>
                <c:pt idx="1">
                  <c:v>LPN</c:v>
                </c:pt>
                <c:pt idx="2">
                  <c:v>NAR</c:v>
                </c:pt>
                <c:pt idx="3">
                  <c:v>Total</c:v>
                </c:pt>
              </c:strCache>
            </c:strRef>
          </c:cat>
          <c:val>
            <c:numRef>
              <c:f>Sheet1!$B$8:$E$8</c:f>
              <c:numCache>
                <c:formatCode>General</c:formatCode>
                <c:ptCount val="4"/>
                <c:pt idx="0">
                  <c:v>1.41</c:v>
                </c:pt>
                <c:pt idx="1">
                  <c:v>1.59</c:v>
                </c:pt>
                <c:pt idx="2">
                  <c:v>4.92</c:v>
                </c:pt>
                <c:pt idx="3">
                  <c:v>7.92</c:v>
                </c:pt>
              </c:numCache>
            </c:numRef>
          </c:val>
          <c:extLst>
            <c:ext xmlns:c16="http://schemas.microsoft.com/office/drawing/2014/chart" uri="{C3380CC4-5D6E-409C-BE32-E72D297353CC}">
              <c16:uniqueId val="{00000006-86BA-46B7-8497-64D8E19C0104}"/>
            </c:ext>
          </c:extLst>
        </c:ser>
        <c:ser>
          <c:idx val="7"/>
          <c:order val="7"/>
          <c:tx>
            <c:strRef>
              <c:f>Sheet1!$A$9</c:f>
              <c:strCache>
                <c:ptCount val="1"/>
                <c:pt idx="0">
                  <c:v>2017</c:v>
                </c:pt>
              </c:strCache>
            </c:strRef>
          </c:tx>
          <c:invertIfNegative val="0"/>
          <c:cat>
            <c:strRef>
              <c:f>Sheet1!$B$1:$E$1</c:f>
              <c:strCache>
                <c:ptCount val="4"/>
                <c:pt idx="0">
                  <c:v>RN</c:v>
                </c:pt>
                <c:pt idx="1">
                  <c:v>LPN</c:v>
                </c:pt>
                <c:pt idx="2">
                  <c:v>NAR</c:v>
                </c:pt>
                <c:pt idx="3">
                  <c:v>Total</c:v>
                </c:pt>
              </c:strCache>
            </c:strRef>
          </c:cat>
          <c:val>
            <c:numRef>
              <c:f>Sheet1!$B$9:$E$9</c:f>
              <c:numCache>
                <c:formatCode>General</c:formatCode>
                <c:ptCount val="4"/>
                <c:pt idx="0">
                  <c:v>1.22</c:v>
                </c:pt>
                <c:pt idx="1">
                  <c:v>1.36</c:v>
                </c:pt>
                <c:pt idx="2">
                  <c:v>5.18</c:v>
                </c:pt>
                <c:pt idx="3">
                  <c:v>7.76</c:v>
                </c:pt>
              </c:numCache>
            </c:numRef>
          </c:val>
          <c:extLst>
            <c:ext xmlns:c16="http://schemas.microsoft.com/office/drawing/2014/chart" uri="{C3380CC4-5D6E-409C-BE32-E72D297353CC}">
              <c16:uniqueId val="{00000007-86BA-46B7-8497-64D8E19C0104}"/>
            </c:ext>
          </c:extLst>
        </c:ser>
        <c:dLbls>
          <c:showLegendKey val="0"/>
          <c:showVal val="0"/>
          <c:showCatName val="0"/>
          <c:showSerName val="0"/>
          <c:showPercent val="0"/>
          <c:showBubbleSize val="0"/>
        </c:dLbls>
        <c:gapWidth val="150"/>
        <c:gapDepth val="0"/>
        <c:shape val="box"/>
        <c:axId val="42622336"/>
        <c:axId val="42624128"/>
        <c:axId val="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2009</c:v>
                      </c:pt>
                    </c:strCache>
                  </c:strRef>
                </c:tx>
                <c:spPr>
                  <a:solidFill>
                    <a:schemeClr val="accent1"/>
                  </a:solidFill>
                  <a:ln w="13406">
                    <a:solidFill>
                      <a:schemeClr val="tx1"/>
                    </a:solidFill>
                    <a:prstDash val="solid"/>
                  </a:ln>
                </c:spPr>
                <c:invertIfNegative val="0"/>
                <c:cat>
                  <c:strRef>
                    <c:extLst>
                      <c:ext uri="{02D57815-91ED-43cb-92C2-25804820EDAC}">
                        <c15:formulaRef>
                          <c15:sqref>Sheet1!$B$1:$E$1</c15:sqref>
                        </c15:formulaRef>
                      </c:ext>
                    </c:extLst>
                    <c:strCache>
                      <c:ptCount val="4"/>
                      <c:pt idx="0">
                        <c:v>RN</c:v>
                      </c:pt>
                      <c:pt idx="1">
                        <c:v>LPN</c:v>
                      </c:pt>
                      <c:pt idx="2">
                        <c:v>NAR</c:v>
                      </c:pt>
                      <c:pt idx="3">
                        <c:v>Total</c:v>
                      </c:pt>
                    </c:strCache>
                  </c:strRef>
                </c:cat>
                <c:val>
                  <c:numRef>
                    <c:extLst>
                      <c:ext uri="{02D57815-91ED-43cb-92C2-25804820EDAC}">
                        <c15:formulaRef>
                          <c15:sqref>Sheet1!$B$2:$E$2</c15:sqref>
                        </c15:formulaRef>
                      </c:ext>
                    </c:extLst>
                    <c:numCache>
                      <c:formatCode>General</c:formatCode>
                      <c:ptCount val="4"/>
                      <c:pt idx="0">
                        <c:v>0.19</c:v>
                      </c:pt>
                      <c:pt idx="1">
                        <c:v>0.36</c:v>
                      </c:pt>
                      <c:pt idx="2">
                        <c:v>1.41</c:v>
                      </c:pt>
                      <c:pt idx="3">
                        <c:v>2.131161852</c:v>
                      </c:pt>
                    </c:numCache>
                  </c:numRef>
                </c:val>
                <c:extLst>
                  <c:ext xmlns:c16="http://schemas.microsoft.com/office/drawing/2014/chart" uri="{C3380CC4-5D6E-409C-BE32-E72D297353CC}">
                    <c16:uniqueId val="{00000000-86BA-46B7-8497-64D8E19C010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2010</c:v>
                      </c:pt>
                    </c:strCache>
                  </c:strRef>
                </c:tx>
                <c:spPr>
                  <a:solidFill>
                    <a:schemeClr val="accent2"/>
                  </a:solidFill>
                  <a:ln w="13406">
                    <a:solidFill>
                      <a:schemeClr val="tx1"/>
                    </a:solidFill>
                    <a:prstDash val="solid"/>
                  </a:ln>
                </c:spPr>
                <c:invertIfNegative val="0"/>
                <c:cat>
                  <c:strRef>
                    <c:extLst xmlns:c15="http://schemas.microsoft.com/office/drawing/2012/chart">
                      <c:ext xmlns:c15="http://schemas.microsoft.com/office/drawing/2012/chart" uri="{02D57815-91ED-43cb-92C2-25804820EDAC}">
                        <c15:formulaRef>
                          <c15:sqref>Sheet1!$B$1:$E$1</c15:sqref>
                        </c15:formulaRef>
                      </c:ext>
                    </c:extLst>
                    <c:strCache>
                      <c:ptCount val="4"/>
                      <c:pt idx="0">
                        <c:v>RN</c:v>
                      </c:pt>
                      <c:pt idx="1">
                        <c:v>LPN</c:v>
                      </c:pt>
                      <c:pt idx="2">
                        <c:v>NAR</c:v>
                      </c:pt>
                      <c:pt idx="3">
                        <c:v>Total</c:v>
                      </c:pt>
                    </c:strCache>
                  </c:strRef>
                </c:cat>
                <c:val>
                  <c:numRef>
                    <c:extLst xmlns:c15="http://schemas.microsoft.com/office/drawing/2012/chart">
                      <c:ext xmlns:c15="http://schemas.microsoft.com/office/drawing/2012/chart" uri="{02D57815-91ED-43cb-92C2-25804820EDAC}">
                        <c15:formulaRef>
                          <c15:sqref>Sheet1!$B$3:$E$3</c15:sqref>
                        </c15:formulaRef>
                      </c:ext>
                    </c:extLst>
                    <c:numCache>
                      <c:formatCode>General</c:formatCode>
                      <c:ptCount val="4"/>
                      <c:pt idx="0">
                        <c:v>0.28999999999999998</c:v>
                      </c:pt>
                      <c:pt idx="1">
                        <c:v>0.56000000000000005</c:v>
                      </c:pt>
                      <c:pt idx="2">
                        <c:v>2.17</c:v>
                      </c:pt>
                      <c:pt idx="3">
                        <c:v>3.24</c:v>
                      </c:pt>
                    </c:numCache>
                  </c:numRef>
                </c:val>
                <c:extLst xmlns:c15="http://schemas.microsoft.com/office/drawing/2012/chart">
                  <c:ext xmlns:c16="http://schemas.microsoft.com/office/drawing/2014/chart" uri="{C3380CC4-5D6E-409C-BE32-E72D297353CC}">
                    <c16:uniqueId val="{00000001-86BA-46B7-8497-64D8E19C0104}"/>
                  </c:ext>
                </c:extLst>
              </c15:ser>
            </c15:filteredBarSeries>
          </c:ext>
        </c:extLst>
      </c:bar3DChart>
      <c:catAx>
        <c:axId val="42622336"/>
        <c:scaling>
          <c:orientation val="minMax"/>
        </c:scaling>
        <c:delete val="0"/>
        <c:axPos val="b"/>
        <c:numFmt formatCode="General" sourceLinked="1"/>
        <c:majorTickMark val="out"/>
        <c:minorTickMark val="none"/>
        <c:tickLblPos val="low"/>
        <c:spPr>
          <a:ln w="3351">
            <a:solidFill>
              <a:schemeClr val="tx1"/>
            </a:solidFill>
            <a:prstDash val="solid"/>
          </a:ln>
        </c:spPr>
        <c:txPr>
          <a:bodyPr rot="0" vert="horz"/>
          <a:lstStyle/>
          <a:p>
            <a:pPr>
              <a:defRPr sz="1267" b="1" i="0" u="none" strike="noStrike" baseline="0">
                <a:solidFill>
                  <a:schemeClr val="tx1"/>
                </a:solidFill>
                <a:latin typeface="Times New Roman"/>
                <a:ea typeface="Times New Roman"/>
                <a:cs typeface="Times New Roman"/>
              </a:defRPr>
            </a:pPr>
            <a:endParaRPr lang="en-US"/>
          </a:p>
        </c:txPr>
        <c:crossAx val="42624128"/>
        <c:crosses val="autoZero"/>
        <c:auto val="1"/>
        <c:lblAlgn val="ctr"/>
        <c:lblOffset val="100"/>
        <c:tickLblSkip val="1"/>
        <c:tickMarkSkip val="1"/>
        <c:noMultiLvlLbl val="0"/>
      </c:catAx>
      <c:valAx>
        <c:axId val="42624128"/>
        <c:scaling>
          <c:orientation val="minMax"/>
        </c:scaling>
        <c:delete val="0"/>
        <c:axPos val="l"/>
        <c:majorGridlines>
          <c:spPr>
            <a:ln w="3351">
              <a:solidFill>
                <a:schemeClr val="tx1"/>
              </a:solidFill>
              <a:prstDash val="solid"/>
            </a:ln>
          </c:spPr>
        </c:majorGridlines>
        <c:numFmt formatCode="#,##0" sourceLinked="0"/>
        <c:majorTickMark val="out"/>
        <c:minorTickMark val="none"/>
        <c:tickLblPos val="nextTo"/>
        <c:spPr>
          <a:ln w="3351">
            <a:solidFill>
              <a:schemeClr val="tx1"/>
            </a:solidFill>
            <a:prstDash val="solid"/>
          </a:ln>
        </c:spPr>
        <c:txPr>
          <a:bodyPr rot="0" vert="horz"/>
          <a:lstStyle/>
          <a:p>
            <a:pPr>
              <a:defRPr sz="1900" b="0" i="0" u="none" strike="noStrike" baseline="0">
                <a:solidFill>
                  <a:schemeClr val="tx1"/>
                </a:solidFill>
                <a:latin typeface="Times New Roman"/>
                <a:ea typeface="Times New Roman"/>
                <a:cs typeface="Times New Roman"/>
              </a:defRPr>
            </a:pPr>
            <a:endParaRPr lang="en-US"/>
          </a:p>
        </c:txPr>
        <c:crossAx val="42622336"/>
        <c:crosses val="autoZero"/>
        <c:crossBetween val="between"/>
        <c:majorUnit val="1"/>
      </c:valAx>
      <c:spPr>
        <a:noFill/>
        <a:ln w="26812">
          <a:noFill/>
        </a:ln>
      </c:spPr>
    </c:plotArea>
    <c:legend>
      <c:legendPos val="b"/>
      <c:layout>
        <c:manualLayout>
          <c:xMode val="edge"/>
          <c:yMode val="edge"/>
          <c:x val="7.4454253824332559E-2"/>
          <c:y val="0.89589131201282957"/>
          <c:w val="0.85483867546859671"/>
          <c:h val="7.3530007447661541E-2"/>
        </c:manualLayout>
      </c:layout>
      <c:overlay val="0"/>
      <c:spPr>
        <a:solidFill>
          <a:schemeClr val="bg1"/>
        </a:solidFill>
        <a:ln w="3351">
          <a:solidFill>
            <a:schemeClr val="tx1"/>
          </a:solidFill>
          <a:prstDash val="solid"/>
        </a:ln>
      </c:spPr>
      <c:txPr>
        <a:bodyPr/>
        <a:lstStyle/>
        <a:p>
          <a:pPr>
            <a:defRPr sz="174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51737"/>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5231640" y="0"/>
            <a:ext cx="4002299" cy="351737"/>
          </a:xfrm>
          <a:prstGeom prst="rect">
            <a:avLst/>
          </a:prstGeom>
        </p:spPr>
        <p:txBody>
          <a:bodyPr vert="horz" lIns="92446" tIns="46223" rIns="92446" bIns="46223" rtlCol="0"/>
          <a:lstStyle>
            <a:lvl1pPr algn="r">
              <a:defRPr sz="1200"/>
            </a:lvl1pPr>
          </a:lstStyle>
          <a:p>
            <a:fld id="{10196D5F-B7F8-434A-9B1F-952A0BC3F6FD}" type="datetimeFigureOut">
              <a:rPr lang="en-US" smtClean="0"/>
              <a:t>4/6/2018</a:t>
            </a:fld>
            <a:endParaRPr lang="en-US" dirty="0"/>
          </a:p>
        </p:txBody>
      </p:sp>
      <p:sp>
        <p:nvSpPr>
          <p:cNvPr id="4" name="Footer Placeholder 3"/>
          <p:cNvSpPr>
            <a:spLocks noGrp="1"/>
          </p:cNvSpPr>
          <p:nvPr>
            <p:ph type="ftr" sz="quarter" idx="2"/>
          </p:nvPr>
        </p:nvSpPr>
        <p:spPr>
          <a:xfrm>
            <a:off x="1" y="6658664"/>
            <a:ext cx="4002299" cy="351736"/>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40" y="6658664"/>
            <a:ext cx="4002299" cy="351736"/>
          </a:xfrm>
          <a:prstGeom prst="rect">
            <a:avLst/>
          </a:prstGeom>
        </p:spPr>
        <p:txBody>
          <a:bodyPr vert="horz" lIns="92446" tIns="46223" rIns="92446" bIns="46223" rtlCol="0" anchor="b"/>
          <a:lstStyle>
            <a:lvl1pPr algn="r">
              <a:defRPr sz="1200"/>
            </a:lvl1pPr>
          </a:lstStyle>
          <a:p>
            <a:fld id="{F230768F-D185-4CDE-BE8D-351462350716}" type="slidenum">
              <a:rPr lang="en-US" smtClean="0"/>
              <a:t>‹#›</a:t>
            </a:fld>
            <a:endParaRPr lang="en-US" dirty="0"/>
          </a:p>
        </p:txBody>
      </p:sp>
    </p:spTree>
    <p:extLst>
      <p:ext uri="{BB962C8B-B14F-4D97-AF65-F5344CB8AC3E}">
        <p14:creationId xmlns:p14="http://schemas.microsoft.com/office/powerpoint/2010/main" val="3530725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505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5231640" y="0"/>
            <a:ext cx="4002299" cy="350520"/>
          </a:xfrm>
          <a:prstGeom prst="rect">
            <a:avLst/>
          </a:prstGeom>
        </p:spPr>
        <p:txBody>
          <a:bodyPr vert="horz" lIns="92446" tIns="46223" rIns="92446" bIns="46223" rtlCol="0"/>
          <a:lstStyle>
            <a:lvl1pPr algn="r">
              <a:defRPr sz="1200"/>
            </a:lvl1pPr>
          </a:lstStyle>
          <a:p>
            <a:fld id="{F70379EE-081F-4220-BAE9-42A319EB060A}" type="datetimeFigureOut">
              <a:rPr lang="en-US" smtClean="0"/>
              <a:t>4/6/2018</a:t>
            </a:fld>
            <a:endParaRPr lang="en-US" dirty="0"/>
          </a:p>
        </p:txBody>
      </p:sp>
      <p:sp>
        <p:nvSpPr>
          <p:cNvPr id="4" name="Slide Image Placeholder 3"/>
          <p:cNvSpPr>
            <a:spLocks noGrp="1" noRot="1" noChangeAspect="1"/>
          </p:cNvSpPr>
          <p:nvPr>
            <p:ph type="sldImg" idx="2"/>
          </p:nvPr>
        </p:nvSpPr>
        <p:spPr>
          <a:xfrm>
            <a:off x="2865438" y="525463"/>
            <a:ext cx="3506787" cy="2628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923609" y="3329940"/>
            <a:ext cx="7388860" cy="31546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4"/>
            <a:ext cx="4002299" cy="3505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40" y="6658664"/>
            <a:ext cx="4002299" cy="350520"/>
          </a:xfrm>
          <a:prstGeom prst="rect">
            <a:avLst/>
          </a:prstGeom>
        </p:spPr>
        <p:txBody>
          <a:bodyPr vert="horz" lIns="92446" tIns="46223" rIns="92446" bIns="46223" rtlCol="0" anchor="b"/>
          <a:lstStyle>
            <a:lvl1pPr algn="r">
              <a:defRPr sz="1200"/>
            </a:lvl1pPr>
          </a:lstStyle>
          <a:p>
            <a:fld id="{1103ED38-EC29-4A04-8598-794E4349FDD3}" type="slidenum">
              <a:rPr lang="en-US" smtClean="0"/>
              <a:t>‹#›</a:t>
            </a:fld>
            <a:endParaRPr lang="en-US" dirty="0"/>
          </a:p>
        </p:txBody>
      </p:sp>
    </p:spTree>
    <p:extLst>
      <p:ext uri="{BB962C8B-B14F-4D97-AF65-F5344CB8AC3E}">
        <p14:creationId xmlns:p14="http://schemas.microsoft.com/office/powerpoint/2010/main" val="259270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15</a:t>
            </a:fld>
            <a:endParaRPr lang="en-US" dirty="0"/>
          </a:p>
        </p:txBody>
      </p:sp>
    </p:spTree>
    <p:extLst>
      <p:ext uri="{BB962C8B-B14F-4D97-AF65-F5344CB8AC3E}">
        <p14:creationId xmlns:p14="http://schemas.microsoft.com/office/powerpoint/2010/main" val="116373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27</a:t>
            </a:fld>
            <a:endParaRPr lang="en-US" dirty="0"/>
          </a:p>
        </p:txBody>
      </p:sp>
    </p:spTree>
    <p:extLst>
      <p:ext uri="{BB962C8B-B14F-4D97-AF65-F5344CB8AC3E}">
        <p14:creationId xmlns:p14="http://schemas.microsoft.com/office/powerpoint/2010/main" val="324180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28</a:t>
            </a:fld>
            <a:endParaRPr lang="en-US" dirty="0"/>
          </a:p>
        </p:txBody>
      </p:sp>
    </p:spTree>
    <p:extLst>
      <p:ext uri="{BB962C8B-B14F-4D97-AF65-F5344CB8AC3E}">
        <p14:creationId xmlns:p14="http://schemas.microsoft.com/office/powerpoint/2010/main" val="231910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29</a:t>
            </a:fld>
            <a:endParaRPr lang="en-US" dirty="0"/>
          </a:p>
        </p:txBody>
      </p:sp>
    </p:spTree>
    <p:extLst>
      <p:ext uri="{BB962C8B-B14F-4D97-AF65-F5344CB8AC3E}">
        <p14:creationId xmlns:p14="http://schemas.microsoft.com/office/powerpoint/2010/main" val="437634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30</a:t>
            </a:fld>
            <a:endParaRPr lang="en-US" dirty="0"/>
          </a:p>
        </p:txBody>
      </p:sp>
    </p:spTree>
    <p:extLst>
      <p:ext uri="{BB962C8B-B14F-4D97-AF65-F5344CB8AC3E}">
        <p14:creationId xmlns:p14="http://schemas.microsoft.com/office/powerpoint/2010/main" val="4935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16</a:t>
            </a:fld>
            <a:endParaRPr lang="en-US" dirty="0"/>
          </a:p>
        </p:txBody>
      </p:sp>
    </p:spTree>
    <p:extLst>
      <p:ext uri="{BB962C8B-B14F-4D97-AF65-F5344CB8AC3E}">
        <p14:creationId xmlns:p14="http://schemas.microsoft.com/office/powerpoint/2010/main" val="2059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17</a:t>
            </a:fld>
            <a:endParaRPr lang="en-US" dirty="0"/>
          </a:p>
        </p:txBody>
      </p:sp>
    </p:spTree>
    <p:extLst>
      <p:ext uri="{BB962C8B-B14F-4D97-AF65-F5344CB8AC3E}">
        <p14:creationId xmlns:p14="http://schemas.microsoft.com/office/powerpoint/2010/main" val="55156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18</a:t>
            </a:fld>
            <a:endParaRPr lang="en-US" dirty="0"/>
          </a:p>
        </p:txBody>
      </p:sp>
    </p:spTree>
    <p:extLst>
      <p:ext uri="{BB962C8B-B14F-4D97-AF65-F5344CB8AC3E}">
        <p14:creationId xmlns:p14="http://schemas.microsoft.com/office/powerpoint/2010/main" val="4911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19</a:t>
            </a:fld>
            <a:endParaRPr lang="en-US" dirty="0"/>
          </a:p>
        </p:txBody>
      </p:sp>
    </p:spTree>
    <p:extLst>
      <p:ext uri="{BB962C8B-B14F-4D97-AF65-F5344CB8AC3E}">
        <p14:creationId xmlns:p14="http://schemas.microsoft.com/office/powerpoint/2010/main" val="7672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21</a:t>
            </a:fld>
            <a:endParaRPr lang="en-US" dirty="0"/>
          </a:p>
        </p:txBody>
      </p:sp>
    </p:spTree>
    <p:extLst>
      <p:ext uri="{BB962C8B-B14F-4D97-AF65-F5344CB8AC3E}">
        <p14:creationId xmlns:p14="http://schemas.microsoft.com/office/powerpoint/2010/main" val="94642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5463"/>
            <a:ext cx="3506787"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22</a:t>
            </a:fld>
            <a:endParaRPr lang="en-US" dirty="0"/>
          </a:p>
        </p:txBody>
      </p:sp>
    </p:spTree>
    <p:extLst>
      <p:ext uri="{BB962C8B-B14F-4D97-AF65-F5344CB8AC3E}">
        <p14:creationId xmlns:p14="http://schemas.microsoft.com/office/powerpoint/2010/main" val="338585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25</a:t>
            </a:fld>
            <a:endParaRPr lang="en-US" dirty="0"/>
          </a:p>
        </p:txBody>
      </p:sp>
    </p:spTree>
    <p:extLst>
      <p:ext uri="{BB962C8B-B14F-4D97-AF65-F5344CB8AC3E}">
        <p14:creationId xmlns:p14="http://schemas.microsoft.com/office/powerpoint/2010/main" val="103861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26</a:t>
            </a:fld>
            <a:endParaRPr lang="en-US" dirty="0"/>
          </a:p>
        </p:txBody>
      </p:sp>
    </p:spTree>
    <p:extLst>
      <p:ext uri="{BB962C8B-B14F-4D97-AF65-F5344CB8AC3E}">
        <p14:creationId xmlns:p14="http://schemas.microsoft.com/office/powerpoint/2010/main" val="137448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0924570E-44AE-487D-A306-1825C251CDDD}"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64039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231076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3099693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3224893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74315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344469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217665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499848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202607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307595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75540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164567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3395225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144442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169589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243500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BB9917-2159-4E63-A632-497690300F58}"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24570E-44AE-487D-A306-1825C251CDDD}" type="slidenum">
              <a:rPr lang="en-US" smtClean="0"/>
              <a:t>‹#›</a:t>
            </a:fld>
            <a:endParaRPr lang="en-US" dirty="0"/>
          </a:p>
        </p:txBody>
      </p:sp>
    </p:spTree>
    <p:extLst>
      <p:ext uri="{BB962C8B-B14F-4D97-AF65-F5344CB8AC3E}">
        <p14:creationId xmlns:p14="http://schemas.microsoft.com/office/powerpoint/2010/main" val="301881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BB9917-2159-4E63-A632-497690300F58}" type="datetimeFigureOut">
              <a:rPr lang="en-US" smtClean="0"/>
              <a:t>4/6/2018</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24570E-44AE-487D-A306-1825C251CDDD}" type="slidenum">
              <a:rPr lang="en-US" smtClean="0"/>
              <a:t>‹#›</a:t>
            </a:fld>
            <a:endParaRPr lang="en-US" dirty="0"/>
          </a:p>
        </p:txBody>
      </p:sp>
    </p:spTree>
    <p:extLst>
      <p:ext uri="{BB962C8B-B14F-4D97-AF65-F5344CB8AC3E}">
        <p14:creationId xmlns:p14="http://schemas.microsoft.com/office/powerpoint/2010/main" val="42104549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son.swanson@twsl.com" TargetMode="External"/><Relationship Id="rId2" Type="http://schemas.openxmlformats.org/officeDocument/2006/relationships/hyperlink" Target="mailto:pthomas@starpoint.net"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n.gov/deed/assets/immigrants%20and%20economy_tcm1045-323029.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southwestabe.org/cna-reimburse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southwestabe.wix.com/rsforhealthcare" TargetMode="Externa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ason.swanson@twsl.com" TargetMode="External"/><Relationship Id="rId2" Type="http://schemas.openxmlformats.org/officeDocument/2006/relationships/hyperlink" Target="mailto:pthomas@starpoint.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
            <a:ext cx="7620000" cy="1752600"/>
          </a:xfrm>
        </p:spPr>
        <p:txBody>
          <a:bodyPr>
            <a:normAutofit/>
          </a:bodyPr>
          <a:lstStyle/>
          <a:p>
            <a:pPr algn="ctr"/>
            <a:r>
              <a:rPr lang="en-US" sz="3600" dirty="0" smtClean="0">
                <a:latin typeface="Bell MT" panose="02020503060305020303" pitchFamily="18" charset="0"/>
              </a:rPr>
              <a:t>Working With</a:t>
            </a:r>
            <a:br>
              <a:rPr lang="en-US" sz="3600" dirty="0" smtClean="0">
                <a:latin typeface="Bell MT" panose="02020503060305020303" pitchFamily="18" charset="0"/>
              </a:rPr>
            </a:br>
            <a:r>
              <a:rPr lang="en-US" sz="3600" dirty="0" smtClean="0">
                <a:latin typeface="Bell MT" panose="02020503060305020303" pitchFamily="18" charset="0"/>
              </a:rPr>
              <a:t>Adult Training Programs Specifically</a:t>
            </a:r>
            <a:br>
              <a:rPr lang="en-US" sz="3600" dirty="0" smtClean="0">
                <a:latin typeface="Bell MT" panose="02020503060305020303" pitchFamily="18" charset="0"/>
              </a:rPr>
            </a:br>
            <a:r>
              <a:rPr lang="en-US" sz="3600" dirty="0" smtClean="0">
                <a:latin typeface="Bell MT" panose="02020503060305020303" pitchFamily="18" charset="0"/>
              </a:rPr>
              <a:t>ABE (Adult Basic Education)</a:t>
            </a:r>
            <a:endParaRPr lang="en-US" sz="3600" dirty="0">
              <a:latin typeface="Bell MT" panose="02020503060305020303" pitchFamily="18" charset="0"/>
            </a:endParaRPr>
          </a:p>
        </p:txBody>
      </p:sp>
      <p:sp>
        <p:nvSpPr>
          <p:cNvPr id="3" name="Subtitle 2"/>
          <p:cNvSpPr>
            <a:spLocks noGrp="1"/>
          </p:cNvSpPr>
          <p:nvPr>
            <p:ph type="subTitle" idx="1"/>
          </p:nvPr>
        </p:nvSpPr>
        <p:spPr>
          <a:xfrm>
            <a:off x="2743200" y="2057400"/>
            <a:ext cx="6324600" cy="4116149"/>
          </a:xfrm>
        </p:spPr>
        <p:txBody>
          <a:bodyPr>
            <a:normAutofit lnSpcReduction="10000"/>
          </a:bodyPr>
          <a:lstStyle/>
          <a:p>
            <a:endParaRPr lang="en-US" sz="2600" b="1" dirty="0" smtClean="0">
              <a:solidFill>
                <a:schemeClr val="accent2">
                  <a:lumMod val="75000"/>
                </a:schemeClr>
              </a:solidFill>
              <a:latin typeface="Bell MT" panose="02020503060305020303" pitchFamily="18" charset="0"/>
            </a:endParaRPr>
          </a:p>
          <a:p>
            <a:r>
              <a:rPr lang="en-US" sz="2600" b="1" dirty="0" smtClean="0">
                <a:solidFill>
                  <a:schemeClr val="accent2">
                    <a:lumMod val="75000"/>
                  </a:schemeClr>
                </a:solidFill>
                <a:latin typeface="Bell MT" panose="02020503060305020303" pitchFamily="18" charset="0"/>
              </a:rPr>
              <a:t>Pat Thomas</a:t>
            </a:r>
          </a:p>
          <a:p>
            <a:r>
              <a:rPr lang="en-US" dirty="0" smtClean="0">
                <a:latin typeface="Bell MT" panose="02020503060305020303" pitchFamily="18" charset="0"/>
              </a:rPr>
              <a:t>SW ABE Director</a:t>
            </a:r>
          </a:p>
          <a:p>
            <a:r>
              <a:rPr lang="en-US" dirty="0" smtClean="0">
                <a:solidFill>
                  <a:schemeClr val="accent6">
                    <a:lumMod val="50000"/>
                  </a:schemeClr>
                </a:solidFill>
                <a:latin typeface="Bell MT" panose="02020503060305020303" pitchFamily="18" charset="0"/>
                <a:hlinkClick r:id="rId2"/>
              </a:rPr>
              <a:t>pthomas@starpoint.net</a:t>
            </a:r>
            <a:r>
              <a:rPr lang="en-US" dirty="0" smtClean="0">
                <a:solidFill>
                  <a:schemeClr val="accent6">
                    <a:lumMod val="50000"/>
                  </a:schemeClr>
                </a:solidFill>
                <a:latin typeface="Bell MT" panose="02020503060305020303" pitchFamily="18" charset="0"/>
              </a:rPr>
              <a:t> </a:t>
            </a:r>
          </a:p>
          <a:p>
            <a:endParaRPr lang="en-US" sz="2600" b="1" dirty="0" smtClean="0">
              <a:solidFill>
                <a:schemeClr val="accent2">
                  <a:lumMod val="75000"/>
                </a:schemeClr>
              </a:solidFill>
              <a:latin typeface="Bell MT" panose="02020503060305020303" pitchFamily="18" charset="0"/>
            </a:endParaRPr>
          </a:p>
          <a:p>
            <a:endParaRPr lang="en-US" sz="2600" b="1" dirty="0">
              <a:solidFill>
                <a:schemeClr val="accent2">
                  <a:lumMod val="75000"/>
                </a:schemeClr>
              </a:solidFill>
              <a:latin typeface="Bell MT" panose="02020503060305020303" pitchFamily="18" charset="0"/>
            </a:endParaRPr>
          </a:p>
          <a:p>
            <a:pPr algn="l"/>
            <a:r>
              <a:rPr lang="en-US" sz="2600" b="1" dirty="0" smtClean="0">
                <a:solidFill>
                  <a:schemeClr val="accent2">
                    <a:lumMod val="75000"/>
                  </a:schemeClr>
                </a:solidFill>
                <a:latin typeface="Bell MT" panose="02020503060305020303" pitchFamily="18" charset="0"/>
              </a:rPr>
              <a:t>Jason W. Swanson</a:t>
            </a:r>
          </a:p>
          <a:p>
            <a:pPr algn="l"/>
            <a:r>
              <a:rPr lang="en-US" dirty="0" smtClean="0">
                <a:latin typeface="Bell MT" panose="02020503060305020303" pitchFamily="18" charset="0"/>
              </a:rPr>
              <a:t>Tealwood Regional Operations Director</a:t>
            </a:r>
          </a:p>
          <a:p>
            <a:pPr algn="l"/>
            <a:r>
              <a:rPr lang="en-US" dirty="0" smtClean="0">
                <a:solidFill>
                  <a:schemeClr val="accent6">
                    <a:lumMod val="50000"/>
                  </a:schemeClr>
                </a:solidFill>
                <a:latin typeface="Bell MT" panose="02020503060305020303" pitchFamily="18" charset="0"/>
                <a:hlinkClick r:id="rId3"/>
              </a:rPr>
              <a:t>Jason.swanson@twsl.com</a:t>
            </a:r>
            <a:r>
              <a:rPr lang="en-US" dirty="0" smtClean="0">
                <a:latin typeface="Bell MT" panose="02020503060305020303" pitchFamily="18" charset="0"/>
              </a:rPr>
              <a:t> </a:t>
            </a:r>
            <a:endParaRPr lang="en-US" dirty="0">
              <a:latin typeface="Bell MT" panose="02020503060305020303"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764265"/>
            <a:ext cx="1482468" cy="13711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2590800"/>
            <a:ext cx="1309255" cy="1371600"/>
          </a:xfrm>
          <a:prstGeom prst="rect">
            <a:avLst/>
          </a:prstGeom>
        </p:spPr>
      </p:pic>
    </p:spTree>
    <p:extLst>
      <p:ext uri="{BB962C8B-B14F-4D97-AF65-F5344CB8AC3E}">
        <p14:creationId xmlns:p14="http://schemas.microsoft.com/office/powerpoint/2010/main" val="3438667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3487339" cy="801688"/>
          </a:xfrm>
        </p:spPr>
        <p:txBody>
          <a:bodyPr>
            <a:normAutofit/>
          </a:bodyPr>
          <a:lstStyle/>
          <a:p>
            <a:r>
              <a:rPr lang="en-US" b="1" i="1" u="sng" dirty="0" smtClean="0">
                <a:solidFill>
                  <a:schemeClr val="accent4">
                    <a:lumMod val="75000"/>
                  </a:schemeClr>
                </a:solidFill>
                <a:latin typeface="Bell MT" panose="02020503060305020303" pitchFamily="18" charset="0"/>
              </a:rPr>
              <a:t>Providers</a:t>
            </a:r>
            <a:endParaRPr lang="en-US" b="1" i="1" u="sng" dirty="0">
              <a:solidFill>
                <a:schemeClr val="accent4">
                  <a:lumMod val="75000"/>
                </a:schemeClr>
              </a:solidFill>
              <a:latin typeface="Bell MT" panose="02020503060305020303" pitchFamily="18" charset="0"/>
            </a:endParaRPr>
          </a:p>
        </p:txBody>
      </p:sp>
      <p:sp>
        <p:nvSpPr>
          <p:cNvPr id="3" name="Content Placeholder 2"/>
          <p:cNvSpPr>
            <a:spLocks noGrp="1"/>
          </p:cNvSpPr>
          <p:nvPr>
            <p:ph idx="1"/>
          </p:nvPr>
        </p:nvSpPr>
        <p:spPr>
          <a:xfrm>
            <a:off x="856060" y="1563686"/>
            <a:ext cx="7429499" cy="3541714"/>
          </a:xfrm>
        </p:spPr>
        <p:txBody>
          <a:bodyPr>
            <a:normAutofit/>
          </a:bodyPr>
          <a:lstStyle/>
          <a:p>
            <a:pPr algn="just"/>
            <a:r>
              <a:rPr lang="en-US" dirty="0" smtClean="0">
                <a:latin typeface="Bell MT" panose="02020503060305020303" pitchFamily="18" charset="0"/>
              </a:rPr>
              <a:t>We need to find alternative sources:</a:t>
            </a:r>
          </a:p>
          <a:p>
            <a:pPr algn="just">
              <a:buFontTx/>
              <a:buChar char="-"/>
            </a:pPr>
            <a:r>
              <a:rPr lang="en-US" dirty="0" smtClean="0">
                <a:latin typeface="Bell MT" panose="02020503060305020303" pitchFamily="18" charset="0"/>
              </a:rPr>
              <a:t>Social Media</a:t>
            </a:r>
          </a:p>
          <a:p>
            <a:pPr algn="just">
              <a:buFontTx/>
              <a:buChar char="-"/>
            </a:pPr>
            <a:r>
              <a:rPr lang="en-US" dirty="0" smtClean="0">
                <a:latin typeface="Bell MT" panose="02020503060305020303" pitchFamily="18" charset="0"/>
              </a:rPr>
              <a:t>SCRUB Camp</a:t>
            </a:r>
          </a:p>
          <a:p>
            <a:pPr algn="just">
              <a:buFontTx/>
              <a:buChar char="-"/>
            </a:pPr>
            <a:r>
              <a:rPr lang="en-US" dirty="0" smtClean="0">
                <a:latin typeface="Bell MT" panose="02020503060305020303" pitchFamily="18" charset="0"/>
              </a:rPr>
              <a:t>High School – College Students</a:t>
            </a:r>
          </a:p>
          <a:p>
            <a:pPr algn="just">
              <a:buFontTx/>
              <a:buChar char="-"/>
            </a:pPr>
            <a:r>
              <a:rPr lang="en-US" dirty="0" smtClean="0">
                <a:latin typeface="Bell MT" panose="02020503060305020303" pitchFamily="18" charset="0"/>
              </a:rPr>
              <a:t>Adult Basic Education/Workforce/Community College partnership  (and if you are willing to look way outside the BOX add your Public High School!)</a:t>
            </a:r>
            <a:endParaRPr lang="en-US" dirty="0">
              <a:latin typeface="Bell MT" panose="02020503060305020303" pitchFamily="18" charset="0"/>
            </a:endParaRPr>
          </a:p>
        </p:txBody>
      </p:sp>
    </p:spTree>
    <p:extLst>
      <p:ext uri="{BB962C8B-B14F-4D97-AF65-F5344CB8AC3E}">
        <p14:creationId xmlns:p14="http://schemas.microsoft.com/office/powerpoint/2010/main" val="1194482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747" y="457200"/>
            <a:ext cx="8077200" cy="4185761"/>
          </a:xfrm>
          <a:prstGeom prst="rect">
            <a:avLst/>
          </a:prstGeom>
          <a:noFill/>
        </p:spPr>
        <p:txBody>
          <a:bodyPr wrap="square" rtlCol="0">
            <a:spAutoFit/>
          </a:bodyPr>
          <a:lstStyle/>
          <a:p>
            <a:r>
              <a:rPr lang="en-US" sz="4200" b="1" i="1" u="sng" dirty="0">
                <a:solidFill>
                  <a:schemeClr val="accent4">
                    <a:lumMod val="75000"/>
                  </a:schemeClr>
                </a:solidFill>
                <a:latin typeface="Bell MT" panose="02020503060305020303" pitchFamily="18" charset="0"/>
              </a:rPr>
              <a:t>The Importance of Immigration</a:t>
            </a:r>
          </a:p>
          <a:p>
            <a:r>
              <a:rPr lang="en-US" sz="2800" dirty="0">
                <a:latin typeface="Bell MT" panose="02020503060305020303" pitchFamily="18" charset="0"/>
              </a:rPr>
              <a:t>In the face of increasingly tight labor markets, a growing scarcity of workers is now recognized as one of Minnesota’s most significant barriers to sustained economic growth.</a:t>
            </a:r>
          </a:p>
          <a:p>
            <a:endParaRPr lang="en-US" sz="2800" i="1" dirty="0" smtClean="0">
              <a:solidFill>
                <a:schemeClr val="accent4">
                  <a:lumMod val="75000"/>
                </a:schemeClr>
              </a:solidFill>
              <a:latin typeface="Bell MT" panose="02020503060305020303" pitchFamily="18" charset="0"/>
            </a:endParaRPr>
          </a:p>
          <a:p>
            <a:r>
              <a:rPr lang="en-US" sz="2800" i="1" dirty="0" smtClean="0">
                <a:solidFill>
                  <a:schemeClr val="accent4">
                    <a:lumMod val="75000"/>
                  </a:schemeClr>
                </a:solidFill>
                <a:latin typeface="Bell MT" panose="02020503060305020303" pitchFamily="18" charset="0"/>
              </a:rPr>
              <a:t>In </a:t>
            </a:r>
            <a:r>
              <a:rPr lang="en-US" sz="2800" i="1" dirty="0">
                <a:solidFill>
                  <a:schemeClr val="accent4">
                    <a:lumMod val="75000"/>
                  </a:schemeClr>
                </a:solidFill>
                <a:latin typeface="Bell MT" panose="02020503060305020303" pitchFamily="18" charset="0"/>
              </a:rPr>
              <a:t>a tight labor market, immigrants are a vital source of talent for Minnesota employers. Foreign-born workers now account for 10 percent of the state’s labor pool.</a:t>
            </a:r>
          </a:p>
        </p:txBody>
      </p:sp>
      <p:sp>
        <p:nvSpPr>
          <p:cNvPr id="4" name="TextBox 3"/>
          <p:cNvSpPr txBox="1"/>
          <p:nvPr/>
        </p:nvSpPr>
        <p:spPr>
          <a:xfrm>
            <a:off x="1676400" y="5181600"/>
            <a:ext cx="6477000" cy="80021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u="sng" dirty="0" smtClean="0">
                <a:solidFill>
                  <a:srgbClr val="0070C0"/>
                </a:solidFill>
                <a:latin typeface="Bell MT" panose="02020503060305020303" pitchFamily="18" charset="0"/>
              </a:rPr>
              <a:t>IMMIGRANTS </a:t>
            </a:r>
            <a:r>
              <a:rPr lang="en-US" sz="1600" b="1" u="sng" dirty="0">
                <a:solidFill>
                  <a:srgbClr val="0070C0"/>
                </a:solidFill>
                <a:latin typeface="Bell MT" panose="02020503060305020303" pitchFamily="18" charset="0"/>
              </a:rPr>
              <a:t>AND THE ECONOMY</a:t>
            </a:r>
            <a:r>
              <a:rPr lang="en-US" dirty="0">
                <a:solidFill>
                  <a:srgbClr val="0070C0"/>
                </a:solidFill>
              </a:rPr>
              <a:t> </a:t>
            </a:r>
            <a:r>
              <a:rPr lang="en-US" dirty="0"/>
              <a:t> </a:t>
            </a:r>
            <a:endParaRPr lang="en-US" dirty="0" smtClean="0"/>
          </a:p>
          <a:p>
            <a:r>
              <a:rPr lang="en-US" sz="1400" dirty="0" err="1" smtClean="0">
                <a:latin typeface="Bell MT" panose="02020503060305020303" pitchFamily="18" charset="0"/>
              </a:rPr>
              <a:t>minnesota</a:t>
            </a:r>
            <a:r>
              <a:rPr lang="en-US" sz="1400" dirty="0" smtClean="0">
                <a:latin typeface="Bell MT" panose="02020503060305020303" pitchFamily="18" charset="0"/>
              </a:rPr>
              <a:t> </a:t>
            </a:r>
            <a:r>
              <a:rPr lang="en-US" sz="1400" dirty="0">
                <a:latin typeface="Bell MT" panose="02020503060305020303" pitchFamily="18" charset="0"/>
              </a:rPr>
              <a:t>economic TRENDS </a:t>
            </a:r>
            <a:r>
              <a:rPr lang="en-US" sz="1400" dirty="0" err="1">
                <a:latin typeface="Bell MT" panose="02020503060305020303" pitchFamily="18" charset="0"/>
              </a:rPr>
              <a:t>december</a:t>
            </a:r>
            <a:r>
              <a:rPr lang="en-US" sz="1400" dirty="0">
                <a:latin typeface="Bell MT" panose="02020503060305020303" pitchFamily="18" charset="0"/>
              </a:rPr>
              <a:t> 2017 </a:t>
            </a:r>
            <a:r>
              <a:rPr lang="en-US" sz="1400" dirty="0" smtClean="0">
                <a:solidFill>
                  <a:srgbClr val="0070C0"/>
                </a:solidFill>
                <a:latin typeface="Bell MT" panose="02020503060305020303" pitchFamily="18" charset="0"/>
                <a:hlinkClick r:id="rId2"/>
              </a:rPr>
              <a:t>https</a:t>
            </a:r>
            <a:r>
              <a:rPr lang="en-US" sz="1400" dirty="0">
                <a:solidFill>
                  <a:srgbClr val="0070C0"/>
                </a:solidFill>
                <a:latin typeface="Bell MT" panose="02020503060305020303" pitchFamily="18" charset="0"/>
                <a:hlinkClick r:id="rId2"/>
              </a:rPr>
              <a:t>://mn.gov/deed/assets/immigrants%20and%20economy_tcm1045-323029.pdf</a:t>
            </a:r>
            <a:endParaRPr lang="en-US" sz="1400" dirty="0">
              <a:solidFill>
                <a:srgbClr val="0070C0"/>
              </a:solidFill>
              <a:latin typeface="Bell MT" panose="02020503060305020303" pitchFamily="18" charset="0"/>
            </a:endParaRPr>
          </a:p>
        </p:txBody>
      </p:sp>
    </p:spTree>
    <p:extLst>
      <p:ext uri="{BB962C8B-B14F-4D97-AF65-F5344CB8AC3E}">
        <p14:creationId xmlns:p14="http://schemas.microsoft.com/office/powerpoint/2010/main" val="4230148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676882"/>
          </a:xfrm>
        </p:spPr>
        <p:txBody>
          <a:bodyPr>
            <a:normAutofit fontScale="90000"/>
          </a:bodyPr>
          <a:lstStyle/>
          <a:p>
            <a:r>
              <a:rPr lang="en-US" b="1" i="1" u="sng" dirty="0" smtClean="0">
                <a:solidFill>
                  <a:schemeClr val="accent4">
                    <a:lumMod val="75000"/>
                  </a:schemeClr>
                </a:solidFill>
                <a:latin typeface="Bell MT" panose="02020503060305020303" pitchFamily="18" charset="0"/>
              </a:rPr>
              <a:t>What is ABE</a:t>
            </a:r>
            <a:endParaRPr lang="en-US" b="1" i="1" u="sng" dirty="0">
              <a:solidFill>
                <a:schemeClr val="accent4">
                  <a:lumMod val="75000"/>
                </a:schemeClr>
              </a:solidFill>
              <a:latin typeface="Bell MT" panose="02020503060305020303" pitchFamily="18" charset="0"/>
            </a:endParaRPr>
          </a:p>
        </p:txBody>
      </p:sp>
      <p:sp>
        <p:nvSpPr>
          <p:cNvPr id="3" name="Content Placeholder 2"/>
          <p:cNvSpPr>
            <a:spLocks noGrp="1"/>
          </p:cNvSpPr>
          <p:nvPr>
            <p:ph idx="1"/>
          </p:nvPr>
        </p:nvSpPr>
        <p:spPr>
          <a:xfrm>
            <a:off x="856060" y="1563686"/>
            <a:ext cx="7429499" cy="3541714"/>
          </a:xfrm>
        </p:spPr>
        <p:txBody>
          <a:bodyPr>
            <a:normAutofit/>
          </a:bodyPr>
          <a:lstStyle/>
          <a:p>
            <a:pPr algn="just"/>
            <a:r>
              <a:rPr lang="en-US" sz="3000" dirty="0">
                <a:latin typeface="Bell MT" panose="02020503060305020303" pitchFamily="18" charset="0"/>
              </a:rPr>
              <a:t>The mission of Adult Basic Education in Minnesota is to provide adults with educational opportunities to acquire and improve their literacy skills necessary to be self-sufficient and to participate effectively as productive workers, family members, and citizens</a:t>
            </a:r>
            <a:r>
              <a:rPr lang="en-US" sz="3000" dirty="0" smtClean="0">
                <a:latin typeface="Bell MT" panose="02020503060305020303" pitchFamily="18" charset="0"/>
              </a:rPr>
              <a:t>.</a:t>
            </a:r>
            <a:endParaRPr lang="en-US" sz="3000" dirty="0">
              <a:latin typeface="Bell MT" panose="02020503060305020303" pitchFamily="18" charset="0"/>
            </a:endParaRPr>
          </a:p>
        </p:txBody>
      </p:sp>
    </p:spTree>
    <p:extLst>
      <p:ext uri="{BB962C8B-B14F-4D97-AF65-F5344CB8AC3E}">
        <p14:creationId xmlns:p14="http://schemas.microsoft.com/office/powerpoint/2010/main" val="3004618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829282"/>
          </a:xfrm>
        </p:spPr>
        <p:txBody>
          <a:bodyPr/>
          <a:lstStyle/>
          <a:p>
            <a:r>
              <a:rPr lang="en-US" b="1" i="1" u="sng" dirty="0" smtClean="0">
                <a:solidFill>
                  <a:schemeClr val="accent4">
                    <a:lumMod val="75000"/>
                  </a:schemeClr>
                </a:solidFill>
                <a:latin typeface="Bell MT" panose="02020503060305020303" pitchFamily="18" charset="0"/>
              </a:rPr>
              <a:t>ABE</a:t>
            </a:r>
            <a:endParaRPr lang="en-US" b="1" i="1" u="sng" dirty="0">
              <a:solidFill>
                <a:schemeClr val="accent4">
                  <a:lumMod val="75000"/>
                </a:schemeClr>
              </a:solidFill>
              <a:latin typeface="Bell MT" panose="02020503060305020303" pitchFamily="18" charset="0"/>
            </a:endParaRPr>
          </a:p>
        </p:txBody>
      </p:sp>
      <p:sp>
        <p:nvSpPr>
          <p:cNvPr id="3" name="Content Placeholder 2"/>
          <p:cNvSpPr>
            <a:spLocks noGrp="1"/>
          </p:cNvSpPr>
          <p:nvPr>
            <p:ph idx="1"/>
          </p:nvPr>
        </p:nvSpPr>
        <p:spPr>
          <a:xfrm>
            <a:off x="865585" y="1676400"/>
            <a:ext cx="7429499" cy="3541714"/>
          </a:xfrm>
        </p:spPr>
        <p:txBody>
          <a:bodyPr>
            <a:normAutofit lnSpcReduction="10000"/>
          </a:bodyPr>
          <a:lstStyle/>
          <a:p>
            <a:pPr algn="just"/>
            <a:r>
              <a:rPr lang="en-US" sz="3000" dirty="0">
                <a:latin typeface="Bell MT" panose="02020503060305020303" pitchFamily="18" charset="0"/>
              </a:rPr>
              <a:t>Along with supporting the above mission statement, Southwest ABE prioritizes the goal of assisting students in gaining skills to obtain meaningful employment. Southwest ABE sees the priority of employment training as the most effective means of assisting our students in all areas of their lives.</a:t>
            </a:r>
          </a:p>
          <a:p>
            <a:pPr marL="0" indent="0">
              <a:buNone/>
            </a:pPr>
            <a:endParaRPr lang="en-US" dirty="0">
              <a:latin typeface="Bell MT" panose="02020503060305020303" pitchFamily="18" charset="0"/>
            </a:endParaRPr>
          </a:p>
        </p:txBody>
      </p:sp>
    </p:spTree>
    <p:extLst>
      <p:ext uri="{BB962C8B-B14F-4D97-AF65-F5344CB8AC3E}">
        <p14:creationId xmlns:p14="http://schemas.microsoft.com/office/powerpoint/2010/main" val="2362425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artnershi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881" y="106307"/>
            <a:ext cx="7753813" cy="66230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66281" y="267463"/>
            <a:ext cx="1295400" cy="1015663"/>
          </a:xfrm>
          <a:prstGeom prst="rect">
            <a:avLst/>
          </a:prstGeom>
          <a:noFill/>
        </p:spPr>
        <p:txBody>
          <a:bodyPr wrap="square" rtlCol="0">
            <a:spAutoFit/>
          </a:bodyPr>
          <a:lstStyle/>
          <a:p>
            <a:pPr algn="ctr"/>
            <a:r>
              <a:rPr lang="en-US" sz="2000" b="1" dirty="0" smtClean="0">
                <a:solidFill>
                  <a:schemeClr val="accent4">
                    <a:lumMod val="75000"/>
                  </a:schemeClr>
                </a:solidFill>
                <a:latin typeface="Bell MT" panose="02020503060305020303" pitchFamily="18" charset="0"/>
              </a:rPr>
              <a:t>SW ABE Marshall Region</a:t>
            </a:r>
            <a:endParaRPr lang="en-US" sz="2000" b="1" dirty="0">
              <a:solidFill>
                <a:schemeClr val="accent4">
                  <a:lumMod val="75000"/>
                </a:schemeClr>
              </a:solidFill>
              <a:latin typeface="Bell MT" panose="02020503060305020303" pitchFamily="18" charset="0"/>
            </a:endParaRPr>
          </a:p>
        </p:txBody>
      </p:sp>
      <p:sp>
        <p:nvSpPr>
          <p:cNvPr id="12" name="TextBox 11"/>
          <p:cNvSpPr txBox="1"/>
          <p:nvPr/>
        </p:nvSpPr>
        <p:spPr>
          <a:xfrm>
            <a:off x="5285681" y="76200"/>
            <a:ext cx="3715213" cy="707886"/>
          </a:xfrm>
          <a:prstGeom prst="rect">
            <a:avLst/>
          </a:prstGeom>
          <a:noFill/>
        </p:spPr>
        <p:txBody>
          <a:bodyPr wrap="square" rtlCol="0">
            <a:spAutoFit/>
          </a:bodyPr>
          <a:lstStyle/>
          <a:p>
            <a:pPr algn="ctr"/>
            <a:r>
              <a:rPr lang="en-US" sz="2000" b="1" dirty="0" smtClean="0">
                <a:solidFill>
                  <a:schemeClr val="accent4">
                    <a:lumMod val="75000"/>
                  </a:schemeClr>
                </a:solidFill>
                <a:latin typeface="Bell MT" panose="02020503060305020303" pitchFamily="18" charset="0"/>
              </a:rPr>
              <a:t>WorkForce/Private Industry Council</a:t>
            </a:r>
            <a:endParaRPr lang="en-US" sz="2000" b="1" dirty="0">
              <a:solidFill>
                <a:schemeClr val="accent4">
                  <a:lumMod val="75000"/>
                </a:schemeClr>
              </a:solidFill>
              <a:latin typeface="Bell MT" panose="02020503060305020303" pitchFamily="18" charset="0"/>
            </a:endParaRPr>
          </a:p>
        </p:txBody>
      </p:sp>
      <p:sp>
        <p:nvSpPr>
          <p:cNvPr id="13" name="TextBox 12"/>
          <p:cNvSpPr txBox="1"/>
          <p:nvPr/>
        </p:nvSpPr>
        <p:spPr>
          <a:xfrm>
            <a:off x="6105293" y="6381690"/>
            <a:ext cx="2895600" cy="400110"/>
          </a:xfrm>
          <a:prstGeom prst="rect">
            <a:avLst/>
          </a:prstGeom>
          <a:noFill/>
        </p:spPr>
        <p:txBody>
          <a:bodyPr wrap="square" rtlCol="0">
            <a:spAutoFit/>
          </a:bodyPr>
          <a:lstStyle/>
          <a:p>
            <a:pPr algn="ctr"/>
            <a:r>
              <a:rPr lang="en-US" sz="2000" b="1" dirty="0" smtClean="0">
                <a:solidFill>
                  <a:schemeClr val="accent4">
                    <a:lumMod val="75000"/>
                  </a:schemeClr>
                </a:solidFill>
                <a:latin typeface="Bell MT" panose="02020503060305020303" pitchFamily="18" charset="0"/>
              </a:rPr>
              <a:t>Community Employers</a:t>
            </a:r>
            <a:endParaRPr lang="en-US" sz="2000" b="1" dirty="0">
              <a:solidFill>
                <a:schemeClr val="accent4">
                  <a:lumMod val="75000"/>
                </a:schemeClr>
              </a:solidFill>
              <a:latin typeface="Bell MT" panose="02020503060305020303" pitchFamily="18" charset="0"/>
            </a:endParaRPr>
          </a:p>
        </p:txBody>
      </p:sp>
      <p:sp>
        <p:nvSpPr>
          <p:cNvPr id="14" name="TextBox 13"/>
          <p:cNvSpPr txBox="1"/>
          <p:nvPr/>
        </p:nvSpPr>
        <p:spPr>
          <a:xfrm>
            <a:off x="1551881" y="5912252"/>
            <a:ext cx="2667000" cy="707886"/>
          </a:xfrm>
          <a:prstGeom prst="rect">
            <a:avLst/>
          </a:prstGeom>
          <a:noFill/>
        </p:spPr>
        <p:txBody>
          <a:bodyPr wrap="square" rtlCol="0">
            <a:spAutoFit/>
          </a:bodyPr>
          <a:lstStyle/>
          <a:p>
            <a:pPr algn="ctr"/>
            <a:r>
              <a:rPr lang="en-US" sz="2000" b="1" dirty="0" smtClean="0">
                <a:solidFill>
                  <a:schemeClr val="accent4">
                    <a:lumMod val="75000"/>
                  </a:schemeClr>
                </a:solidFill>
                <a:latin typeface="Bell MT" panose="02020503060305020303" pitchFamily="18" charset="0"/>
              </a:rPr>
              <a:t>MN West Community and Technical College </a:t>
            </a:r>
            <a:endParaRPr lang="en-US" sz="2000" b="1" dirty="0">
              <a:solidFill>
                <a:schemeClr val="accent4">
                  <a:lumMod val="75000"/>
                </a:schemeClr>
              </a:solidFill>
              <a:latin typeface="Bell MT" panose="02020503060305020303" pitchFamily="18" charset="0"/>
            </a:endParaRPr>
          </a:p>
        </p:txBody>
      </p:sp>
      <p:sp>
        <p:nvSpPr>
          <p:cNvPr id="15" name="TextBox 14"/>
          <p:cNvSpPr txBox="1"/>
          <p:nvPr/>
        </p:nvSpPr>
        <p:spPr>
          <a:xfrm>
            <a:off x="1142999" y="3400961"/>
            <a:ext cx="1219201" cy="1323439"/>
          </a:xfrm>
          <a:prstGeom prst="rect">
            <a:avLst/>
          </a:prstGeom>
          <a:noFill/>
        </p:spPr>
        <p:txBody>
          <a:bodyPr wrap="square" rtlCol="0">
            <a:spAutoFit/>
          </a:bodyPr>
          <a:lstStyle/>
          <a:p>
            <a:pPr algn="ctr"/>
            <a:r>
              <a:rPr lang="en-US" sz="2000" b="1" dirty="0" smtClean="0">
                <a:solidFill>
                  <a:schemeClr val="accent4">
                    <a:lumMod val="75000"/>
                  </a:schemeClr>
                </a:solidFill>
                <a:latin typeface="Bell MT" panose="02020503060305020303" pitchFamily="18" charset="0"/>
              </a:rPr>
              <a:t>Marshall Public School District</a:t>
            </a:r>
            <a:endParaRPr lang="en-US" sz="2000" b="1" dirty="0">
              <a:solidFill>
                <a:schemeClr val="accent4">
                  <a:lumMod val="75000"/>
                </a:schemeClr>
              </a:solidFill>
              <a:latin typeface="Bell MT" panose="02020503060305020303" pitchFamily="18" charset="0"/>
            </a:endParaRPr>
          </a:p>
        </p:txBody>
      </p:sp>
      <p:grpSp>
        <p:nvGrpSpPr>
          <p:cNvPr id="2" name="Group 1"/>
          <p:cNvGrpSpPr/>
          <p:nvPr/>
        </p:nvGrpSpPr>
        <p:grpSpPr>
          <a:xfrm>
            <a:off x="4267200" y="2623894"/>
            <a:ext cx="2115012" cy="2139369"/>
            <a:chOff x="4028381" y="2623894"/>
            <a:chExt cx="2115012" cy="2139369"/>
          </a:xfrm>
        </p:grpSpPr>
        <p:pic>
          <p:nvPicPr>
            <p:cNvPr id="1030" name="Picture 6" descr="Image result for CNA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557" y="2623894"/>
              <a:ext cx="1738661" cy="1738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28381" y="4393931"/>
              <a:ext cx="2115012" cy="369332"/>
            </a:xfrm>
            <a:prstGeom prst="rect">
              <a:avLst/>
            </a:prstGeom>
            <a:noFill/>
          </p:spPr>
          <p:txBody>
            <a:bodyPr wrap="square" rtlCol="0">
              <a:spAutoFit/>
            </a:bodyPr>
            <a:lstStyle/>
            <a:p>
              <a:pPr algn="ctr"/>
              <a:r>
                <a:rPr lang="en-US" b="1" dirty="0" smtClean="0">
                  <a:solidFill>
                    <a:srgbClr val="FF0000"/>
                  </a:solidFill>
                  <a:latin typeface="Bell MT" panose="02020503060305020303" pitchFamily="18" charset="0"/>
                </a:rPr>
                <a:t>OUR FOCUS</a:t>
              </a:r>
              <a:endParaRPr lang="en-US" sz="1200" b="1" dirty="0" smtClean="0">
                <a:solidFill>
                  <a:srgbClr val="FF0000"/>
                </a:solidFill>
                <a:latin typeface="Bell MT" panose="02020503060305020303" pitchFamily="18" charset="0"/>
              </a:endParaRPr>
            </a:p>
          </p:txBody>
        </p:sp>
      </p:grpSp>
    </p:spTree>
    <p:extLst>
      <p:ext uri="{BB962C8B-B14F-4D97-AF65-F5344CB8AC3E}">
        <p14:creationId xmlns:p14="http://schemas.microsoft.com/office/powerpoint/2010/main" val="1168636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762000" y="1447800"/>
            <a:ext cx="5510214" cy="4191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latin typeface="Bell MT" panose="02020503060305020303" pitchFamily="18" charset="0"/>
              </a:rPr>
              <a:t>ABE’s Role</a:t>
            </a:r>
          </a:p>
          <a:p>
            <a:r>
              <a:rPr lang="en-US" sz="1800" dirty="0" smtClean="0">
                <a:latin typeface="Bell MT" panose="02020503060305020303" pitchFamily="18" charset="0"/>
              </a:rPr>
              <a:t>Point </a:t>
            </a:r>
            <a:r>
              <a:rPr lang="en-US" sz="1800" dirty="0">
                <a:latin typeface="Bell MT" panose="02020503060305020303" pitchFamily="18" charset="0"/>
              </a:rPr>
              <a:t>of contact for collaboration participants</a:t>
            </a:r>
          </a:p>
          <a:p>
            <a:r>
              <a:rPr lang="en-US" sz="1800" dirty="0">
                <a:latin typeface="Bell MT" panose="02020503060305020303" pitchFamily="18" charset="0"/>
              </a:rPr>
              <a:t>Assessment: reading, math, computer skills</a:t>
            </a:r>
          </a:p>
          <a:p>
            <a:r>
              <a:rPr lang="en-US" sz="1800" dirty="0">
                <a:latin typeface="Bell MT" panose="02020503060305020303" pitchFamily="18" charset="0"/>
              </a:rPr>
              <a:t>Participant literacy development focus</a:t>
            </a:r>
          </a:p>
          <a:p>
            <a:r>
              <a:rPr lang="en-US" sz="1800" dirty="0">
                <a:latin typeface="Bell MT" panose="02020503060305020303" pitchFamily="18" charset="0"/>
              </a:rPr>
              <a:t>Participant recruitment for training </a:t>
            </a:r>
            <a:r>
              <a:rPr lang="en-US" sz="1800" dirty="0" smtClean="0">
                <a:latin typeface="Bell MT" panose="02020503060305020303" pitchFamily="18" charset="0"/>
              </a:rPr>
              <a:t>programs</a:t>
            </a:r>
          </a:p>
          <a:p>
            <a:r>
              <a:rPr lang="en-US" sz="1800" dirty="0" smtClean="0">
                <a:latin typeface="Bell MT" panose="02020503060305020303" pitchFamily="18" charset="0"/>
              </a:rPr>
              <a:t>Prepare students to take CNA training through an on-line more independent format</a:t>
            </a:r>
          </a:p>
          <a:p>
            <a:pPr marL="230188" lvl="1">
              <a:buNone/>
            </a:pPr>
            <a:r>
              <a:rPr lang="en-US" sz="2000" b="1" u="sng" dirty="0" smtClean="0">
                <a:latin typeface="Bell MT" panose="02020503060305020303" pitchFamily="18" charset="0"/>
              </a:rPr>
              <a:t>ABE’s </a:t>
            </a:r>
            <a:r>
              <a:rPr lang="en-US" sz="2000" b="1" u="sng" dirty="0">
                <a:latin typeface="Bell MT" panose="02020503060305020303" pitchFamily="18" charset="0"/>
              </a:rPr>
              <a:t>Value Gained:</a:t>
            </a:r>
          </a:p>
          <a:p>
            <a:r>
              <a:rPr lang="en-US" sz="1800" dirty="0">
                <a:latin typeface="Bell MT" panose="02020503060305020303" pitchFamily="18" charset="0"/>
              </a:rPr>
              <a:t>More frequent and a wider variety of trainings</a:t>
            </a:r>
          </a:p>
          <a:p>
            <a:r>
              <a:rPr lang="en-US" sz="1800" dirty="0">
                <a:latin typeface="Bell MT" panose="02020503060305020303" pitchFamily="18" charset="0"/>
              </a:rPr>
              <a:t>Provides an entry-level position opportunity for immigrant/ESL </a:t>
            </a:r>
            <a:r>
              <a:rPr lang="en-US" sz="1800" dirty="0" smtClean="0">
                <a:latin typeface="Bell MT" panose="02020503060305020303" pitchFamily="18" charset="0"/>
              </a:rPr>
              <a:t>students/underemployed or unemployed students.</a:t>
            </a:r>
            <a:endParaRPr lang="en-US" sz="1800" dirty="0">
              <a:latin typeface="Bell MT" panose="02020503060305020303" pitchFamily="18" charset="0"/>
            </a:endParaRPr>
          </a:p>
        </p:txBody>
      </p:sp>
      <p:sp>
        <p:nvSpPr>
          <p:cNvPr id="3" name="Rectangle 2"/>
          <p:cNvSpPr/>
          <p:nvPr/>
        </p:nvSpPr>
        <p:spPr>
          <a:xfrm>
            <a:off x="6324600" y="1981200"/>
            <a:ext cx="2632364" cy="1631216"/>
          </a:xfrm>
          <a:prstGeom prst="rect">
            <a:avLst/>
          </a:prstGeom>
          <a:solidFill>
            <a:srgbClr val="00B0F0"/>
          </a:solidFill>
          <a:ln w="38100">
            <a:solidFill>
              <a:schemeClr val="tx1"/>
            </a:solidFill>
          </a:ln>
        </p:spPr>
        <p:txBody>
          <a:bodyPr wrap="square">
            <a:spAutoFit/>
          </a:bodyPr>
          <a:lstStyle/>
          <a:p>
            <a:pPr algn="ctr"/>
            <a:r>
              <a:rPr lang="en-US" sz="1600" b="1" dirty="0">
                <a:latin typeface="Californian FB" panose="0207040306080B030204" pitchFamily="18" charset="0"/>
              </a:rPr>
              <a:t>SW Adult Basic Education</a:t>
            </a:r>
          </a:p>
          <a:p>
            <a:pPr algn="ctr"/>
            <a:r>
              <a:rPr lang="en-US" sz="1400" dirty="0" smtClean="0">
                <a:latin typeface="Californian FB" panose="0207040306080B030204" pitchFamily="18" charset="0"/>
              </a:rPr>
              <a:t>Marshall     </a:t>
            </a:r>
            <a:r>
              <a:rPr lang="en-US" sz="1400" dirty="0">
                <a:latin typeface="Californian FB" panose="0207040306080B030204" pitchFamily="18" charset="0"/>
              </a:rPr>
              <a:t>Granite Falls     Worthington/Jackson</a:t>
            </a:r>
          </a:p>
          <a:p>
            <a:pPr algn="ctr"/>
            <a:r>
              <a:rPr lang="en-US" sz="1400" dirty="0" smtClean="0">
                <a:latin typeface="Californian FB" panose="0207040306080B030204" pitchFamily="18" charset="0"/>
              </a:rPr>
              <a:t>3 </a:t>
            </a:r>
            <a:r>
              <a:rPr lang="en-US" sz="1400" dirty="0">
                <a:latin typeface="Californian FB" panose="0207040306080B030204" pitchFamily="18" charset="0"/>
              </a:rPr>
              <a:t>Regional Directors (to be reduced to 2 in near future)</a:t>
            </a:r>
          </a:p>
          <a:p>
            <a:pPr algn="ctr"/>
            <a:r>
              <a:rPr lang="en-US" sz="1400" dirty="0">
                <a:latin typeface="Californian FB" panose="0207040306080B030204" pitchFamily="18" charset="0"/>
              </a:rPr>
              <a:t>    </a:t>
            </a:r>
            <a:r>
              <a:rPr lang="en-US" sz="1400" dirty="0" smtClean="0">
                <a:latin typeface="Californian FB" panose="0207040306080B030204" pitchFamily="18" charset="0"/>
              </a:rPr>
              <a:t>55 </a:t>
            </a:r>
            <a:r>
              <a:rPr lang="en-US" sz="1400" dirty="0">
                <a:latin typeface="Californian FB" panose="0207040306080B030204" pitchFamily="18" charset="0"/>
              </a:rPr>
              <a:t>Instructors—Majority are part-time</a:t>
            </a:r>
            <a:endParaRPr lang="en-US" sz="1400" u="sng" dirty="0">
              <a:latin typeface="Californian FB" panose="0207040306080B030204" pitchFamily="18"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0019" y="3962400"/>
            <a:ext cx="2022981" cy="2743200"/>
          </a:xfrm>
          <a:prstGeom prst="rect">
            <a:avLst/>
          </a:prstGeom>
          <a:ln w="38100">
            <a:solidFill>
              <a:schemeClr val="tx1"/>
            </a:solidFill>
          </a:ln>
        </p:spPr>
      </p:pic>
      <p:sp>
        <p:nvSpPr>
          <p:cNvPr id="7" name="TextBox 6"/>
          <p:cNvSpPr txBox="1"/>
          <p:nvPr/>
        </p:nvSpPr>
        <p:spPr>
          <a:xfrm>
            <a:off x="1447800" y="295061"/>
            <a:ext cx="6069611" cy="523220"/>
          </a:xfrm>
          <a:prstGeom prst="rect">
            <a:avLst/>
          </a:prstGeom>
          <a:noFill/>
        </p:spPr>
        <p:txBody>
          <a:bodyPr wrap="square" rtlCol="0">
            <a:spAutoFit/>
          </a:bodyPr>
          <a:lstStyle/>
          <a:p>
            <a:pPr algn="ctr"/>
            <a:r>
              <a:rPr lang="en-US" sz="2800" b="1" i="1" u="sng" dirty="0" smtClean="0">
                <a:solidFill>
                  <a:schemeClr val="accent4">
                    <a:lumMod val="75000"/>
                  </a:schemeClr>
                </a:solidFill>
                <a:latin typeface="Bell MT" panose="02020503060305020303" pitchFamily="18" charset="0"/>
              </a:rPr>
              <a:t>SW Adult Basic Education</a:t>
            </a:r>
            <a:endParaRPr lang="en-US" sz="2800" b="1" i="1" u="sng" dirty="0">
              <a:solidFill>
                <a:schemeClr val="accent4">
                  <a:lumMod val="75000"/>
                </a:schemeClr>
              </a:solidFill>
              <a:latin typeface="Bell MT" panose="02020503060305020303" pitchFamily="18" charset="0"/>
            </a:endParaRPr>
          </a:p>
        </p:txBody>
      </p:sp>
    </p:spTree>
    <p:extLst>
      <p:ext uri="{BB962C8B-B14F-4D97-AF65-F5344CB8AC3E}">
        <p14:creationId xmlns:p14="http://schemas.microsoft.com/office/powerpoint/2010/main" val="115603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81221" y="640682"/>
            <a:ext cx="6400800" cy="4261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200"/>
              </a:spcBef>
            </a:pPr>
            <a:r>
              <a:rPr lang="en-US" sz="1800" dirty="0">
                <a:solidFill>
                  <a:schemeClr val="tx2">
                    <a:lumMod val="75000"/>
                  </a:schemeClr>
                </a:solidFill>
                <a:latin typeface="Bell MT" panose="02020503060305020303" pitchFamily="18" charset="0"/>
                <a:cs typeface="Arial" panose="020B0604020202020204" pitchFamily="34" charset="0"/>
              </a:rPr>
              <a:t>Brings their clients to the trainings as well as a Skills Navigator.</a:t>
            </a:r>
          </a:p>
        </p:txBody>
      </p:sp>
      <p:sp>
        <p:nvSpPr>
          <p:cNvPr id="5" name="Content Placeholder 2"/>
          <p:cNvSpPr txBox="1">
            <a:spLocks/>
          </p:cNvSpPr>
          <p:nvPr/>
        </p:nvSpPr>
        <p:spPr>
          <a:xfrm>
            <a:off x="6553200" y="1828800"/>
            <a:ext cx="2514600" cy="3581400"/>
          </a:xfrm>
          <a:prstGeom prst="rect">
            <a:avLst/>
          </a:prstGeom>
          <a:ln w="12700">
            <a:solidFill>
              <a:schemeClr val="tx1"/>
            </a:solidFill>
          </a:ln>
        </p:spPr>
        <p:style>
          <a:lnRef idx="1">
            <a:schemeClr val="accent5"/>
          </a:lnRef>
          <a:fillRef idx="3">
            <a:schemeClr val="accent5"/>
          </a:fillRef>
          <a:effectRef idx="2">
            <a:schemeClr val="accent5"/>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u="sng" dirty="0" smtClean="0">
                <a:latin typeface="Perpetua" panose="02020502060401020303" pitchFamily="18" charset="0"/>
              </a:rPr>
              <a:t>WorkForce </a:t>
            </a:r>
            <a:r>
              <a:rPr lang="en-US" sz="1800" b="1" u="sng" dirty="0">
                <a:latin typeface="Perpetua" panose="02020502060401020303" pitchFamily="18" charset="0"/>
              </a:rPr>
              <a:t>Center Partners</a:t>
            </a:r>
          </a:p>
          <a:p>
            <a:pPr>
              <a:lnSpc>
                <a:spcPct val="100000"/>
              </a:lnSpc>
              <a:spcBef>
                <a:spcPts val="0"/>
              </a:spcBef>
            </a:pPr>
            <a:r>
              <a:rPr lang="en-US" sz="1400" dirty="0">
                <a:latin typeface="Perpetua" panose="02020502060401020303" pitchFamily="18" charset="0"/>
              </a:rPr>
              <a:t>Southwest MN Private Industry Council (PIC)</a:t>
            </a:r>
          </a:p>
          <a:p>
            <a:pPr marL="0" indent="0">
              <a:lnSpc>
                <a:spcPct val="100000"/>
              </a:lnSpc>
              <a:spcBef>
                <a:spcPts val="0"/>
              </a:spcBef>
              <a:buFont typeface="Arial" panose="020B0604020202020204" pitchFamily="34" charset="0"/>
              <a:buNone/>
            </a:pPr>
            <a:r>
              <a:rPr lang="en-US" sz="1400" dirty="0">
                <a:latin typeface="Perpetua" panose="02020502060401020303" pitchFamily="18" charset="0"/>
              </a:rPr>
              <a:t>       -WIOA Title 1 (workforce development)</a:t>
            </a:r>
          </a:p>
          <a:p>
            <a:pPr>
              <a:lnSpc>
                <a:spcPct val="100000"/>
              </a:lnSpc>
              <a:spcBef>
                <a:spcPts val="0"/>
              </a:spcBef>
            </a:pPr>
            <a:r>
              <a:rPr lang="en-US" sz="1400" dirty="0">
                <a:latin typeface="Perpetua" panose="02020502060401020303" pitchFamily="18" charset="0"/>
              </a:rPr>
              <a:t>Job Service</a:t>
            </a:r>
          </a:p>
          <a:p>
            <a:pPr marL="0" indent="0">
              <a:lnSpc>
                <a:spcPct val="100000"/>
              </a:lnSpc>
              <a:spcBef>
                <a:spcPts val="0"/>
              </a:spcBef>
              <a:buFont typeface="Arial" panose="020B0604020202020204" pitchFamily="34" charset="0"/>
              <a:buNone/>
            </a:pPr>
            <a:r>
              <a:rPr lang="en-US" sz="1400" dirty="0" smtClean="0">
                <a:latin typeface="Perpetua" panose="02020502060401020303" pitchFamily="18" charset="0"/>
              </a:rPr>
              <a:t>-</a:t>
            </a:r>
            <a:r>
              <a:rPr lang="en-US" sz="1400" dirty="0">
                <a:latin typeface="Perpetua" panose="02020502060401020303" pitchFamily="18" charset="0"/>
              </a:rPr>
              <a:t>WIOA Title III (Wagner-Peyser – </a:t>
            </a:r>
            <a:r>
              <a:rPr lang="en-US" sz="1400" dirty="0" smtClean="0">
                <a:latin typeface="Perpetua" panose="02020502060401020303" pitchFamily="18" charset="0"/>
              </a:rPr>
              <a:t>labor </a:t>
            </a:r>
            <a:r>
              <a:rPr lang="en-US" sz="1400" dirty="0">
                <a:latin typeface="Perpetua" panose="02020502060401020303" pitchFamily="18" charset="0"/>
              </a:rPr>
              <a:t>exchange, </a:t>
            </a:r>
            <a:r>
              <a:rPr lang="en-US" sz="1400" dirty="0" smtClean="0">
                <a:latin typeface="Perpetua" panose="02020502060401020303" pitchFamily="18" charset="0"/>
              </a:rPr>
              <a:t>unemployment </a:t>
            </a:r>
            <a:r>
              <a:rPr lang="en-US" sz="1400" dirty="0">
                <a:latin typeface="Perpetua" panose="02020502060401020303" pitchFamily="18" charset="0"/>
              </a:rPr>
              <a:t>insurance, business services)</a:t>
            </a:r>
          </a:p>
          <a:p>
            <a:pPr>
              <a:lnSpc>
                <a:spcPct val="100000"/>
              </a:lnSpc>
              <a:spcBef>
                <a:spcPts val="0"/>
              </a:spcBef>
            </a:pPr>
            <a:r>
              <a:rPr lang="en-US" sz="1400" dirty="0">
                <a:latin typeface="Perpetua" panose="02020502060401020303" pitchFamily="18" charset="0"/>
              </a:rPr>
              <a:t>Department of Rehabilitation Services/State Services for the Blind</a:t>
            </a:r>
          </a:p>
          <a:p>
            <a:pPr marL="0" indent="0">
              <a:lnSpc>
                <a:spcPct val="100000"/>
              </a:lnSpc>
              <a:spcBef>
                <a:spcPts val="0"/>
              </a:spcBef>
              <a:buFont typeface="Arial" panose="020B0604020202020204" pitchFamily="34" charset="0"/>
              <a:buNone/>
            </a:pPr>
            <a:r>
              <a:rPr lang="en-US" sz="1400" dirty="0" smtClean="0">
                <a:latin typeface="Perpetua" panose="02020502060401020303" pitchFamily="18" charset="0"/>
              </a:rPr>
              <a:t>-</a:t>
            </a:r>
            <a:r>
              <a:rPr lang="en-US" sz="1400" dirty="0">
                <a:latin typeface="Perpetua" panose="02020502060401020303" pitchFamily="18" charset="0"/>
              </a:rPr>
              <a:t>WIOA Title IV</a:t>
            </a:r>
          </a:p>
          <a:p>
            <a:pPr>
              <a:lnSpc>
                <a:spcPct val="100000"/>
              </a:lnSpc>
              <a:spcBef>
                <a:spcPts val="0"/>
              </a:spcBef>
            </a:pPr>
            <a:r>
              <a:rPr lang="en-US" sz="1400" dirty="0">
                <a:latin typeface="Perpetua" panose="02020502060401020303" pitchFamily="18" charset="0"/>
              </a:rPr>
              <a:t>Veterans Services</a:t>
            </a:r>
          </a:p>
        </p:txBody>
      </p:sp>
      <p:grpSp>
        <p:nvGrpSpPr>
          <p:cNvPr id="2" name="Group 1"/>
          <p:cNvGrpSpPr/>
          <p:nvPr/>
        </p:nvGrpSpPr>
        <p:grpSpPr>
          <a:xfrm>
            <a:off x="7231226" y="6004033"/>
            <a:ext cx="1531774" cy="785208"/>
            <a:chOff x="7532252" y="2360361"/>
            <a:chExt cx="2256200" cy="872366"/>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72264" y="2360361"/>
              <a:ext cx="1416188" cy="872366"/>
            </a:xfrm>
            <a:prstGeom prst="rect">
              <a:avLst/>
            </a:prstGeom>
            <a:ln w="38100">
              <a:solidFill>
                <a:schemeClr val="tx1"/>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2252" y="2360794"/>
              <a:ext cx="832869" cy="871932"/>
            </a:xfrm>
            <a:prstGeom prst="rect">
              <a:avLst/>
            </a:prstGeom>
            <a:ln w="38100">
              <a:solidFill>
                <a:schemeClr val="tx1"/>
              </a:solidFill>
            </a:ln>
          </p:spPr>
        </p:pic>
      </p:grpSp>
      <p:sp>
        <p:nvSpPr>
          <p:cNvPr id="12" name="Rectangle 11"/>
          <p:cNvSpPr/>
          <p:nvPr/>
        </p:nvSpPr>
        <p:spPr>
          <a:xfrm>
            <a:off x="2213155" y="6019800"/>
            <a:ext cx="4461164" cy="769441"/>
          </a:xfrm>
          <a:prstGeom prst="rect">
            <a:avLst/>
          </a:prstGeom>
          <a:solidFill>
            <a:srgbClr val="00B0F0"/>
          </a:solidFill>
          <a:ln w="38100">
            <a:solidFill>
              <a:schemeClr val="tx1"/>
            </a:solidFill>
          </a:ln>
        </p:spPr>
        <p:txBody>
          <a:bodyPr wrap="square">
            <a:spAutoFit/>
          </a:bodyPr>
          <a:lstStyle/>
          <a:p>
            <a:pPr algn="ctr"/>
            <a:r>
              <a:rPr lang="en-US" sz="1600" b="1" dirty="0" smtClean="0">
                <a:latin typeface="Perpetua" panose="02020502060401020303" pitchFamily="18" charset="0"/>
              </a:rPr>
              <a:t>Southwest WorkForce Center</a:t>
            </a:r>
            <a:endParaRPr lang="en-US" sz="1600" b="1" dirty="0">
              <a:latin typeface="Perpetua" panose="02020502060401020303" pitchFamily="18" charset="0"/>
            </a:endParaRPr>
          </a:p>
          <a:p>
            <a:pPr algn="ctr"/>
            <a:r>
              <a:rPr lang="en-US" sz="1400" dirty="0" smtClean="0">
                <a:latin typeface="Perpetua" panose="02020502060401020303" pitchFamily="18" charset="0"/>
              </a:rPr>
              <a:t>Regional Office Locations</a:t>
            </a:r>
          </a:p>
          <a:p>
            <a:pPr algn="ctr"/>
            <a:r>
              <a:rPr lang="en-US" sz="1400" dirty="0" smtClean="0">
                <a:latin typeface="Perpetua" panose="02020502060401020303" pitchFamily="18" charset="0"/>
              </a:rPr>
              <a:t>Marshall – Montevideo - Worthington</a:t>
            </a:r>
            <a:endParaRPr lang="en-US" sz="1400" dirty="0">
              <a:latin typeface="Perpetua" panose="02020502060401020303" pitchFamily="18" charset="0"/>
            </a:endParaRPr>
          </a:p>
        </p:txBody>
      </p:sp>
      <p:sp>
        <p:nvSpPr>
          <p:cNvPr id="13" name="Content Placeholder 2"/>
          <p:cNvSpPr txBox="1">
            <a:spLocks/>
          </p:cNvSpPr>
          <p:nvPr/>
        </p:nvSpPr>
        <p:spPr>
          <a:xfrm>
            <a:off x="838200" y="1473105"/>
            <a:ext cx="5334000" cy="4140389"/>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9600" b="1" dirty="0" smtClean="0">
                <a:solidFill>
                  <a:schemeClr val="tx2">
                    <a:lumMod val="75000"/>
                  </a:schemeClr>
                </a:solidFill>
                <a:latin typeface="Bell MT" panose="02020503060305020303" pitchFamily="18" charset="0"/>
                <a:cs typeface="Arial" panose="020B0604020202020204" pitchFamily="34" charset="0"/>
              </a:rPr>
              <a:t>The Skills Navigator</a:t>
            </a:r>
          </a:p>
          <a:p>
            <a:pPr algn="just">
              <a:lnSpc>
                <a:spcPct val="100000"/>
              </a:lnSpc>
              <a:spcBef>
                <a:spcPts val="1200"/>
              </a:spcBef>
            </a:pPr>
            <a:r>
              <a:rPr lang="en-US" sz="7200" dirty="0" smtClean="0">
                <a:latin typeface="Bell MT" panose="02020503060305020303" pitchFamily="18" charset="0"/>
                <a:cs typeface="Arial" panose="020B0604020202020204" pitchFamily="34" charset="0"/>
              </a:rPr>
              <a:t>Handles </a:t>
            </a:r>
            <a:r>
              <a:rPr lang="en-US" sz="7200" dirty="0">
                <a:latin typeface="Bell MT" panose="02020503060305020303" pitchFamily="18" charset="0"/>
                <a:cs typeface="Arial" panose="020B0604020202020204" pitchFamily="34" charset="0"/>
              </a:rPr>
              <a:t>participant intake, eligibility determination, file maintenance, career plan identification; provides tailored support services; helps participants navigate the various resources available to help overcome barriers to success; and serves as </a:t>
            </a:r>
            <a:r>
              <a:rPr lang="en-US" sz="7200" dirty="0" smtClean="0">
                <a:latin typeface="Bell MT" panose="02020503060305020303" pitchFamily="18" charset="0"/>
                <a:cs typeface="Arial" panose="020B0604020202020204" pitchFamily="34" charset="0"/>
              </a:rPr>
              <a:t>Work Experience/On the Job Training (WE/OJT) developer </a:t>
            </a:r>
            <a:r>
              <a:rPr lang="en-US" sz="7200" dirty="0">
                <a:latin typeface="Bell MT" panose="02020503060305020303" pitchFamily="18" charset="0"/>
                <a:cs typeface="Arial" panose="020B0604020202020204" pitchFamily="34" charset="0"/>
              </a:rPr>
              <a:t>and business liaison.  </a:t>
            </a:r>
          </a:p>
          <a:p>
            <a:pPr algn="just">
              <a:lnSpc>
                <a:spcPct val="100000"/>
              </a:lnSpc>
              <a:spcBef>
                <a:spcPts val="1200"/>
              </a:spcBef>
            </a:pPr>
            <a:r>
              <a:rPr lang="en-US" sz="7200" dirty="0" smtClean="0">
                <a:latin typeface="Bell MT" panose="02020503060305020303" pitchFamily="18" charset="0"/>
                <a:cs typeface="Arial" panose="020B0604020202020204" pitchFamily="34" charset="0"/>
              </a:rPr>
              <a:t>Promotes </a:t>
            </a:r>
            <a:r>
              <a:rPr lang="en-US" sz="7200" dirty="0">
                <a:latin typeface="Bell MT" panose="02020503060305020303" pitchFamily="18" charset="0"/>
                <a:cs typeface="Arial" panose="020B0604020202020204" pitchFamily="34" charset="0"/>
              </a:rPr>
              <a:t>and ensures that the participants have a positive experience and achieve success related to the specific training, job search preparation and placement.  </a:t>
            </a:r>
          </a:p>
          <a:p>
            <a:pPr algn="just">
              <a:lnSpc>
                <a:spcPct val="100000"/>
              </a:lnSpc>
              <a:spcBef>
                <a:spcPts val="1200"/>
              </a:spcBef>
            </a:pPr>
            <a:r>
              <a:rPr lang="en-US" sz="7200" dirty="0">
                <a:latin typeface="Bell MT" panose="02020503060305020303" pitchFamily="18" charset="0"/>
                <a:cs typeface="Arial" panose="020B0604020202020204" pitchFamily="34" charset="0"/>
              </a:rPr>
              <a:t>W</a:t>
            </a:r>
            <a:r>
              <a:rPr lang="en-US" sz="7200" dirty="0" smtClean="0">
                <a:latin typeface="Bell MT" panose="02020503060305020303" pitchFamily="18" charset="0"/>
                <a:cs typeface="Arial" panose="020B0604020202020204" pitchFamily="34" charset="0"/>
              </a:rPr>
              <a:t>orks </a:t>
            </a:r>
            <a:r>
              <a:rPr lang="en-US" sz="7200" dirty="0">
                <a:latin typeface="Bell MT" panose="02020503060305020303" pitchFamily="18" charset="0"/>
                <a:cs typeface="Arial" panose="020B0604020202020204" pitchFamily="34" charset="0"/>
              </a:rPr>
              <a:t>with participants both in the classroom and individually as needed to help build employability skills.</a:t>
            </a:r>
          </a:p>
          <a:p>
            <a:pPr marL="0" indent="0">
              <a:lnSpc>
                <a:spcPct val="100000"/>
              </a:lnSpc>
              <a:spcBef>
                <a:spcPts val="0"/>
              </a:spcBef>
              <a:buNone/>
            </a:pPr>
            <a:endParaRPr lang="en-US" sz="8000" dirty="0">
              <a:latin typeface="Bell MT" panose="02020503060305020303" pitchFamily="18" charset="0"/>
              <a:cs typeface="Arial" panose="020B0604020202020204" pitchFamily="34" charset="0"/>
            </a:endParaRPr>
          </a:p>
        </p:txBody>
      </p:sp>
      <p:sp>
        <p:nvSpPr>
          <p:cNvPr id="14" name="TextBox 13"/>
          <p:cNvSpPr txBox="1"/>
          <p:nvPr/>
        </p:nvSpPr>
        <p:spPr>
          <a:xfrm>
            <a:off x="1174062" y="162580"/>
            <a:ext cx="7893737" cy="523220"/>
          </a:xfrm>
          <a:prstGeom prst="rect">
            <a:avLst/>
          </a:prstGeom>
          <a:noFill/>
        </p:spPr>
        <p:txBody>
          <a:bodyPr wrap="square" rtlCol="0">
            <a:spAutoFit/>
          </a:bodyPr>
          <a:lstStyle/>
          <a:p>
            <a:r>
              <a:rPr lang="en-US" sz="2800" b="1" i="1" u="sng" dirty="0" smtClean="0">
                <a:solidFill>
                  <a:schemeClr val="accent4">
                    <a:lumMod val="75000"/>
                  </a:schemeClr>
                </a:solidFill>
                <a:latin typeface="Bell MT" panose="02020503060305020303" pitchFamily="18" charset="0"/>
              </a:rPr>
              <a:t>SW WorkForce/Private Industry Council</a:t>
            </a:r>
            <a:endParaRPr lang="en-US" sz="2800" b="1" i="1" u="sng" dirty="0">
              <a:solidFill>
                <a:schemeClr val="accent4">
                  <a:lumMod val="75000"/>
                </a:schemeClr>
              </a:solidFill>
              <a:latin typeface="Bell MT" panose="02020503060305020303" pitchFamily="18" charset="0"/>
            </a:endParaRPr>
          </a:p>
        </p:txBody>
      </p:sp>
    </p:spTree>
    <p:extLst>
      <p:ext uri="{BB962C8B-B14F-4D97-AF65-F5344CB8AC3E}">
        <p14:creationId xmlns:p14="http://schemas.microsoft.com/office/powerpoint/2010/main" val="1105749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832482"/>
            <a:ext cx="7696200" cy="4278094"/>
          </a:xfrm>
          <a:prstGeom prst="rect">
            <a:avLst/>
          </a:prstGeom>
        </p:spPr>
        <p:txBody>
          <a:bodyPr wrap="square">
            <a:spAutoFit/>
          </a:bodyPr>
          <a:lstStyle/>
          <a:p>
            <a:pPr lvl="0" eaLnBrk="0" fontAlgn="base" hangingPunct="0">
              <a:spcBef>
                <a:spcPct val="0"/>
              </a:spcBef>
              <a:spcAft>
                <a:spcPct val="0"/>
              </a:spcAft>
            </a:pPr>
            <a:endParaRPr lang="en-US" altLang="en-US" sz="1200" dirty="0">
              <a:latin typeface="Bell MT" panose="02020503060305020303" pitchFamily="18" charset="0"/>
              <a:cs typeface="Arial" panose="020B0604020202020204" pitchFamily="34" charset="0"/>
            </a:endParaRPr>
          </a:p>
          <a:p>
            <a:pPr lvl="0" algn="just" eaLnBrk="0" fontAlgn="base" hangingPunct="0">
              <a:spcBef>
                <a:spcPct val="0"/>
              </a:spcBef>
              <a:spcAft>
                <a:spcPct val="0"/>
              </a:spcAft>
            </a:pPr>
            <a:r>
              <a:rPr lang="en-US" altLang="en-US" sz="2000" dirty="0">
                <a:latin typeface="Bell MT" panose="02020503060305020303" pitchFamily="18" charset="0"/>
                <a:cs typeface="Arial" panose="020B0604020202020204" pitchFamily="34" charset="0"/>
              </a:rPr>
              <a:t>Short term work experience in entry-level </a:t>
            </a:r>
            <a:r>
              <a:rPr lang="en-US" altLang="en-US" sz="2000" dirty="0" smtClean="0">
                <a:latin typeface="Bell MT" panose="02020503060305020303" pitchFamily="18" charset="0"/>
                <a:cs typeface="Arial" panose="020B0604020202020204" pitchFamily="34" charset="0"/>
              </a:rPr>
              <a:t>employment (e.g</a:t>
            </a:r>
            <a:r>
              <a:rPr lang="en-US" altLang="en-US" sz="2000" dirty="0">
                <a:latin typeface="Bell MT" panose="02020503060305020303" pitchFamily="18" charset="0"/>
                <a:cs typeface="Arial" panose="020B0604020202020204" pitchFamily="34" charset="0"/>
              </a:rPr>
              <a:t>., dietary, housekeeping, laundry) while in CNA class</a:t>
            </a:r>
          </a:p>
          <a:p>
            <a:pPr lvl="0" algn="just" eaLnBrk="0" fontAlgn="base" hangingPunct="0">
              <a:spcBef>
                <a:spcPct val="0"/>
              </a:spcBef>
              <a:spcAft>
                <a:spcPct val="0"/>
              </a:spcAft>
            </a:pPr>
            <a:r>
              <a:rPr lang="en-US" altLang="en-US" sz="2000" dirty="0" smtClean="0">
                <a:latin typeface="Bell MT" panose="02020503060305020303" pitchFamily="18" charset="0"/>
                <a:cs typeface="Arial" panose="020B0604020202020204" pitchFamily="34" charset="0"/>
              </a:rPr>
              <a:t> </a:t>
            </a:r>
          </a:p>
          <a:p>
            <a:pPr lvl="0" algn="just" eaLnBrk="0" fontAlgn="base" hangingPunct="0">
              <a:spcBef>
                <a:spcPct val="0"/>
              </a:spcBef>
              <a:spcAft>
                <a:spcPct val="0"/>
              </a:spcAft>
            </a:pPr>
            <a:r>
              <a:rPr lang="en-US" altLang="en-US" sz="2000" dirty="0" smtClean="0">
                <a:latin typeface="Bell MT" panose="02020503060305020303" pitchFamily="18" charset="0"/>
                <a:cs typeface="Arial" panose="020B0604020202020204" pitchFamily="34" charset="0"/>
              </a:rPr>
              <a:t>Benefits for students:</a:t>
            </a:r>
          </a:p>
          <a:p>
            <a:pPr marL="342900" lvl="0" indent="-342900" algn="just" eaLnBrk="0" fontAlgn="base" hangingPunct="0">
              <a:spcBef>
                <a:spcPct val="0"/>
              </a:spcBef>
              <a:spcAft>
                <a:spcPct val="0"/>
              </a:spcAft>
              <a:buFont typeface="Arial" panose="020B0604020202020204" pitchFamily="34" charset="0"/>
              <a:buChar char="•"/>
            </a:pPr>
            <a:r>
              <a:rPr lang="en-US" altLang="en-US" sz="2000" dirty="0" smtClean="0">
                <a:latin typeface="Bell MT" panose="02020503060305020303" pitchFamily="18" charset="0"/>
                <a:cs typeface="Arial" panose="020B0604020202020204" pitchFamily="34" charset="0"/>
              </a:rPr>
              <a:t>Learn about employer culture</a:t>
            </a:r>
          </a:p>
          <a:p>
            <a:pPr marL="342900" lvl="0" indent="-342900" algn="just" eaLnBrk="0" fontAlgn="base" hangingPunct="0">
              <a:spcBef>
                <a:spcPct val="0"/>
              </a:spcBef>
              <a:spcAft>
                <a:spcPct val="0"/>
              </a:spcAft>
              <a:buFont typeface="Arial" panose="020B0604020202020204" pitchFamily="34" charset="0"/>
              <a:buChar char="•"/>
            </a:pPr>
            <a:r>
              <a:rPr lang="en-US" altLang="en-US" sz="2000" dirty="0" smtClean="0">
                <a:latin typeface="Bell MT" panose="02020503060305020303" pitchFamily="18" charset="0"/>
                <a:cs typeface="Arial" panose="020B0604020202020204" pitchFamily="34" charset="0"/>
              </a:rPr>
              <a:t>Develop employment and interpersonal skills</a:t>
            </a:r>
          </a:p>
          <a:p>
            <a:pPr marL="342900" lvl="0" indent="-342900" algn="just" eaLnBrk="0" fontAlgn="base" hangingPunct="0">
              <a:spcBef>
                <a:spcPct val="0"/>
              </a:spcBef>
              <a:spcAft>
                <a:spcPct val="0"/>
              </a:spcAft>
              <a:buFont typeface="Arial" panose="020B0604020202020204" pitchFamily="34" charset="0"/>
              <a:buChar char="•"/>
            </a:pPr>
            <a:r>
              <a:rPr lang="en-US" altLang="en-US" sz="2000" dirty="0" smtClean="0">
                <a:latin typeface="Bell MT" panose="02020503060305020303" pitchFamily="18" charset="0"/>
                <a:cs typeface="Arial" panose="020B0604020202020204" pitchFamily="34" charset="0"/>
              </a:rPr>
              <a:t>Meet potential co-workers</a:t>
            </a:r>
          </a:p>
          <a:p>
            <a:pPr marL="342900" lvl="0" indent="-342900" algn="just" eaLnBrk="0" fontAlgn="base" hangingPunct="0">
              <a:spcBef>
                <a:spcPct val="0"/>
              </a:spcBef>
              <a:spcAft>
                <a:spcPct val="0"/>
              </a:spcAft>
              <a:buFont typeface="Arial" panose="020B0604020202020204" pitchFamily="34" charset="0"/>
              <a:buChar char="•"/>
            </a:pPr>
            <a:endParaRPr lang="en-US" altLang="en-US" sz="2000" dirty="0">
              <a:latin typeface="Bell MT" panose="02020503060305020303" pitchFamily="18" charset="0"/>
              <a:cs typeface="Arial" panose="020B0604020202020204" pitchFamily="34" charset="0"/>
            </a:endParaRPr>
          </a:p>
          <a:p>
            <a:pPr lvl="0" algn="just" eaLnBrk="0" fontAlgn="base" hangingPunct="0">
              <a:spcBef>
                <a:spcPct val="0"/>
              </a:spcBef>
              <a:spcAft>
                <a:spcPct val="0"/>
              </a:spcAft>
            </a:pPr>
            <a:r>
              <a:rPr lang="en-US" altLang="en-US" sz="2000" dirty="0" smtClean="0">
                <a:latin typeface="Bell MT" panose="02020503060305020303" pitchFamily="18" charset="0"/>
                <a:cs typeface="Arial" panose="020B0604020202020204" pitchFamily="34" charset="0"/>
              </a:rPr>
              <a:t>Benefits for employer:</a:t>
            </a:r>
          </a:p>
          <a:p>
            <a:pPr marL="342900" lvl="0" indent="-342900" algn="just" eaLnBrk="0" fontAlgn="base" hangingPunct="0">
              <a:spcBef>
                <a:spcPct val="0"/>
              </a:spcBef>
              <a:spcAft>
                <a:spcPct val="0"/>
              </a:spcAft>
              <a:buFont typeface="Arial" panose="020B0604020202020204" pitchFamily="34" charset="0"/>
              <a:buChar char="•"/>
            </a:pPr>
            <a:r>
              <a:rPr lang="en-US" altLang="en-US" sz="2000" dirty="0" smtClean="0">
                <a:latin typeface="Bell MT" panose="02020503060305020303" pitchFamily="18" charset="0"/>
                <a:cs typeface="Arial" panose="020B0604020202020204" pitchFamily="34" charset="0"/>
              </a:rPr>
              <a:t>Future workforce development</a:t>
            </a:r>
          </a:p>
          <a:p>
            <a:pPr marL="342900" lvl="0" indent="-342900" algn="just" eaLnBrk="0" fontAlgn="base" hangingPunct="0">
              <a:spcBef>
                <a:spcPct val="0"/>
              </a:spcBef>
              <a:spcAft>
                <a:spcPct val="0"/>
              </a:spcAft>
              <a:buFont typeface="Arial" panose="020B0604020202020204" pitchFamily="34" charset="0"/>
              <a:buChar char="•"/>
            </a:pPr>
            <a:r>
              <a:rPr lang="en-US" altLang="en-US" sz="2000" dirty="0" smtClean="0">
                <a:latin typeface="Bell MT" panose="02020503060305020303" pitchFamily="18" charset="0"/>
                <a:cs typeface="Arial" panose="020B0604020202020204" pitchFamily="34" charset="0"/>
              </a:rPr>
              <a:t>Workers learn various aspects of business</a:t>
            </a:r>
          </a:p>
          <a:p>
            <a:pPr marL="342900" lvl="0" indent="-342900" algn="just" eaLnBrk="0" fontAlgn="base" hangingPunct="0">
              <a:spcBef>
                <a:spcPct val="0"/>
              </a:spcBef>
              <a:spcAft>
                <a:spcPct val="0"/>
              </a:spcAft>
              <a:buFont typeface="Arial" panose="020B0604020202020204" pitchFamily="34" charset="0"/>
              <a:buChar char="•"/>
            </a:pPr>
            <a:r>
              <a:rPr lang="en-US" altLang="en-US" sz="2000" dirty="0" smtClean="0">
                <a:latin typeface="Bell MT" panose="02020503060305020303" pitchFamily="18" charset="0"/>
                <a:cs typeface="Arial" panose="020B0604020202020204" pitchFamily="34" charset="0"/>
              </a:rPr>
              <a:t>Increased capacity</a:t>
            </a:r>
          </a:p>
          <a:p>
            <a:pPr marL="342900" lvl="0" indent="-342900" algn="just" eaLnBrk="0" fontAlgn="base" hangingPunct="0">
              <a:spcBef>
                <a:spcPct val="0"/>
              </a:spcBef>
              <a:spcAft>
                <a:spcPct val="0"/>
              </a:spcAft>
              <a:buFont typeface="Arial" panose="020B0604020202020204" pitchFamily="34" charset="0"/>
              <a:buChar char="•"/>
            </a:pPr>
            <a:r>
              <a:rPr lang="en-US" altLang="en-US" sz="2000" dirty="0" smtClean="0">
                <a:latin typeface="Bell MT" panose="02020503060305020303" pitchFamily="18" charset="0"/>
                <a:cs typeface="Arial" panose="020B0604020202020204" pitchFamily="34" charset="0"/>
              </a:rPr>
              <a:t>WorkForce/PIC pays the salary of participants</a:t>
            </a:r>
          </a:p>
        </p:txBody>
      </p:sp>
      <p:sp>
        <p:nvSpPr>
          <p:cNvPr id="7" name="TextBox 6"/>
          <p:cNvSpPr txBox="1"/>
          <p:nvPr/>
        </p:nvSpPr>
        <p:spPr>
          <a:xfrm>
            <a:off x="457200" y="128920"/>
            <a:ext cx="8153400" cy="707886"/>
          </a:xfrm>
          <a:prstGeom prst="rect">
            <a:avLst/>
          </a:prstGeom>
          <a:noFill/>
        </p:spPr>
        <p:txBody>
          <a:bodyPr wrap="square" rtlCol="0">
            <a:spAutoFit/>
          </a:bodyPr>
          <a:lstStyle/>
          <a:p>
            <a:pPr algn="ctr"/>
            <a:r>
              <a:rPr lang="en-US" sz="4000" b="1" i="1" u="sng" dirty="0" smtClean="0">
                <a:solidFill>
                  <a:schemeClr val="accent4">
                    <a:lumMod val="75000"/>
                  </a:schemeClr>
                </a:solidFill>
                <a:latin typeface="Bell MT" panose="02020503060305020303" pitchFamily="18" charset="0"/>
              </a:rPr>
              <a:t>Work Experience Option </a:t>
            </a:r>
            <a:r>
              <a:rPr lang="en-US" sz="4000" i="1" dirty="0" smtClean="0">
                <a:solidFill>
                  <a:schemeClr val="accent4">
                    <a:lumMod val="75000"/>
                  </a:schemeClr>
                </a:solidFill>
                <a:latin typeface="Bell MT" panose="02020503060305020303" pitchFamily="18" charset="0"/>
              </a:rPr>
              <a:t>(WE)</a:t>
            </a:r>
            <a:endParaRPr lang="en-US" sz="4000" b="1" i="1" u="sng" dirty="0">
              <a:solidFill>
                <a:schemeClr val="accent4">
                  <a:lumMod val="75000"/>
                </a:schemeClr>
              </a:solidFill>
              <a:latin typeface="Bell MT" panose="02020503060305020303" pitchFamily="18" charset="0"/>
            </a:endParaRPr>
          </a:p>
        </p:txBody>
      </p:sp>
      <p:pic>
        <p:nvPicPr>
          <p:cNvPr id="2050" name="Picture 2" descr="Image result for housekeepin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998" y="5296578"/>
            <a:ext cx="1915521" cy="1447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7398" y="5334000"/>
            <a:ext cx="1882602" cy="1410378"/>
          </a:xfrm>
          <a:prstGeom prst="rect">
            <a:avLst/>
          </a:prstGeom>
          <a:ln w="12700">
            <a:solidFill>
              <a:schemeClr val="tx1"/>
            </a:solidFill>
          </a:ln>
        </p:spPr>
      </p:pic>
    </p:spTree>
    <p:extLst>
      <p:ext uri="{BB962C8B-B14F-4D97-AF65-F5344CB8AC3E}">
        <p14:creationId xmlns:p14="http://schemas.microsoft.com/office/powerpoint/2010/main" val="2687113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17418" y="960583"/>
            <a:ext cx="7613073"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a:latin typeface="+mj-lt"/>
            </a:endParaRPr>
          </a:p>
          <a:p>
            <a:endParaRPr lang="en-US" dirty="0">
              <a:latin typeface="+mj-lt"/>
            </a:endParaRPr>
          </a:p>
          <a:p>
            <a:endParaRPr lang="en-US" dirty="0"/>
          </a:p>
        </p:txBody>
      </p:sp>
      <p:sp>
        <p:nvSpPr>
          <p:cNvPr id="9" name="Content Placeholder 2"/>
          <p:cNvSpPr txBox="1">
            <a:spLocks/>
          </p:cNvSpPr>
          <p:nvPr/>
        </p:nvSpPr>
        <p:spPr>
          <a:xfrm>
            <a:off x="5867400" y="1979103"/>
            <a:ext cx="3035747" cy="2821497"/>
          </a:xfrm>
          <a:prstGeom prst="rect">
            <a:avLst/>
          </a:prstGeom>
        </p:spPr>
        <p:style>
          <a:lnRef idx="1">
            <a:schemeClr val="accent5"/>
          </a:lnRef>
          <a:fillRef idx="3">
            <a:schemeClr val="accent5"/>
          </a:fillRef>
          <a:effectRef idx="2">
            <a:schemeClr val="accent5"/>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None/>
            </a:pPr>
            <a:r>
              <a:rPr lang="en-US" sz="1800" b="1" dirty="0" smtClean="0">
                <a:latin typeface="Californian FB" panose="0207040306080B030204" pitchFamily="18" charset="0"/>
              </a:rPr>
              <a:t>5 </a:t>
            </a:r>
            <a:r>
              <a:rPr lang="en-US" sz="1800" b="1" dirty="0">
                <a:latin typeface="Californian FB" panose="0207040306080B030204" pitchFamily="18" charset="0"/>
              </a:rPr>
              <a:t>Campus Locations </a:t>
            </a:r>
          </a:p>
          <a:p>
            <a:pPr marL="0" indent="0">
              <a:spcBef>
                <a:spcPts val="200"/>
              </a:spcBef>
              <a:buNone/>
            </a:pPr>
            <a:r>
              <a:rPr lang="en-US" sz="1800" b="1" dirty="0" smtClean="0">
                <a:latin typeface="Californian FB" panose="0207040306080B030204" pitchFamily="18" charset="0"/>
              </a:rPr>
              <a:t> 2 </a:t>
            </a:r>
            <a:r>
              <a:rPr lang="en-US" sz="1800" b="1" dirty="0">
                <a:latin typeface="Californian FB" panose="0207040306080B030204" pitchFamily="18" charset="0"/>
              </a:rPr>
              <a:t>Education </a:t>
            </a:r>
            <a:r>
              <a:rPr lang="en-US" sz="1800" b="1" dirty="0" smtClean="0">
                <a:latin typeface="Californian FB" panose="0207040306080B030204" pitchFamily="18" charset="0"/>
              </a:rPr>
              <a:t>Sites</a:t>
            </a:r>
          </a:p>
          <a:p>
            <a:r>
              <a:rPr lang="en-US" sz="1400" dirty="0" smtClean="0">
                <a:latin typeface="Californian FB" panose="0207040306080B030204" pitchFamily="18" charset="0"/>
              </a:rPr>
              <a:t>Over </a:t>
            </a:r>
            <a:r>
              <a:rPr lang="en-US" sz="1400" dirty="0">
                <a:latin typeface="Californian FB" panose="0207040306080B030204" pitchFamily="18" charset="0"/>
              </a:rPr>
              <a:t>70 major degree programs</a:t>
            </a:r>
          </a:p>
          <a:p>
            <a:r>
              <a:rPr lang="en-US" sz="1400" dirty="0">
                <a:latin typeface="Californian FB" panose="0207040306080B030204" pitchFamily="18" charset="0"/>
              </a:rPr>
              <a:t>Customized training/continuing education</a:t>
            </a:r>
          </a:p>
          <a:p>
            <a:r>
              <a:rPr lang="en-US" sz="1400" dirty="0">
                <a:latin typeface="Californian FB" panose="0207040306080B030204" pitchFamily="18" charset="0"/>
              </a:rPr>
              <a:t>Only 2-year higher education institution in the region</a:t>
            </a:r>
          </a:p>
          <a:p>
            <a:r>
              <a:rPr lang="en-US" sz="1400" dirty="0">
                <a:latin typeface="Californian FB" panose="0207040306080B030204" pitchFamily="18" charset="0"/>
              </a:rPr>
              <a:t>Collaborate with Southwest Minnesota State University – the only 4-year university in the region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5334000"/>
            <a:ext cx="2880024" cy="1411472"/>
          </a:xfrm>
          <a:prstGeom prst="rect">
            <a:avLst/>
          </a:prstGeom>
          <a:ln w="38100">
            <a:solidFill>
              <a:schemeClr val="tx1"/>
            </a:solidFill>
          </a:ln>
        </p:spPr>
      </p:pic>
      <p:sp>
        <p:nvSpPr>
          <p:cNvPr id="2" name="TextBox 1"/>
          <p:cNvSpPr txBox="1"/>
          <p:nvPr/>
        </p:nvSpPr>
        <p:spPr>
          <a:xfrm>
            <a:off x="817417" y="585998"/>
            <a:ext cx="8326583" cy="523220"/>
          </a:xfrm>
          <a:prstGeom prst="rect">
            <a:avLst/>
          </a:prstGeom>
          <a:noFill/>
        </p:spPr>
        <p:txBody>
          <a:bodyPr wrap="square" rtlCol="0">
            <a:spAutoFit/>
          </a:bodyPr>
          <a:lstStyle/>
          <a:p>
            <a:pPr algn="ctr"/>
            <a:r>
              <a:rPr lang="en-US" sz="2800" b="1" i="1" u="sng" dirty="0">
                <a:solidFill>
                  <a:schemeClr val="accent4">
                    <a:lumMod val="75000"/>
                  </a:schemeClr>
                </a:solidFill>
                <a:latin typeface="Bell MT" panose="02020503060305020303" pitchFamily="18" charset="0"/>
              </a:rPr>
              <a:t>Minnesota West Community and Technical </a:t>
            </a:r>
            <a:r>
              <a:rPr lang="en-US" sz="2800" b="1" i="1" u="sng" dirty="0" smtClean="0">
                <a:solidFill>
                  <a:schemeClr val="accent4">
                    <a:lumMod val="75000"/>
                  </a:schemeClr>
                </a:solidFill>
                <a:latin typeface="Bell MT" panose="02020503060305020303" pitchFamily="18" charset="0"/>
              </a:rPr>
              <a:t>College</a:t>
            </a:r>
            <a:endParaRPr lang="en-US" sz="2800" b="1" i="1" u="sng" dirty="0">
              <a:solidFill>
                <a:schemeClr val="accent4">
                  <a:lumMod val="75000"/>
                </a:schemeClr>
              </a:solidFill>
              <a:latin typeface="Bell MT" panose="02020503060305020303" pitchFamily="18" charset="0"/>
            </a:endParaRPr>
          </a:p>
        </p:txBody>
      </p:sp>
      <p:sp>
        <p:nvSpPr>
          <p:cNvPr id="10" name="Content Placeholder 2"/>
          <p:cNvSpPr txBox="1">
            <a:spLocks/>
          </p:cNvSpPr>
          <p:nvPr/>
        </p:nvSpPr>
        <p:spPr>
          <a:xfrm>
            <a:off x="891756" y="1560002"/>
            <a:ext cx="4670844" cy="43073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200"/>
              </a:spcBef>
              <a:buNone/>
            </a:pPr>
            <a:r>
              <a:rPr lang="en-US" sz="2400" dirty="0" smtClean="0">
                <a:latin typeface="Bell MT" panose="02020503060305020303" pitchFamily="18" charset="0"/>
                <a:cs typeface="Arial" panose="020B0604020202020204" pitchFamily="34" charset="0"/>
              </a:rPr>
              <a:t>MN West instructor provides required informational and skills training. Schedules “clinicals” where the student gets experience working in a healthcare facility. And finally getting the student through the “test out” which incudes a written and skills test. These must be passed before CNA Certificate will be issued by the state.</a:t>
            </a:r>
            <a:endParaRPr lang="en-US" sz="2400" dirty="0">
              <a:latin typeface="Bell MT" panose="02020503060305020303" pitchFamily="18" charset="0"/>
              <a:cs typeface="Arial" panose="020B0604020202020204" pitchFamily="34" charset="0"/>
            </a:endParaRPr>
          </a:p>
        </p:txBody>
      </p:sp>
    </p:spTree>
    <p:extLst>
      <p:ext uri="{BB962C8B-B14F-4D97-AF65-F5344CB8AC3E}">
        <p14:creationId xmlns:p14="http://schemas.microsoft.com/office/powerpoint/2010/main" val="3603418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925" y="5715000"/>
            <a:ext cx="2225038" cy="1066800"/>
          </a:xfrm>
          <a:prstGeom prst="rect">
            <a:avLst/>
          </a:prstGeom>
          <a:ln w="12700">
            <a:solidFill>
              <a:schemeClr val="tx1"/>
            </a:solidFill>
          </a:ln>
        </p:spPr>
      </p:pic>
      <p:sp>
        <p:nvSpPr>
          <p:cNvPr id="16" name="Content Placeholder 2"/>
          <p:cNvSpPr txBox="1">
            <a:spLocks/>
          </p:cNvSpPr>
          <p:nvPr/>
        </p:nvSpPr>
        <p:spPr>
          <a:xfrm>
            <a:off x="1143000" y="1066800"/>
            <a:ext cx="7086600" cy="5181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solidFill>
                  <a:schemeClr val="accent4">
                    <a:lumMod val="75000"/>
                  </a:schemeClr>
                </a:solidFill>
                <a:latin typeface="Bell MT" panose="02020503060305020303" pitchFamily="18" charset="0"/>
              </a:rPr>
              <a:t>Benefits to the School District:</a:t>
            </a:r>
          </a:p>
          <a:p>
            <a:r>
              <a:rPr lang="en-US" sz="2400" dirty="0" smtClean="0">
                <a:latin typeface="Bell MT" panose="02020503060305020303" pitchFamily="18" charset="0"/>
              </a:rPr>
              <a:t>Full classes and more classes offered per year</a:t>
            </a:r>
          </a:p>
          <a:p>
            <a:r>
              <a:rPr lang="en-US" sz="2400" dirty="0" smtClean="0">
                <a:latin typeface="Bell MT" panose="02020503060305020303" pitchFamily="18" charset="0"/>
              </a:rPr>
              <a:t>Increased Community Respect</a:t>
            </a:r>
          </a:p>
          <a:p>
            <a:r>
              <a:rPr lang="en-US" sz="2400" dirty="0" smtClean="0">
                <a:latin typeface="Bell MT" panose="02020503060305020303" pitchFamily="18" charset="0"/>
              </a:rPr>
              <a:t>Development of new Career Pathway trainings</a:t>
            </a:r>
          </a:p>
          <a:p>
            <a:pPr marL="0" indent="0">
              <a:buNone/>
            </a:pPr>
            <a:r>
              <a:rPr lang="en-US" sz="2400" b="1" dirty="0" smtClean="0">
                <a:solidFill>
                  <a:schemeClr val="accent4">
                    <a:lumMod val="75000"/>
                  </a:schemeClr>
                </a:solidFill>
                <a:latin typeface="Bell MT" panose="02020503060305020303" pitchFamily="18" charset="0"/>
              </a:rPr>
              <a:t>Benefits to the High School (HS) Students:</a:t>
            </a:r>
          </a:p>
          <a:p>
            <a:r>
              <a:rPr lang="en-US" sz="2400" dirty="0" smtClean="0">
                <a:latin typeface="Bell MT" panose="02020503060305020303" pitchFamily="18" charset="0"/>
              </a:rPr>
              <a:t>Added support offered to the HS students that is available to adults</a:t>
            </a:r>
          </a:p>
          <a:p>
            <a:r>
              <a:rPr lang="en-US" sz="2400" dirty="0" smtClean="0">
                <a:latin typeface="Bell MT" panose="02020503060305020303" pitchFamily="18" charset="0"/>
              </a:rPr>
              <a:t>Creates a more realistic workplace experience</a:t>
            </a:r>
          </a:p>
          <a:p>
            <a:r>
              <a:rPr lang="en-US" sz="2400" dirty="0" smtClean="0">
                <a:latin typeface="Bell MT" panose="02020503060305020303" pitchFamily="18" charset="0"/>
              </a:rPr>
              <a:t>Adults gain “technology” skills from the HS students</a:t>
            </a:r>
          </a:p>
          <a:p>
            <a:r>
              <a:rPr lang="en-US" sz="2400" dirty="0" smtClean="0">
                <a:latin typeface="Bell MT" panose="02020503060305020303" pitchFamily="18" charset="0"/>
              </a:rPr>
              <a:t>HS students gain a “workplace mindset” </a:t>
            </a:r>
          </a:p>
          <a:p>
            <a:r>
              <a:rPr lang="en-US" sz="2400" dirty="0" smtClean="0">
                <a:latin typeface="Bell MT" panose="02020503060305020303" pitchFamily="18" charset="0"/>
              </a:rPr>
              <a:t>Breaks the cycle of poverty</a:t>
            </a:r>
          </a:p>
        </p:txBody>
      </p:sp>
      <p:sp>
        <p:nvSpPr>
          <p:cNvPr id="8" name="TextBox 7"/>
          <p:cNvSpPr txBox="1"/>
          <p:nvPr/>
        </p:nvSpPr>
        <p:spPr>
          <a:xfrm>
            <a:off x="457200" y="128920"/>
            <a:ext cx="8153400" cy="707886"/>
          </a:xfrm>
          <a:prstGeom prst="rect">
            <a:avLst/>
          </a:prstGeom>
          <a:noFill/>
        </p:spPr>
        <p:txBody>
          <a:bodyPr wrap="square" rtlCol="0">
            <a:spAutoFit/>
          </a:bodyPr>
          <a:lstStyle/>
          <a:p>
            <a:pPr algn="ctr"/>
            <a:r>
              <a:rPr lang="en-US" sz="4000" b="1" i="1" u="sng" dirty="0" smtClean="0">
                <a:solidFill>
                  <a:schemeClr val="accent4">
                    <a:lumMod val="75000"/>
                  </a:schemeClr>
                </a:solidFill>
                <a:latin typeface="Bell MT" panose="02020503060305020303" pitchFamily="18" charset="0"/>
              </a:rPr>
              <a:t>Marshall Public School District</a:t>
            </a:r>
            <a:endParaRPr lang="en-US" sz="4000" b="1" i="1" u="sng" dirty="0">
              <a:solidFill>
                <a:schemeClr val="accent4">
                  <a:lumMod val="75000"/>
                </a:schemeClr>
              </a:solidFill>
              <a:latin typeface="Bell MT" panose="02020503060305020303" pitchFamily="18" charset="0"/>
            </a:endParaRPr>
          </a:p>
        </p:txBody>
      </p:sp>
    </p:spTree>
    <p:extLst>
      <p:ext uri="{BB962C8B-B14F-4D97-AF65-F5344CB8AC3E}">
        <p14:creationId xmlns:p14="http://schemas.microsoft.com/office/powerpoint/2010/main" val="2422718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chemeClr val="accent4">
                    <a:lumMod val="75000"/>
                  </a:schemeClr>
                </a:solidFill>
                <a:latin typeface="Bell MT" panose="02020503060305020303" pitchFamily="18" charset="0"/>
              </a:rPr>
              <a:t>Topics of Discussion</a:t>
            </a:r>
            <a:endParaRPr lang="en-US" b="1" i="1" u="sng" dirty="0">
              <a:solidFill>
                <a:schemeClr val="accent4">
                  <a:lumMod val="75000"/>
                </a:schemeClr>
              </a:solidFill>
              <a:latin typeface="Bell MT" panose="02020503060305020303" pitchFamily="18" charset="0"/>
            </a:endParaRPr>
          </a:p>
        </p:txBody>
      </p:sp>
      <p:sp>
        <p:nvSpPr>
          <p:cNvPr id="3" name="Content Placeholder 2"/>
          <p:cNvSpPr>
            <a:spLocks noGrp="1"/>
          </p:cNvSpPr>
          <p:nvPr>
            <p:ph idx="1"/>
          </p:nvPr>
        </p:nvSpPr>
        <p:spPr>
          <a:xfrm>
            <a:off x="856060" y="2249487"/>
            <a:ext cx="7754540" cy="3236913"/>
          </a:xfrm>
        </p:spPr>
        <p:txBody>
          <a:bodyPr>
            <a:normAutofit lnSpcReduction="10000"/>
          </a:bodyPr>
          <a:lstStyle/>
          <a:p>
            <a:pPr algn="just"/>
            <a:r>
              <a:rPr lang="en-US" sz="3400" dirty="0">
                <a:latin typeface="Bell MT" panose="02020503060305020303" pitchFamily="18" charset="0"/>
                <a:cs typeface="Times New Roman" panose="02020603050405020304" pitchFamily="18" charset="0"/>
              </a:rPr>
              <a:t>For the purpose of this presentation we will focus on our Career Pathway Training in Health Care – Certified Nursing Assistant </a:t>
            </a:r>
            <a:r>
              <a:rPr lang="en-US" sz="3400" dirty="0" smtClean="0">
                <a:latin typeface="Bell MT" panose="02020503060305020303" pitchFamily="18" charset="0"/>
                <a:cs typeface="Times New Roman" panose="02020603050405020304" pitchFamily="18" charset="0"/>
              </a:rPr>
              <a:t>Class </a:t>
            </a:r>
            <a:endParaRPr lang="en-US" sz="3400" dirty="0">
              <a:latin typeface="Bell MT" panose="02020503060305020303" pitchFamily="18" charset="0"/>
              <a:cs typeface="Times New Roman" panose="02020603050405020304" pitchFamily="18" charset="0"/>
            </a:endParaRPr>
          </a:p>
          <a:p>
            <a:pPr algn="just"/>
            <a:r>
              <a:rPr lang="en-US" sz="3400" dirty="0" smtClean="0">
                <a:latin typeface="Bell MT" panose="02020503060305020303" pitchFamily="18" charset="0"/>
                <a:cs typeface="Times New Roman" panose="02020603050405020304" pitchFamily="18" charset="0"/>
              </a:rPr>
              <a:t>How to partner with area agencies to grow employees</a:t>
            </a:r>
            <a:endParaRPr lang="en-US" sz="3400" dirty="0">
              <a:latin typeface="Bell MT" panose="02020503060305020303" pitchFamily="18" charset="0"/>
              <a:cs typeface="Times New Roman" panose="02020603050405020304" pitchFamily="18" charset="0"/>
            </a:endParaRPr>
          </a:p>
        </p:txBody>
      </p:sp>
    </p:spTree>
    <p:extLst>
      <p:ext uri="{BB962C8B-B14F-4D97-AF65-F5344CB8AC3E}">
        <p14:creationId xmlns:p14="http://schemas.microsoft.com/office/powerpoint/2010/main" val="25413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8920"/>
            <a:ext cx="8153400" cy="1323439"/>
          </a:xfrm>
          <a:prstGeom prst="rect">
            <a:avLst/>
          </a:prstGeom>
          <a:noFill/>
        </p:spPr>
        <p:txBody>
          <a:bodyPr wrap="square" rtlCol="0">
            <a:spAutoFit/>
          </a:bodyPr>
          <a:lstStyle/>
          <a:p>
            <a:pPr algn="ctr"/>
            <a:r>
              <a:rPr lang="en-US" sz="4000" b="1" i="1" u="sng" dirty="0" smtClean="0">
                <a:solidFill>
                  <a:schemeClr val="accent4">
                    <a:lumMod val="75000"/>
                  </a:schemeClr>
                </a:solidFill>
                <a:latin typeface="Bell MT" panose="02020503060305020303" pitchFamily="18" charset="0"/>
              </a:rPr>
              <a:t>Employers – Marshall and the Surrounding Communities</a:t>
            </a:r>
            <a:endParaRPr lang="en-US" sz="4000" b="1" i="1" u="sng" dirty="0">
              <a:solidFill>
                <a:schemeClr val="accent4">
                  <a:lumMod val="75000"/>
                </a:schemeClr>
              </a:solidFill>
              <a:latin typeface="Bell MT" panose="02020503060305020303" pitchFamily="18" charset="0"/>
            </a:endParaRPr>
          </a:p>
        </p:txBody>
      </p:sp>
      <p:sp>
        <p:nvSpPr>
          <p:cNvPr id="4" name="TextBox 3"/>
          <p:cNvSpPr txBox="1"/>
          <p:nvPr/>
        </p:nvSpPr>
        <p:spPr>
          <a:xfrm>
            <a:off x="990600" y="2133600"/>
            <a:ext cx="7543800" cy="3293209"/>
          </a:xfrm>
          <a:prstGeom prst="rect">
            <a:avLst/>
          </a:prstGeom>
          <a:noFill/>
        </p:spPr>
        <p:txBody>
          <a:bodyPr wrap="square" rtlCol="0">
            <a:spAutoFit/>
          </a:bodyPr>
          <a:lstStyle/>
          <a:p>
            <a:pPr algn="just"/>
            <a:r>
              <a:rPr lang="en-US" sz="2800" b="1" dirty="0" smtClean="0">
                <a:latin typeface="Bell MT" panose="02020503060305020303" pitchFamily="18" charset="0"/>
                <a:cs typeface="Arial" panose="020B0604020202020204" pitchFamily="34" charset="0"/>
              </a:rPr>
              <a:t>Employer Driven</a:t>
            </a:r>
            <a:r>
              <a:rPr lang="en-US" dirty="0" smtClean="0">
                <a:latin typeface="Bell MT" panose="02020503060305020303" pitchFamily="18" charset="0"/>
                <a:cs typeface="Arial" panose="020B0604020202020204" pitchFamily="34" charset="0"/>
              </a:rPr>
              <a:t>: employers provide input on what their special needs are. These needs are then incorporated into the CNA training along with the required educational and skills components.</a:t>
            </a:r>
          </a:p>
          <a:p>
            <a:pPr algn="just"/>
            <a:r>
              <a:rPr lang="en-US" dirty="0" smtClean="0">
                <a:latin typeface="Bell MT" panose="02020503060305020303" pitchFamily="18" charset="0"/>
                <a:cs typeface="Arial" panose="020B0604020202020204" pitchFamily="34" charset="0"/>
              </a:rPr>
              <a:t>Employers give input through an </a:t>
            </a:r>
            <a:r>
              <a:rPr lang="en-US" i="1" dirty="0" smtClean="0">
                <a:latin typeface="Bell MT" panose="02020503060305020303" pitchFamily="18" charset="0"/>
                <a:cs typeface="Arial" panose="020B0604020202020204" pitchFamily="34" charset="0"/>
              </a:rPr>
              <a:t>Employer Panel</a:t>
            </a:r>
            <a:r>
              <a:rPr lang="en-US" dirty="0" smtClean="0">
                <a:latin typeface="Bell MT" panose="02020503060305020303" pitchFamily="18" charset="0"/>
                <a:cs typeface="Arial" panose="020B0604020202020204" pitchFamily="34" charset="0"/>
              </a:rPr>
              <a:t> where the employers discuss with the students what they are looking for in a good employee. These discussions address training, interpersonal skills, workplace ethics, and job skills. Students are given the opportunity to ask questions.</a:t>
            </a:r>
          </a:p>
          <a:p>
            <a:pPr algn="just"/>
            <a:r>
              <a:rPr lang="en-US" dirty="0" smtClean="0">
                <a:latin typeface="Bell MT" panose="02020503060305020303" pitchFamily="18" charset="0"/>
                <a:cs typeface="Arial" panose="020B0604020202020204" pitchFamily="34" charset="0"/>
              </a:rPr>
              <a:t>A WorkForce/Private Industry Council navigator meets with the CNA class at various times during the training to work with the students on employability skills. Employers give input to the navigator when preparing for these presentations.</a:t>
            </a:r>
            <a:endParaRPr lang="en-US" dirty="0">
              <a:latin typeface="Bell MT" panose="02020503060305020303" pitchFamily="18" charset="0"/>
            </a:endParaRPr>
          </a:p>
        </p:txBody>
      </p:sp>
    </p:spTree>
    <p:extLst>
      <p:ext uri="{BB962C8B-B14F-4D97-AF65-F5344CB8AC3E}">
        <p14:creationId xmlns:p14="http://schemas.microsoft.com/office/powerpoint/2010/main" val="860992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1219200" y="1641347"/>
            <a:ext cx="7696200" cy="49880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i="1" u="sng" dirty="0">
                <a:latin typeface="Bell MT" panose="02020503060305020303" pitchFamily="18" charset="0"/>
              </a:rPr>
              <a:t>How the Model </a:t>
            </a:r>
            <a:r>
              <a:rPr lang="en-US" sz="2400" b="1" i="1" u="sng" dirty="0" smtClean="0">
                <a:latin typeface="Bell MT" panose="02020503060305020303" pitchFamily="18" charset="0"/>
              </a:rPr>
              <a:t>Began in the Summer of 2016</a:t>
            </a:r>
          </a:p>
          <a:p>
            <a:pPr marL="0" indent="0" algn="just">
              <a:buFont typeface="Arial" panose="020B0604020202020204" pitchFamily="34" charset="0"/>
              <a:buNone/>
            </a:pPr>
            <a:endParaRPr lang="en-US" sz="2200" b="1" dirty="0">
              <a:solidFill>
                <a:srgbClr val="FF0000"/>
              </a:solidFill>
              <a:latin typeface="Bell MT" panose="02020503060305020303" pitchFamily="18" charset="0"/>
            </a:endParaRPr>
          </a:p>
          <a:p>
            <a:pPr algn="just">
              <a:spcBef>
                <a:spcPts val="0"/>
              </a:spcBef>
            </a:pPr>
            <a:r>
              <a:rPr lang="en-US" sz="2000" b="1" dirty="0">
                <a:solidFill>
                  <a:schemeClr val="accent4">
                    <a:lumMod val="75000"/>
                  </a:schemeClr>
                </a:solidFill>
                <a:latin typeface="Bell MT" panose="02020503060305020303" pitchFamily="18" charset="0"/>
              </a:rPr>
              <a:t>Created out of </a:t>
            </a:r>
            <a:r>
              <a:rPr lang="en-US" sz="2000" b="1" dirty="0" smtClean="0">
                <a:solidFill>
                  <a:schemeClr val="accent4">
                    <a:lumMod val="75000"/>
                  </a:schemeClr>
                </a:solidFill>
                <a:latin typeface="Bell MT" panose="02020503060305020303" pitchFamily="18" charset="0"/>
              </a:rPr>
              <a:t>need. </a:t>
            </a:r>
            <a:r>
              <a:rPr lang="en-US" sz="1800" dirty="0" smtClean="0">
                <a:latin typeface="Bell MT" panose="02020503060305020303" pitchFamily="18" charset="0"/>
              </a:rPr>
              <a:t>The need was to deliver CNA trainings in the most cost efficient manner.</a:t>
            </a:r>
            <a:endParaRPr lang="en-US" sz="1800" dirty="0">
              <a:solidFill>
                <a:srgbClr val="FF0000"/>
              </a:solidFill>
              <a:latin typeface="Bell MT" panose="02020503060305020303" pitchFamily="18" charset="0"/>
            </a:endParaRPr>
          </a:p>
          <a:p>
            <a:pPr algn="just">
              <a:spcBef>
                <a:spcPts val="0"/>
              </a:spcBef>
            </a:pPr>
            <a:r>
              <a:rPr lang="en-US" sz="1800" dirty="0">
                <a:latin typeface="Bell MT" panose="02020503060305020303" pitchFamily="18" charset="0"/>
              </a:rPr>
              <a:t>Cost of class delivery same regardless of class </a:t>
            </a:r>
            <a:r>
              <a:rPr lang="en-US" sz="1800" dirty="0" smtClean="0">
                <a:latin typeface="Bell MT" panose="02020503060305020303" pitchFamily="18" charset="0"/>
              </a:rPr>
              <a:t>size.</a:t>
            </a:r>
            <a:endParaRPr lang="en-US" sz="1800" dirty="0">
              <a:latin typeface="Bell MT" panose="02020503060305020303" pitchFamily="18" charset="0"/>
            </a:endParaRPr>
          </a:p>
          <a:p>
            <a:pPr algn="just">
              <a:spcBef>
                <a:spcPts val="0"/>
              </a:spcBef>
            </a:pPr>
            <a:r>
              <a:rPr lang="en-US" sz="1800" dirty="0">
                <a:latin typeface="Bell MT" panose="02020503060305020303" pitchFamily="18" charset="0"/>
              </a:rPr>
              <a:t>Challenge to recruit </a:t>
            </a:r>
            <a:r>
              <a:rPr lang="en-US" sz="1800" dirty="0" smtClean="0">
                <a:latin typeface="Bell MT" panose="02020503060305020303" pitchFamily="18" charset="0"/>
              </a:rPr>
              <a:t>enough adult participants to fill a class </a:t>
            </a:r>
            <a:r>
              <a:rPr lang="en-US" sz="1800" dirty="0">
                <a:latin typeface="Bell MT" panose="02020503060305020303" pitchFamily="18" charset="0"/>
              </a:rPr>
              <a:t>due to low unemployment and other </a:t>
            </a:r>
            <a:r>
              <a:rPr lang="en-US" sz="1800" dirty="0" smtClean="0">
                <a:latin typeface="Bell MT" panose="02020503060305020303" pitchFamily="18" charset="0"/>
              </a:rPr>
              <a:t>factors.</a:t>
            </a:r>
            <a:endParaRPr lang="en-US" sz="1800" dirty="0">
              <a:latin typeface="Bell MT" panose="02020503060305020303" pitchFamily="18" charset="0"/>
            </a:endParaRPr>
          </a:p>
          <a:p>
            <a:pPr algn="just">
              <a:spcBef>
                <a:spcPts val="0"/>
              </a:spcBef>
            </a:pPr>
            <a:r>
              <a:rPr lang="en-US" sz="1800" dirty="0">
                <a:latin typeface="Bell MT" panose="02020503060305020303" pitchFamily="18" charset="0"/>
              </a:rPr>
              <a:t>Maximize efficient use of </a:t>
            </a:r>
            <a:r>
              <a:rPr lang="en-US" sz="1800" dirty="0" smtClean="0">
                <a:latin typeface="Bell MT" panose="02020503060305020303" pitchFamily="18" charset="0"/>
              </a:rPr>
              <a:t>resources.</a:t>
            </a:r>
            <a:endParaRPr lang="en-US" sz="1800" dirty="0">
              <a:latin typeface="Bell MT" panose="02020503060305020303" pitchFamily="18" charset="0"/>
            </a:endParaRPr>
          </a:p>
          <a:p>
            <a:pPr algn="just">
              <a:spcBef>
                <a:spcPts val="0"/>
              </a:spcBef>
            </a:pPr>
            <a:r>
              <a:rPr lang="en-US" sz="1800" dirty="0">
                <a:latin typeface="Bell MT" panose="02020503060305020303" pitchFamily="18" charset="0"/>
              </a:rPr>
              <a:t>Based on governor’s </a:t>
            </a:r>
            <a:r>
              <a:rPr lang="en-US" sz="1800" i="1" dirty="0">
                <a:latin typeface="Bell MT" panose="02020503060305020303" pitchFamily="18" charset="0"/>
              </a:rPr>
              <a:t>World’s Best Workforce </a:t>
            </a:r>
            <a:r>
              <a:rPr lang="en-US" sz="1800" i="1" dirty="0" smtClean="0">
                <a:latin typeface="Bell MT" panose="02020503060305020303" pitchFamily="18" charset="0"/>
              </a:rPr>
              <a:t>Mandate.</a:t>
            </a:r>
            <a:endParaRPr lang="en-US" sz="1800" i="1" dirty="0">
              <a:latin typeface="Bell MT" panose="02020503060305020303" pitchFamily="18" charset="0"/>
            </a:endParaRPr>
          </a:p>
          <a:p>
            <a:pPr algn="just">
              <a:spcBef>
                <a:spcPts val="0"/>
              </a:spcBef>
            </a:pPr>
            <a:r>
              <a:rPr lang="en-US" sz="1800" dirty="0" smtClean="0">
                <a:latin typeface="Bell MT" panose="02020503060305020303" pitchFamily="18" charset="0"/>
              </a:rPr>
              <a:t>Public Schools now have a focus to offer Career Pathway trainings.</a:t>
            </a:r>
            <a:endParaRPr lang="en-US" sz="1800" dirty="0">
              <a:latin typeface="Bell MT" panose="02020503060305020303" pitchFamily="18" charset="0"/>
            </a:endParaRPr>
          </a:p>
          <a:p>
            <a:pPr algn="just">
              <a:spcBef>
                <a:spcPts val="0"/>
              </a:spcBef>
            </a:pPr>
            <a:r>
              <a:rPr lang="en-US" sz="1800" dirty="0">
                <a:latin typeface="Bell MT" panose="02020503060305020303" pitchFamily="18" charset="0"/>
              </a:rPr>
              <a:t>Integrated setting for high </a:t>
            </a:r>
            <a:r>
              <a:rPr lang="en-US" sz="1800" dirty="0" smtClean="0">
                <a:latin typeface="Bell MT" panose="02020503060305020303" pitchFamily="18" charset="0"/>
              </a:rPr>
              <a:t>school, college, and </a:t>
            </a:r>
            <a:r>
              <a:rPr lang="en-US" sz="1800" dirty="0">
                <a:latin typeface="Bell MT" panose="02020503060305020303" pitchFamily="18" charset="0"/>
              </a:rPr>
              <a:t>adult </a:t>
            </a:r>
            <a:r>
              <a:rPr lang="en-US" sz="1800" dirty="0" smtClean="0">
                <a:latin typeface="Bell MT" panose="02020503060305020303" pitchFamily="18" charset="0"/>
              </a:rPr>
              <a:t>participants reflecting the real workplace.</a:t>
            </a:r>
            <a:endParaRPr lang="en-US" sz="1800" dirty="0">
              <a:latin typeface="Bell MT" panose="02020503060305020303" pitchFamily="18" charset="0"/>
            </a:endParaRPr>
          </a:p>
          <a:p>
            <a:pPr algn="just">
              <a:spcBef>
                <a:spcPts val="0"/>
              </a:spcBef>
            </a:pPr>
            <a:r>
              <a:rPr lang="en-US" sz="1800" dirty="0">
                <a:latin typeface="Bell MT" panose="02020503060305020303" pitchFamily="18" charset="0"/>
              </a:rPr>
              <a:t>Uses Marshall Public school general funding – not as limiting as </a:t>
            </a:r>
            <a:r>
              <a:rPr lang="en-US" sz="1800" dirty="0" smtClean="0">
                <a:latin typeface="Bell MT" panose="02020503060305020303" pitchFamily="18" charset="0"/>
              </a:rPr>
              <a:t>PSEO.</a:t>
            </a:r>
          </a:p>
          <a:p>
            <a:pPr algn="just">
              <a:spcBef>
                <a:spcPts val="0"/>
              </a:spcBef>
            </a:pPr>
            <a:r>
              <a:rPr lang="en-US" sz="1800" dirty="0">
                <a:solidFill>
                  <a:schemeClr val="tx2">
                    <a:lumMod val="75000"/>
                  </a:schemeClr>
                </a:solidFill>
                <a:latin typeface="Bell MT" panose="02020503060305020303" pitchFamily="18" charset="0"/>
              </a:rPr>
              <a:t>Managed requirements for blending adult &amp; youth participants (background checks for adults).</a:t>
            </a:r>
          </a:p>
          <a:p>
            <a:pPr algn="just">
              <a:spcBef>
                <a:spcPts val="0"/>
              </a:spcBef>
            </a:pPr>
            <a:endParaRPr lang="en-US" sz="2000" dirty="0">
              <a:latin typeface="Bell MT" panose="02020503060305020303" pitchFamily="18" charset="0"/>
            </a:endParaRPr>
          </a:p>
        </p:txBody>
      </p:sp>
      <p:grpSp>
        <p:nvGrpSpPr>
          <p:cNvPr id="7" name="Group 6"/>
          <p:cNvGrpSpPr/>
          <p:nvPr/>
        </p:nvGrpSpPr>
        <p:grpSpPr>
          <a:xfrm>
            <a:off x="1476894" y="163192"/>
            <a:ext cx="7180812" cy="1356993"/>
            <a:chOff x="1625600" y="163192"/>
            <a:chExt cx="9574416" cy="1356993"/>
          </a:xfrm>
        </p:grpSpPr>
        <p:sp>
          <p:nvSpPr>
            <p:cNvPr id="8" name="Title 1"/>
            <p:cNvSpPr txBox="1">
              <a:spLocks/>
            </p:cNvSpPr>
            <p:nvPr/>
          </p:nvSpPr>
          <p:spPr>
            <a:xfrm>
              <a:off x="1625600" y="163192"/>
              <a:ext cx="9574416" cy="70459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u="sng" dirty="0" smtClean="0">
                  <a:solidFill>
                    <a:schemeClr val="accent4">
                      <a:lumMod val="75000"/>
                    </a:schemeClr>
                  </a:solidFill>
                  <a:latin typeface="Bell MT" panose="02020503060305020303" pitchFamily="18" charset="0"/>
                </a:rPr>
                <a:t>Innovation: Gives Success</a:t>
              </a:r>
              <a:endParaRPr lang="en-US" b="1" i="1" u="sng" dirty="0">
                <a:solidFill>
                  <a:schemeClr val="accent4">
                    <a:lumMod val="75000"/>
                  </a:schemeClr>
                </a:solidFill>
                <a:latin typeface="Bell MT" panose="02020503060305020303" pitchFamily="18" charset="0"/>
              </a:endParaRPr>
            </a:p>
          </p:txBody>
        </p:sp>
        <p:sp>
          <p:nvSpPr>
            <p:cNvPr id="15" name="TextBox 14"/>
            <p:cNvSpPr txBox="1"/>
            <p:nvPr/>
          </p:nvSpPr>
          <p:spPr>
            <a:xfrm>
              <a:off x="1625600" y="996965"/>
              <a:ext cx="9144000" cy="523220"/>
            </a:xfrm>
            <a:prstGeom prst="rect">
              <a:avLst/>
            </a:prstGeom>
            <a:noFill/>
          </p:spPr>
          <p:txBody>
            <a:bodyPr wrap="square" rtlCol="0">
              <a:spAutoFit/>
            </a:bodyPr>
            <a:lstStyle/>
            <a:p>
              <a:pPr algn="ctr"/>
              <a:r>
                <a:rPr lang="en-US" sz="2800" b="1" dirty="0">
                  <a:latin typeface="Bell MT" panose="02020503060305020303" pitchFamily="18" charset="0"/>
                </a:rPr>
                <a:t>Co-Mingled Adult/Youth Training</a:t>
              </a:r>
            </a:p>
          </p:txBody>
        </p:sp>
      </p:grpSp>
    </p:spTree>
    <p:extLst>
      <p:ext uri="{BB962C8B-B14F-4D97-AF65-F5344CB8AC3E}">
        <p14:creationId xmlns:p14="http://schemas.microsoft.com/office/powerpoint/2010/main" val="3467698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19201" y="152400"/>
            <a:ext cx="5410200" cy="5959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u="sng" dirty="0">
                <a:solidFill>
                  <a:schemeClr val="accent4">
                    <a:lumMod val="75000"/>
                  </a:schemeClr>
                </a:solidFill>
                <a:latin typeface="Bell MT" panose="02020503060305020303" pitchFamily="18" charset="0"/>
              </a:rPr>
              <a:t>Typical</a:t>
            </a:r>
            <a:r>
              <a:rPr lang="en-US" b="1" dirty="0">
                <a:solidFill>
                  <a:schemeClr val="accent4">
                    <a:lumMod val="75000"/>
                  </a:schemeClr>
                </a:solidFill>
                <a:latin typeface="Bell MT" panose="02020503060305020303" pitchFamily="18" charset="0"/>
              </a:rPr>
              <a:t> </a:t>
            </a:r>
            <a:r>
              <a:rPr lang="en-US" b="1" i="1" u="sng" dirty="0">
                <a:solidFill>
                  <a:schemeClr val="accent4">
                    <a:lumMod val="75000"/>
                  </a:schemeClr>
                </a:solidFill>
                <a:latin typeface="Bell MT" panose="02020503060305020303" pitchFamily="18" charset="0"/>
              </a:rPr>
              <a:t>Schedule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10" r="2824" b="4226"/>
          <a:stretch/>
        </p:blipFill>
        <p:spPr>
          <a:xfrm>
            <a:off x="1219200" y="914400"/>
            <a:ext cx="5410200" cy="5181600"/>
          </a:xfrm>
          <a:prstGeom prst="rect">
            <a:avLst/>
          </a:prstGeom>
        </p:spPr>
      </p:pic>
      <p:sp>
        <p:nvSpPr>
          <p:cNvPr id="5" name="TextBox 4"/>
          <p:cNvSpPr txBox="1"/>
          <p:nvPr/>
        </p:nvSpPr>
        <p:spPr>
          <a:xfrm>
            <a:off x="6781800" y="1143000"/>
            <a:ext cx="1981200" cy="5262979"/>
          </a:xfrm>
          <a:prstGeom prst="rect">
            <a:avLst/>
          </a:prstGeom>
          <a:noFill/>
        </p:spPr>
        <p:txBody>
          <a:bodyPr wrap="square" rtlCol="0">
            <a:spAutoFit/>
          </a:bodyPr>
          <a:lstStyle/>
          <a:p>
            <a:r>
              <a:rPr lang="en-US" sz="1600" b="1" dirty="0">
                <a:latin typeface="Bell MT" panose="02020503060305020303" pitchFamily="18" charset="0"/>
                <a:cs typeface="Arial" panose="020B0604020202020204" pitchFamily="34" charset="0"/>
              </a:rPr>
              <a:t>MN West/ </a:t>
            </a:r>
            <a:r>
              <a:rPr lang="en-US" sz="1600" b="1" dirty="0" smtClean="0">
                <a:latin typeface="Bell MT" panose="02020503060305020303" pitchFamily="18" charset="0"/>
                <a:cs typeface="Arial" panose="020B0604020202020204" pitchFamily="34" charset="0"/>
              </a:rPr>
              <a:t>ABE</a:t>
            </a:r>
          </a:p>
          <a:p>
            <a:r>
              <a:rPr lang="en-US" sz="1600" b="1" dirty="0" smtClean="0">
                <a:latin typeface="Bell MT" panose="02020503060305020303" pitchFamily="18" charset="0"/>
                <a:cs typeface="Arial" panose="020B0604020202020204" pitchFamily="34" charset="0"/>
              </a:rPr>
              <a:t>12:12 </a:t>
            </a:r>
            <a:r>
              <a:rPr lang="en-US" sz="1600" b="1" dirty="0">
                <a:latin typeface="Bell MT" panose="02020503060305020303" pitchFamily="18" charset="0"/>
                <a:cs typeface="Arial" panose="020B0604020202020204" pitchFamily="34" charset="0"/>
              </a:rPr>
              <a:t>– </a:t>
            </a:r>
            <a:r>
              <a:rPr lang="en-US" sz="1600" b="1" dirty="0" smtClean="0">
                <a:latin typeface="Bell MT" panose="02020503060305020303" pitchFamily="18" charset="0"/>
                <a:cs typeface="Arial" panose="020B0604020202020204" pitchFamily="34" charset="0"/>
              </a:rPr>
              <a:t>3:05</a:t>
            </a:r>
            <a:endParaRPr lang="en-US" sz="1600" dirty="0">
              <a:latin typeface="Bell MT" panose="02020503060305020303" pitchFamily="18" charset="0"/>
              <a:cs typeface="Arial" panose="020B0604020202020204" pitchFamily="34" charset="0"/>
            </a:endParaRPr>
          </a:p>
          <a:p>
            <a:pPr algn="just"/>
            <a:r>
              <a:rPr lang="en-US" sz="1600" dirty="0">
                <a:latin typeface="Bell MT" panose="02020503060305020303" pitchFamily="18" charset="0"/>
                <a:cs typeface="Arial" panose="020B0604020202020204" pitchFamily="34" charset="0"/>
              </a:rPr>
              <a:t>designates what instructor will be teaching that day and the class time</a:t>
            </a:r>
            <a:r>
              <a:rPr lang="en-US" sz="1600" dirty="0" smtClean="0">
                <a:latin typeface="Bell MT" panose="02020503060305020303" pitchFamily="18" charset="0"/>
                <a:cs typeface="Arial" panose="020B0604020202020204" pitchFamily="34" charset="0"/>
              </a:rPr>
              <a:t>. MN West days are when new instruction and skills are presented by the MN West instructor. On ABE days an instructor provided by ABE is present to give extra support and practice to the students. Additional activities presented by the employers are also scheduled.</a:t>
            </a:r>
            <a:endParaRPr lang="en-US" sz="1600" dirty="0">
              <a:latin typeface="Bell MT" panose="02020503060305020303" pitchFamily="18" charset="0"/>
              <a:cs typeface="Arial" panose="020B0604020202020204" pitchFamily="34" charset="0"/>
            </a:endParaRPr>
          </a:p>
          <a:p>
            <a:endParaRPr lang="en-US" sz="1600" b="1" dirty="0" smtClean="0">
              <a:latin typeface="Bell MT" panose="02020503060305020303" pitchFamily="18" charset="0"/>
              <a:cs typeface="Arial" panose="020B0604020202020204" pitchFamily="34" charset="0"/>
            </a:endParaRPr>
          </a:p>
        </p:txBody>
      </p:sp>
    </p:spTree>
    <p:extLst>
      <p:ext uri="{BB962C8B-B14F-4D97-AF65-F5344CB8AC3E}">
        <p14:creationId xmlns:p14="http://schemas.microsoft.com/office/powerpoint/2010/main" val="1643658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5247"/>
            <a:ext cx="7848600" cy="5632311"/>
          </a:xfrm>
          <a:prstGeom prst="rect">
            <a:avLst/>
          </a:prstGeom>
          <a:noFill/>
        </p:spPr>
        <p:txBody>
          <a:bodyPr wrap="square" rtlCol="0">
            <a:spAutoFit/>
          </a:bodyPr>
          <a:lstStyle/>
          <a:p>
            <a:pPr algn="ctr"/>
            <a:r>
              <a:rPr lang="en-US" sz="3600" dirty="0">
                <a:solidFill>
                  <a:schemeClr val="accent4">
                    <a:lumMod val="75000"/>
                  </a:schemeClr>
                </a:solidFill>
                <a:latin typeface="Bell MT" panose="02020503060305020303" pitchFamily="18" charset="0"/>
                <a:cs typeface="Arial" panose="020B0604020202020204" pitchFamily="34" charset="0"/>
              </a:rPr>
              <a:t>The CNA training content </a:t>
            </a:r>
            <a:r>
              <a:rPr lang="en-US" sz="3600" dirty="0" smtClean="0">
                <a:solidFill>
                  <a:schemeClr val="accent4">
                    <a:lumMod val="75000"/>
                  </a:schemeClr>
                </a:solidFill>
                <a:latin typeface="Bell MT" panose="02020503060305020303" pitchFamily="18" charset="0"/>
                <a:cs typeface="Arial" panose="020B0604020202020204" pitchFamily="34" charset="0"/>
              </a:rPr>
              <a:t>is</a:t>
            </a:r>
          </a:p>
          <a:p>
            <a:pPr algn="ctr"/>
            <a:r>
              <a:rPr lang="en-US" sz="3600" b="1" i="1" dirty="0" smtClean="0">
                <a:solidFill>
                  <a:schemeClr val="accent4">
                    <a:lumMod val="75000"/>
                  </a:schemeClr>
                </a:solidFill>
                <a:latin typeface="Bell MT" panose="02020503060305020303" pitchFamily="18" charset="0"/>
                <a:cs typeface="Arial" panose="020B0604020202020204" pitchFamily="34" charset="0"/>
              </a:rPr>
              <a:t>“Employer Driven”</a:t>
            </a:r>
            <a:endParaRPr lang="en-US" sz="3600" dirty="0">
              <a:solidFill>
                <a:schemeClr val="accent4">
                  <a:lumMod val="75000"/>
                </a:schemeClr>
              </a:solidFill>
              <a:latin typeface="Bell MT" panose="02020503060305020303" pitchFamily="18" charset="0"/>
              <a:cs typeface="Arial" panose="020B0604020202020204" pitchFamily="34" charset="0"/>
            </a:endParaRPr>
          </a:p>
          <a:p>
            <a:endParaRPr lang="en-US" dirty="0" smtClean="0">
              <a:latin typeface="Bell MT" panose="02020503060305020303" pitchFamily="18" charset="0"/>
              <a:cs typeface="Arial" panose="020B0604020202020204" pitchFamily="34" charset="0"/>
            </a:endParaRPr>
          </a:p>
          <a:p>
            <a:r>
              <a:rPr lang="en-US" sz="2000" dirty="0" smtClean="0">
                <a:solidFill>
                  <a:schemeClr val="tx2">
                    <a:lumMod val="75000"/>
                  </a:schemeClr>
                </a:solidFill>
                <a:latin typeface="Bell MT" panose="02020503060305020303" pitchFamily="18" charset="0"/>
                <a:cs typeface="Arial" panose="020B0604020202020204" pitchFamily="34" charset="0"/>
              </a:rPr>
              <a:t>The </a:t>
            </a:r>
            <a:r>
              <a:rPr lang="en-US" sz="2000" dirty="0">
                <a:solidFill>
                  <a:schemeClr val="tx2">
                    <a:lumMod val="75000"/>
                  </a:schemeClr>
                </a:solidFill>
                <a:latin typeface="Bell MT" panose="02020503060305020303" pitchFamily="18" charset="0"/>
                <a:cs typeface="Arial" panose="020B0604020202020204" pitchFamily="34" charset="0"/>
              </a:rPr>
              <a:t>presentations, tours and panels were created from needs seen by the employers beyond what the class time training provided.</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WorkForce/PIC (job </a:t>
            </a:r>
            <a:r>
              <a:rPr lang="en-US" sz="2400" i="1" dirty="0">
                <a:latin typeface="Bell MT" panose="02020503060305020303" pitchFamily="18" charset="0"/>
                <a:cs typeface="Arial" panose="020B0604020202020204" pitchFamily="34" charset="0"/>
              </a:rPr>
              <a:t>skills</a:t>
            </a:r>
            <a:r>
              <a:rPr lang="en-US" sz="2400" i="1" dirty="0" smtClean="0">
                <a:latin typeface="Bell MT" panose="02020503060305020303" pitchFamily="18" charset="0"/>
                <a:cs typeface="Arial" panose="020B0604020202020204" pitchFamily="34" charset="0"/>
              </a:rPr>
              <a:t>)</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Financial Education</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Virtual </a:t>
            </a:r>
            <a:r>
              <a:rPr lang="en-US" sz="2400" i="1" dirty="0">
                <a:latin typeface="Bell MT" panose="02020503060305020303" pitchFamily="18" charset="0"/>
                <a:cs typeface="Arial" panose="020B0604020202020204" pitchFamily="34" charset="0"/>
              </a:rPr>
              <a:t>Dementia </a:t>
            </a:r>
            <a:r>
              <a:rPr lang="en-US" sz="2400" i="1" dirty="0" smtClean="0">
                <a:latin typeface="Bell MT" panose="02020503060305020303" pitchFamily="18" charset="0"/>
                <a:cs typeface="Arial" panose="020B0604020202020204" pitchFamily="34" charset="0"/>
              </a:rPr>
              <a:t>Tour</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Floor Shadowing</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Nutrition Class</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Employer Panel</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Family Panel</a:t>
            </a:r>
          </a:p>
          <a:p>
            <a:pPr marL="342900" indent="-342900">
              <a:buFont typeface="Arial" panose="020B0604020202020204" pitchFamily="34" charset="0"/>
              <a:buChar char="•"/>
            </a:pPr>
            <a:r>
              <a:rPr lang="en-US" sz="2400" i="1" dirty="0" smtClean="0">
                <a:latin typeface="Bell MT" panose="02020503060305020303" pitchFamily="18" charset="0"/>
                <a:cs typeface="Arial" panose="020B0604020202020204" pitchFamily="34" charset="0"/>
              </a:rPr>
              <a:t>MN West/SMSU Presentation on continuing education in the health care field</a:t>
            </a:r>
          </a:p>
          <a:p>
            <a:r>
              <a:rPr lang="en-US" sz="1400" i="1" dirty="0" smtClean="0">
                <a:latin typeface="Bell MT" panose="02020503060305020303" pitchFamily="18" charset="0"/>
              </a:rPr>
              <a:t>TB or </a:t>
            </a:r>
            <a:r>
              <a:rPr lang="en-US" sz="1400" i="1" dirty="0" err="1" smtClean="0">
                <a:latin typeface="Bell MT" panose="02020503060305020303" pitchFamily="18" charset="0"/>
              </a:rPr>
              <a:t>Mantoux</a:t>
            </a:r>
            <a:r>
              <a:rPr lang="en-US" sz="1400" i="1" dirty="0" smtClean="0">
                <a:latin typeface="Bell MT" panose="02020503060305020303" pitchFamily="18" charset="0"/>
              </a:rPr>
              <a:t> Testing is provided free by an employer</a:t>
            </a:r>
          </a:p>
        </p:txBody>
      </p:sp>
    </p:spTree>
    <p:extLst>
      <p:ext uri="{BB962C8B-B14F-4D97-AF65-F5344CB8AC3E}">
        <p14:creationId xmlns:p14="http://schemas.microsoft.com/office/powerpoint/2010/main" val="435296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7320" y="228600"/>
            <a:ext cx="6770360" cy="138499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a:solidFill>
                  <a:schemeClr val="bg1"/>
                </a:solidFill>
                <a:latin typeface="Bell MT" panose="02020503060305020303" pitchFamily="18" charset="0"/>
              </a:rPr>
              <a:t>Three Factors that Influence our Successful</a:t>
            </a:r>
          </a:p>
          <a:p>
            <a:pPr algn="ctr"/>
            <a:r>
              <a:rPr lang="en-US" sz="2800" b="1" dirty="0">
                <a:solidFill>
                  <a:schemeClr val="bg1"/>
                </a:solidFill>
                <a:latin typeface="Bell MT" panose="02020503060305020303" pitchFamily="18" charset="0"/>
              </a:rPr>
              <a:t>Career Pathway Training</a:t>
            </a:r>
          </a:p>
        </p:txBody>
      </p:sp>
      <p:grpSp>
        <p:nvGrpSpPr>
          <p:cNvPr id="10" name="Group 9"/>
          <p:cNvGrpSpPr/>
          <p:nvPr/>
        </p:nvGrpSpPr>
        <p:grpSpPr>
          <a:xfrm>
            <a:off x="890887" y="3868897"/>
            <a:ext cx="2366974" cy="1693703"/>
            <a:chOff x="1589524" y="4506596"/>
            <a:chExt cx="3155965" cy="2258270"/>
          </a:xfrm>
        </p:grpSpPr>
        <p:pic>
          <p:nvPicPr>
            <p:cNvPr id="1030" name="Picture 6" descr="Image result for red tupperware canister images"/>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9524" y="4506596"/>
              <a:ext cx="3155965" cy="22582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74437" y="5451065"/>
              <a:ext cx="2586138" cy="677108"/>
            </a:xfrm>
            <a:prstGeom prst="rect">
              <a:avLst/>
            </a:prstGeom>
            <a:noFill/>
          </p:spPr>
          <p:txBody>
            <a:bodyPr wrap="square" rtlCol="0">
              <a:spAutoFit/>
            </a:bodyPr>
            <a:lstStyle/>
            <a:p>
              <a:pPr algn="ctr"/>
              <a:r>
                <a:rPr lang="en-US" sz="1350" dirty="0">
                  <a:latin typeface="Bell MT" panose="02020503060305020303" pitchFamily="18" charset="0"/>
                </a:rPr>
                <a:t>Factor One:</a:t>
              </a:r>
            </a:p>
            <a:p>
              <a:pPr algn="ctr"/>
              <a:r>
                <a:rPr lang="en-US" sz="1350" b="1" dirty="0">
                  <a:solidFill>
                    <a:schemeClr val="bg1">
                      <a:lumMod val="95000"/>
                    </a:schemeClr>
                  </a:solidFill>
                  <a:latin typeface="Bell MT" panose="02020503060305020303" pitchFamily="18" charset="0"/>
                </a:rPr>
                <a:t>Real Collaboration</a:t>
              </a:r>
            </a:p>
          </p:txBody>
        </p:sp>
      </p:grpSp>
      <p:grpSp>
        <p:nvGrpSpPr>
          <p:cNvPr id="9" name="Group 8"/>
          <p:cNvGrpSpPr/>
          <p:nvPr/>
        </p:nvGrpSpPr>
        <p:grpSpPr>
          <a:xfrm>
            <a:off x="6167426" y="3868897"/>
            <a:ext cx="2366974" cy="1693703"/>
            <a:chOff x="5166575" y="3192795"/>
            <a:chExt cx="3155965" cy="2258270"/>
          </a:xfrm>
        </p:grpSpPr>
        <p:pic>
          <p:nvPicPr>
            <p:cNvPr id="11" name="Picture 6" descr="Image result for red tupperware canister images"/>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66575" y="3192795"/>
              <a:ext cx="3155965" cy="22582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451488" y="4113333"/>
              <a:ext cx="2586138" cy="954108"/>
            </a:xfrm>
            <a:prstGeom prst="rect">
              <a:avLst/>
            </a:prstGeom>
            <a:noFill/>
          </p:spPr>
          <p:txBody>
            <a:bodyPr wrap="square" rtlCol="0">
              <a:spAutoFit/>
            </a:bodyPr>
            <a:lstStyle/>
            <a:p>
              <a:pPr algn="ctr"/>
              <a:r>
                <a:rPr lang="en-US" sz="1350" dirty="0">
                  <a:latin typeface="Bell MT" panose="02020503060305020303" pitchFamily="18" charset="0"/>
                </a:rPr>
                <a:t>Factor Three:</a:t>
              </a:r>
            </a:p>
            <a:p>
              <a:pPr algn="ctr"/>
              <a:r>
                <a:rPr lang="en-US" sz="1350" b="1" dirty="0">
                  <a:solidFill>
                    <a:schemeClr val="bg1">
                      <a:lumMod val="95000"/>
                    </a:schemeClr>
                  </a:solidFill>
                  <a:latin typeface="Bell MT" panose="02020503060305020303" pitchFamily="18" charset="0"/>
                </a:rPr>
                <a:t>Employer Driven Trainings</a:t>
              </a:r>
            </a:p>
          </p:txBody>
        </p:sp>
      </p:grpSp>
      <p:grpSp>
        <p:nvGrpSpPr>
          <p:cNvPr id="15" name="Group 14"/>
          <p:cNvGrpSpPr/>
          <p:nvPr/>
        </p:nvGrpSpPr>
        <p:grpSpPr>
          <a:xfrm>
            <a:off x="3579013" y="2180677"/>
            <a:ext cx="2366974" cy="1693703"/>
            <a:chOff x="5155766" y="3192795"/>
            <a:chExt cx="3155965" cy="2258270"/>
          </a:xfrm>
        </p:grpSpPr>
        <p:pic>
          <p:nvPicPr>
            <p:cNvPr id="16" name="Picture 6" descr="Image result for red tupperware canister images"/>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5766" y="3192795"/>
              <a:ext cx="3155965" cy="225827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451488" y="4051732"/>
              <a:ext cx="2586138" cy="954108"/>
            </a:xfrm>
            <a:prstGeom prst="rect">
              <a:avLst/>
            </a:prstGeom>
            <a:noFill/>
          </p:spPr>
          <p:txBody>
            <a:bodyPr wrap="square" rtlCol="0">
              <a:spAutoFit/>
            </a:bodyPr>
            <a:lstStyle/>
            <a:p>
              <a:pPr algn="ctr"/>
              <a:r>
                <a:rPr lang="en-US" sz="1350" dirty="0">
                  <a:latin typeface="Bell MT" panose="02020503060305020303" pitchFamily="18" charset="0"/>
                </a:rPr>
                <a:t>Factor Two:</a:t>
              </a:r>
            </a:p>
            <a:p>
              <a:pPr algn="ctr"/>
              <a:r>
                <a:rPr lang="en-US" sz="1350" b="1" dirty="0">
                  <a:solidFill>
                    <a:schemeClr val="bg1">
                      <a:lumMod val="95000"/>
                    </a:schemeClr>
                  </a:solidFill>
                  <a:latin typeface="Bell MT" panose="02020503060305020303" pitchFamily="18" charset="0"/>
                </a:rPr>
                <a:t>Focus on </a:t>
              </a:r>
            </a:p>
            <a:p>
              <a:pPr algn="ctr"/>
              <a:r>
                <a:rPr lang="en-US" sz="1350" b="1" dirty="0">
                  <a:solidFill>
                    <a:schemeClr val="bg1">
                      <a:lumMod val="95000"/>
                    </a:schemeClr>
                  </a:solidFill>
                  <a:latin typeface="Bell MT" panose="02020503060305020303" pitchFamily="18" charset="0"/>
                </a:rPr>
                <a:t>Student Success</a:t>
              </a:r>
            </a:p>
          </p:txBody>
        </p:sp>
      </p:grpSp>
    </p:spTree>
    <p:extLst>
      <p:ext uri="{BB962C8B-B14F-4D97-AF65-F5344CB8AC3E}">
        <p14:creationId xmlns:p14="http://schemas.microsoft.com/office/powerpoint/2010/main" val="3689864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3000" y="128560"/>
            <a:ext cx="7086600" cy="1384995"/>
          </a:xfrm>
          <a:prstGeom prst="rect">
            <a:avLst/>
          </a:prstGeom>
          <a:noFill/>
        </p:spPr>
        <p:txBody>
          <a:bodyPr wrap="square" rtlCol="0">
            <a:spAutoFit/>
          </a:bodyPr>
          <a:lstStyle/>
          <a:p>
            <a:r>
              <a:rPr lang="en-US" sz="2700" b="1" i="1" u="sng" dirty="0">
                <a:solidFill>
                  <a:schemeClr val="accent4">
                    <a:lumMod val="75000"/>
                  </a:schemeClr>
                </a:solidFill>
                <a:latin typeface="Bell MT" panose="02020503060305020303" pitchFamily="18" charset="0"/>
              </a:rPr>
              <a:t>Sustainability –</a:t>
            </a:r>
          </a:p>
          <a:p>
            <a:r>
              <a:rPr lang="en-US" sz="2700" b="1" i="1" u="sng" dirty="0">
                <a:solidFill>
                  <a:schemeClr val="accent4">
                    <a:lumMod val="75000"/>
                  </a:schemeClr>
                </a:solidFill>
                <a:latin typeface="Bell MT" panose="02020503060305020303" pitchFamily="18" charset="0"/>
              </a:rPr>
              <a:t>	Everyone’s Greatest Challenge </a:t>
            </a:r>
          </a:p>
          <a:p>
            <a:pPr algn="ctr"/>
            <a:endParaRPr lang="en-US" sz="1500" b="1" dirty="0">
              <a:solidFill>
                <a:srgbClr val="FF0000"/>
              </a:solidFill>
              <a:latin typeface="Bell MT" panose="02020503060305020303" pitchFamily="18" charset="0"/>
            </a:endParaRPr>
          </a:p>
          <a:p>
            <a:pPr algn="ctr"/>
            <a:r>
              <a:rPr lang="en-US" sz="1500" b="1" dirty="0" smtClean="0">
                <a:solidFill>
                  <a:schemeClr val="accent4">
                    <a:lumMod val="75000"/>
                  </a:schemeClr>
                </a:solidFill>
                <a:latin typeface="Bell MT" panose="02020503060305020303" pitchFamily="18" charset="0"/>
              </a:rPr>
              <a:t>Funding Career Pathway Program Delivery with Braided Funding</a:t>
            </a:r>
            <a:endParaRPr lang="en-US" sz="1500" b="1" dirty="0">
              <a:solidFill>
                <a:schemeClr val="accent4">
                  <a:lumMod val="75000"/>
                </a:schemeClr>
              </a:solidFill>
              <a:latin typeface="Bell MT" panose="02020503060305020303" pitchFamily="18" charset="0"/>
            </a:endParaRPr>
          </a:p>
        </p:txBody>
      </p:sp>
      <p:pic>
        <p:nvPicPr>
          <p:cNvPr id="11" name="Picture 2" descr="http://s.hswstatic.com/gif/how-to-bake-bread-cooking-16.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867400" y="1556002"/>
            <a:ext cx="2895600" cy="2634998"/>
          </a:xfrm>
          <a:prstGeom prst="rect">
            <a:avLst/>
          </a:prstGeom>
          <a:noFill/>
          <a:ln w="381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8201" y="1753061"/>
            <a:ext cx="4800600" cy="2462213"/>
          </a:xfrm>
          <a:prstGeom prst="rect">
            <a:avLst/>
          </a:prstGeom>
          <a:noFill/>
        </p:spPr>
        <p:txBody>
          <a:bodyPr wrap="square" rtlCol="0">
            <a:spAutoFit/>
          </a:bodyPr>
          <a:lstStyle/>
          <a:p>
            <a:pPr algn="just"/>
            <a:r>
              <a:rPr lang="en-US" sz="2200" b="1" i="1" dirty="0" smtClean="0">
                <a:solidFill>
                  <a:schemeClr val="accent4">
                    <a:lumMod val="75000"/>
                  </a:schemeClr>
                </a:solidFill>
                <a:latin typeface="Bell MT" panose="02020503060305020303" pitchFamily="18" charset="0"/>
              </a:rPr>
              <a:t>Braided Funding: </a:t>
            </a:r>
            <a:r>
              <a:rPr lang="en-US" sz="2200" b="1" dirty="0" smtClean="0">
                <a:latin typeface="Bell MT" panose="02020503060305020303" pitchFamily="18" charset="0"/>
              </a:rPr>
              <a:t> </a:t>
            </a:r>
            <a:r>
              <a:rPr lang="en-US" sz="2200" b="1" i="1" dirty="0" smtClean="0">
                <a:latin typeface="Bell MT" panose="02020503060305020303" pitchFamily="18" charset="0"/>
              </a:rPr>
              <a:t>The process of combining funds from different sources to support an individualized set of services so that expenditures from each source can be tracked and applied to specific individuals eligible for that funding.</a:t>
            </a:r>
            <a:endParaRPr lang="en-US" sz="2200" b="1" i="1" dirty="0">
              <a:solidFill>
                <a:srgbClr val="FA324F"/>
              </a:solidFill>
              <a:latin typeface="Bell MT" panose="02020503060305020303" pitchFamily="18" charset="0"/>
            </a:endParaRPr>
          </a:p>
        </p:txBody>
      </p:sp>
      <p:sp>
        <p:nvSpPr>
          <p:cNvPr id="13" name="TextBox 12"/>
          <p:cNvSpPr txBox="1"/>
          <p:nvPr/>
        </p:nvSpPr>
        <p:spPr>
          <a:xfrm>
            <a:off x="1752600" y="4419600"/>
            <a:ext cx="5791200" cy="2169825"/>
          </a:xfrm>
          <a:prstGeom prst="rect">
            <a:avLst/>
          </a:prstGeom>
          <a:noFill/>
        </p:spPr>
        <p:txBody>
          <a:bodyPr wrap="square" rtlCol="0">
            <a:spAutoFit/>
          </a:bodyPr>
          <a:lstStyle/>
          <a:p>
            <a:r>
              <a:rPr lang="en-US" b="1" dirty="0">
                <a:latin typeface="Bell MT" panose="02020503060305020303" pitchFamily="18" charset="0"/>
              </a:rPr>
              <a:t>Collaborating Organizations funding sources: </a:t>
            </a:r>
          </a:p>
          <a:p>
            <a:endParaRPr lang="en-US" sz="900" b="1" dirty="0">
              <a:latin typeface="Bell MT" panose="02020503060305020303" pitchFamily="18" charset="0"/>
            </a:endParaRPr>
          </a:p>
          <a:p>
            <a:pPr marL="553641" indent="-257175">
              <a:buFont typeface="Arial" panose="020B0604020202020204" pitchFamily="34" charset="0"/>
              <a:buChar char="•"/>
            </a:pPr>
            <a:r>
              <a:rPr lang="en-US" sz="1350" b="1" dirty="0">
                <a:latin typeface="Bell MT" panose="02020503060305020303" pitchFamily="18" charset="0"/>
              </a:rPr>
              <a:t>Pell grants</a:t>
            </a:r>
          </a:p>
          <a:p>
            <a:pPr marL="553641" indent="-257175">
              <a:buFont typeface="Arial" panose="020B0604020202020204" pitchFamily="34" charset="0"/>
              <a:buChar char="•"/>
            </a:pPr>
            <a:r>
              <a:rPr lang="en-US" sz="1350" b="1" dirty="0">
                <a:latin typeface="Bell MT" panose="02020503060305020303" pitchFamily="18" charset="0"/>
              </a:rPr>
              <a:t>Community grants</a:t>
            </a:r>
          </a:p>
          <a:p>
            <a:pPr marL="553641" indent="-257175">
              <a:buFont typeface="Arial" panose="020B0604020202020204" pitchFamily="34" charset="0"/>
              <a:buChar char="•"/>
            </a:pPr>
            <a:r>
              <a:rPr lang="en-US" sz="1350" b="1" dirty="0">
                <a:latin typeface="Bell MT" panose="02020503060305020303" pitchFamily="18" charset="0"/>
              </a:rPr>
              <a:t>Federal &amp; state program funding</a:t>
            </a:r>
          </a:p>
          <a:p>
            <a:pPr marL="553641" indent="-257175">
              <a:buFont typeface="Arial" panose="020B0604020202020204" pitchFamily="34" charset="0"/>
              <a:buChar char="•"/>
            </a:pPr>
            <a:r>
              <a:rPr lang="en-US" sz="1350" b="1" dirty="0">
                <a:latin typeface="Bell MT" panose="02020503060305020303" pitchFamily="18" charset="0"/>
              </a:rPr>
              <a:t>Local school </a:t>
            </a:r>
            <a:r>
              <a:rPr lang="en-US" sz="1350" b="1" dirty="0" smtClean="0">
                <a:latin typeface="Bell MT" panose="02020503060305020303" pitchFamily="18" charset="0"/>
              </a:rPr>
              <a:t>district funds</a:t>
            </a:r>
            <a:endParaRPr lang="en-US" sz="1350" b="1" dirty="0">
              <a:latin typeface="Bell MT" panose="02020503060305020303" pitchFamily="18" charset="0"/>
            </a:endParaRPr>
          </a:p>
          <a:p>
            <a:pPr marL="553641" indent="-257175">
              <a:buFont typeface="Arial" panose="020B0604020202020204" pitchFamily="34" charset="0"/>
              <a:buChar char="•"/>
            </a:pPr>
            <a:r>
              <a:rPr lang="en-US" sz="1350" b="1" dirty="0">
                <a:latin typeface="Bell MT" panose="02020503060305020303" pitchFamily="18" charset="0"/>
              </a:rPr>
              <a:t>State re-imbursement legislation</a:t>
            </a:r>
          </a:p>
          <a:p>
            <a:pPr marL="553641" indent="-257175">
              <a:buFont typeface="Arial" panose="020B0604020202020204" pitchFamily="34" charset="0"/>
              <a:buChar char="•"/>
            </a:pPr>
            <a:r>
              <a:rPr lang="en-US" sz="1350" b="1" dirty="0">
                <a:latin typeface="Bell MT" panose="02020503060305020303" pitchFamily="18" charset="0"/>
              </a:rPr>
              <a:t>Employer </a:t>
            </a:r>
            <a:r>
              <a:rPr lang="en-US" sz="1350" b="1" dirty="0" smtClean="0">
                <a:latin typeface="Bell MT" panose="02020503060305020303" pitchFamily="18" charset="0"/>
              </a:rPr>
              <a:t>contributions</a:t>
            </a:r>
          </a:p>
          <a:p>
            <a:pPr marL="553641" indent="-257175">
              <a:buFont typeface="Arial" panose="020B0604020202020204" pitchFamily="34" charset="0"/>
              <a:buChar char="•"/>
            </a:pPr>
            <a:r>
              <a:rPr lang="en-US" sz="1350" b="1" dirty="0" smtClean="0">
                <a:latin typeface="Bell MT" panose="02020503060305020303" pitchFamily="18" charset="0"/>
              </a:rPr>
              <a:t>ABE funds</a:t>
            </a:r>
          </a:p>
          <a:p>
            <a:pPr marL="553641" indent="-257175">
              <a:buFont typeface="Arial" panose="020B0604020202020204" pitchFamily="34" charset="0"/>
              <a:buChar char="•"/>
            </a:pPr>
            <a:r>
              <a:rPr lang="en-US" sz="1350" b="1" dirty="0" smtClean="0">
                <a:latin typeface="Bell MT" panose="02020503060305020303" pitchFamily="18" charset="0"/>
              </a:rPr>
              <a:t>Student Self-Pay</a:t>
            </a:r>
            <a:endParaRPr lang="en-US" sz="1350" b="1" dirty="0">
              <a:latin typeface="Bell MT" panose="02020503060305020303" pitchFamily="18" charset="0"/>
            </a:endParaRPr>
          </a:p>
        </p:txBody>
      </p:sp>
    </p:spTree>
    <p:extLst>
      <p:ext uri="{BB962C8B-B14F-4D97-AF65-F5344CB8AC3E}">
        <p14:creationId xmlns:p14="http://schemas.microsoft.com/office/powerpoint/2010/main" val="1132394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45" y="228600"/>
            <a:ext cx="6694755" cy="646331"/>
          </a:xfrm>
          <a:prstGeom prst="rect">
            <a:avLst/>
          </a:prstGeom>
          <a:noFill/>
        </p:spPr>
        <p:txBody>
          <a:bodyPr wrap="square" rtlCol="0">
            <a:spAutoFit/>
          </a:bodyPr>
          <a:lstStyle/>
          <a:p>
            <a:pPr algn="ctr"/>
            <a:r>
              <a:rPr lang="en-US" sz="3600" b="1" i="1" u="sng" dirty="0">
                <a:solidFill>
                  <a:schemeClr val="accent4">
                    <a:lumMod val="75000"/>
                  </a:schemeClr>
                </a:solidFill>
                <a:latin typeface="Bell MT" panose="02020503060305020303" pitchFamily="18" charset="0"/>
              </a:rPr>
              <a:t>Collaboration Sustainability</a:t>
            </a:r>
          </a:p>
        </p:txBody>
      </p:sp>
      <p:sp>
        <p:nvSpPr>
          <p:cNvPr id="3" name="TextBox 2"/>
          <p:cNvSpPr txBox="1"/>
          <p:nvPr/>
        </p:nvSpPr>
        <p:spPr>
          <a:xfrm>
            <a:off x="5029200" y="1590271"/>
            <a:ext cx="3886199" cy="1938992"/>
          </a:xfrm>
          <a:prstGeom prst="rect">
            <a:avLst/>
          </a:prstGeom>
          <a:noFill/>
        </p:spPr>
        <p:txBody>
          <a:bodyPr wrap="square" rtlCol="0">
            <a:spAutoFit/>
          </a:bodyPr>
          <a:lstStyle/>
          <a:p>
            <a:pPr algn="just"/>
            <a:r>
              <a:rPr lang="en-US" sz="2400" b="1" i="1" dirty="0">
                <a:latin typeface="Bell MT" panose="02020503060305020303" pitchFamily="18" charset="0"/>
              </a:rPr>
              <a:t>Be willing to try new funding flavors as they present themselves - </a:t>
            </a:r>
          </a:p>
          <a:p>
            <a:pPr algn="just"/>
            <a:r>
              <a:rPr lang="en-US" sz="2400" b="1" i="1" dirty="0">
                <a:latin typeface="Bell MT" panose="02020503060305020303" pitchFamily="18" charset="0"/>
              </a:rPr>
              <a:t>flavors that do not require “grant” funding. </a:t>
            </a:r>
            <a:endParaRPr lang="en-US" sz="2400" b="1" i="1" dirty="0">
              <a:solidFill>
                <a:srgbClr val="FA324F"/>
              </a:solidFill>
              <a:latin typeface="Bell MT" panose="02020503060305020303" pitchFamily="18" charset="0"/>
            </a:endParaRPr>
          </a:p>
        </p:txBody>
      </p:sp>
      <p:sp>
        <p:nvSpPr>
          <p:cNvPr id="4" name="TextBox 3"/>
          <p:cNvSpPr txBox="1"/>
          <p:nvPr/>
        </p:nvSpPr>
        <p:spPr>
          <a:xfrm>
            <a:off x="889708" y="3962400"/>
            <a:ext cx="7458714" cy="1431161"/>
          </a:xfrm>
          <a:prstGeom prst="rect">
            <a:avLst/>
          </a:prstGeom>
          <a:noFill/>
        </p:spPr>
        <p:txBody>
          <a:bodyPr wrap="square" rtlCol="0">
            <a:spAutoFit/>
          </a:bodyPr>
          <a:lstStyle/>
          <a:p>
            <a:pPr marL="257175" indent="-257175" algn="just">
              <a:buFont typeface="Arial" panose="020B0604020202020204" pitchFamily="34" charset="0"/>
              <a:buChar char="•"/>
            </a:pPr>
            <a:r>
              <a:rPr lang="en-US" sz="2100" b="1" dirty="0">
                <a:latin typeface="Bell MT" panose="02020503060305020303" pitchFamily="18" charset="0"/>
              </a:rPr>
              <a:t>CNA reimbursement law </a:t>
            </a:r>
          </a:p>
          <a:p>
            <a:pPr marL="257175" indent="-257175" algn="just">
              <a:buFont typeface="Arial" panose="020B0604020202020204" pitchFamily="34" charset="0"/>
              <a:buChar char="•"/>
            </a:pPr>
            <a:r>
              <a:rPr lang="en-US" sz="2100" b="1" dirty="0">
                <a:latin typeface="Bell MT" panose="02020503060305020303" pitchFamily="18" charset="0"/>
              </a:rPr>
              <a:t>Asking for employer contributions</a:t>
            </a:r>
          </a:p>
          <a:p>
            <a:pPr marL="257175" indent="-257175" algn="just">
              <a:buFont typeface="Arial" panose="020B0604020202020204" pitchFamily="34" charset="0"/>
              <a:buChar char="•"/>
            </a:pPr>
            <a:r>
              <a:rPr lang="en-US" sz="2400" b="1" i="1" dirty="0">
                <a:solidFill>
                  <a:schemeClr val="accent4">
                    <a:lumMod val="75000"/>
                  </a:schemeClr>
                </a:solidFill>
                <a:latin typeface="Bell MT" panose="02020503060305020303" pitchFamily="18" charset="0"/>
              </a:rPr>
              <a:t>New</a:t>
            </a:r>
            <a:r>
              <a:rPr lang="en-US" sz="2100" b="1" i="1" dirty="0">
                <a:solidFill>
                  <a:srgbClr val="FF0000"/>
                </a:solidFill>
                <a:latin typeface="Bell MT" panose="02020503060305020303" pitchFamily="18" charset="0"/>
              </a:rPr>
              <a:t> </a:t>
            </a:r>
            <a:r>
              <a:rPr lang="en-US" sz="2100" b="1" dirty="0">
                <a:latin typeface="Bell MT" panose="02020503060305020303" pitchFamily="18" charset="0"/>
              </a:rPr>
              <a:t>Work experience opportunities for Adult (PIC) CNAs – the goal being the CNAs become full-time employees</a:t>
            </a: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p:blipFill>
        <p:spPr>
          <a:xfrm>
            <a:off x="889708" y="1187116"/>
            <a:ext cx="4115429" cy="2362200"/>
          </a:xfrm>
          <a:prstGeom prst="rect">
            <a:avLst/>
          </a:prstGeom>
          <a:ln w="12700">
            <a:solidFill>
              <a:schemeClr val="tx1"/>
            </a:solidFill>
          </a:ln>
        </p:spPr>
      </p:pic>
    </p:spTree>
    <p:extLst>
      <p:ext uri="{BB962C8B-B14F-4D97-AF65-F5344CB8AC3E}">
        <p14:creationId xmlns:p14="http://schemas.microsoft.com/office/powerpoint/2010/main" val="2216481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31337" y="1023821"/>
            <a:ext cx="6901816" cy="715581"/>
          </a:xfrm>
          <a:prstGeom prst="rect">
            <a:avLst/>
          </a:prstGeom>
          <a:noFill/>
        </p:spPr>
        <p:txBody>
          <a:bodyPr wrap="square" rtlCol="0">
            <a:spAutoFit/>
          </a:bodyPr>
          <a:lstStyle/>
          <a:p>
            <a:pPr algn="ctr"/>
            <a:r>
              <a:rPr lang="en-US" sz="4050" b="1" i="1" u="sng" dirty="0">
                <a:solidFill>
                  <a:schemeClr val="accent4">
                    <a:lumMod val="75000"/>
                  </a:schemeClr>
                </a:solidFill>
                <a:latin typeface="Bell MT" panose="02020503060305020303" pitchFamily="18" charset="0"/>
              </a:rPr>
              <a:t>CNA Reimbursement Law</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5983" y="2536768"/>
            <a:ext cx="8669417" cy="1197032"/>
          </a:xfrm>
          <a:prstGeom prst="rect">
            <a:avLst/>
          </a:prstGeom>
        </p:spPr>
      </p:pic>
      <p:sp>
        <p:nvSpPr>
          <p:cNvPr id="3" name="Rectangle 2"/>
          <p:cNvSpPr/>
          <p:nvPr/>
        </p:nvSpPr>
        <p:spPr>
          <a:xfrm>
            <a:off x="254210" y="4191000"/>
            <a:ext cx="8661190" cy="553998"/>
          </a:xfrm>
          <a:prstGeom prst="rect">
            <a:avLst/>
          </a:prstGeom>
        </p:spPr>
        <p:txBody>
          <a:bodyPr wrap="square">
            <a:spAutoFit/>
          </a:bodyPr>
          <a:lstStyle/>
          <a:p>
            <a:pPr>
              <a:spcBef>
                <a:spcPts val="450"/>
              </a:spcBef>
            </a:pPr>
            <a:r>
              <a:rPr lang="en-US" sz="3000" b="1" dirty="0">
                <a:latin typeface="Bell MT" panose="02020503060305020303" pitchFamily="18" charset="0"/>
                <a:hlinkClick r:id="rId4"/>
              </a:rPr>
              <a:t>http://www.southwestabe.org/cna-reimbursement </a:t>
            </a:r>
            <a:endParaRPr lang="en-US" sz="3000" b="1" dirty="0">
              <a:latin typeface="Bell MT" panose="02020503060305020303" pitchFamily="18" charset="0"/>
            </a:endParaRPr>
          </a:p>
        </p:txBody>
      </p:sp>
      <p:sp>
        <p:nvSpPr>
          <p:cNvPr id="4" name="TextBox 3"/>
          <p:cNvSpPr txBox="1"/>
          <p:nvPr/>
        </p:nvSpPr>
        <p:spPr>
          <a:xfrm>
            <a:off x="2743200" y="3775502"/>
            <a:ext cx="4414999" cy="415498"/>
          </a:xfrm>
          <a:prstGeom prst="rect">
            <a:avLst/>
          </a:prstGeom>
          <a:noFill/>
        </p:spPr>
        <p:txBody>
          <a:bodyPr wrap="square" rtlCol="0">
            <a:spAutoFit/>
          </a:bodyPr>
          <a:lstStyle/>
          <a:p>
            <a:r>
              <a:rPr lang="en-US" sz="2100" b="1" dirty="0">
                <a:latin typeface="Bell MT" panose="02020503060305020303" pitchFamily="18" charset="0"/>
              </a:rPr>
              <a:t>For detailed information go to</a:t>
            </a:r>
          </a:p>
        </p:txBody>
      </p:sp>
    </p:spTree>
    <p:extLst>
      <p:ext uri="{BB962C8B-B14F-4D97-AF65-F5344CB8AC3E}">
        <p14:creationId xmlns:p14="http://schemas.microsoft.com/office/powerpoint/2010/main" val="1922740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9180" y="1029238"/>
            <a:ext cx="7175942" cy="553998"/>
          </a:xfrm>
          <a:prstGeom prst="rect">
            <a:avLst/>
          </a:prstGeom>
          <a:solidFill>
            <a:schemeClr val="accent1">
              <a:lumMod val="7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000" b="1" dirty="0">
                <a:latin typeface="Bell MT" panose="02020503060305020303" pitchFamily="18" charset="0"/>
              </a:rPr>
              <a:t>Reading Skills for Healthcare Workers</a:t>
            </a:r>
          </a:p>
        </p:txBody>
      </p:sp>
      <p:sp>
        <p:nvSpPr>
          <p:cNvPr id="4" name="TextBox 3"/>
          <p:cNvSpPr txBox="1"/>
          <p:nvPr/>
        </p:nvSpPr>
        <p:spPr>
          <a:xfrm>
            <a:off x="735652" y="2073476"/>
            <a:ext cx="8408348" cy="323165"/>
          </a:xfrm>
          <a:prstGeom prst="rect">
            <a:avLst/>
          </a:prstGeom>
          <a:solidFill>
            <a:schemeClr val="accent1">
              <a:lumMod val="75000"/>
            </a:schemeClr>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500" b="1" dirty="0">
                <a:latin typeface="Bell MT" panose="02020503060305020303" pitchFamily="18" charset="0"/>
              </a:rPr>
              <a:t>A free online Career Pathway literacy curriculum based on CNA and general healthcare content</a:t>
            </a:r>
          </a:p>
        </p:txBody>
      </p:sp>
      <p:pic>
        <p:nvPicPr>
          <p:cNvPr id="6" name="Picture 6" descr="http://bilgibiotech.com/eyup.png"/>
          <p:cNvPicPr>
            <a:picLocks noChangeAspect="1" noChangeArrowheads="1"/>
          </p:cNvPicPr>
          <p:nvPr/>
        </p:nvPicPr>
        <p:blipFill>
          <a:blip r:embed="rId3" cstate="print"/>
          <a:srcRect/>
          <a:stretch>
            <a:fillRect/>
          </a:stretch>
        </p:blipFill>
        <p:spPr bwMode="auto">
          <a:xfrm>
            <a:off x="7218872" y="3750048"/>
            <a:ext cx="1223007" cy="1818968"/>
          </a:xfrm>
          <a:prstGeom prst="rect">
            <a:avLst/>
          </a:prstGeom>
          <a:noFill/>
        </p:spPr>
      </p:pic>
      <p:pic>
        <p:nvPicPr>
          <p:cNvPr id="7" name="Picture 8" descr="http://www.clipartkid.com/images/541/traffic-cone-icon-psd-graphicsfuel-Rfathr-clipart.png"/>
          <p:cNvPicPr>
            <a:picLocks noChangeAspect="1" noChangeArrowheads="1"/>
          </p:cNvPicPr>
          <p:nvPr/>
        </p:nvPicPr>
        <p:blipFill>
          <a:blip r:embed="rId4" cstate="print"/>
          <a:srcRect/>
          <a:stretch>
            <a:fillRect/>
          </a:stretch>
        </p:blipFill>
        <p:spPr bwMode="auto">
          <a:xfrm>
            <a:off x="1649951" y="3909540"/>
            <a:ext cx="1244608" cy="1659476"/>
          </a:xfrm>
          <a:prstGeom prst="rect">
            <a:avLst/>
          </a:prstGeom>
          <a:noFill/>
        </p:spPr>
      </p:pic>
      <p:sp>
        <p:nvSpPr>
          <p:cNvPr id="8" name="TextBox 7"/>
          <p:cNvSpPr txBox="1"/>
          <p:nvPr/>
        </p:nvSpPr>
        <p:spPr>
          <a:xfrm>
            <a:off x="1943926" y="2709929"/>
            <a:ext cx="5886450" cy="507831"/>
          </a:xfrm>
          <a:prstGeom prst="rect">
            <a:avLst/>
          </a:prstGeom>
          <a:solidFill>
            <a:schemeClr val="accent1">
              <a:lumMod val="20000"/>
              <a:lumOff val="80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100" b="1" dirty="0">
                <a:solidFill>
                  <a:schemeClr val="bg1"/>
                </a:solidFill>
                <a:latin typeface="Bell MT" panose="02020503060305020303" pitchFamily="18" charset="0"/>
                <a:cs typeface="Arial" pitchFamily="34" charset="0"/>
                <a:hlinkClick r:id="rId5"/>
              </a:rPr>
              <a:t>http://southwestabe.wix.com/rsforhealthcare</a:t>
            </a:r>
            <a:endParaRPr lang="en-US" sz="2100" b="1" dirty="0">
              <a:solidFill>
                <a:schemeClr val="bg1"/>
              </a:solidFill>
              <a:latin typeface="Bell MT" panose="02020503060305020303" pitchFamily="18" charset="0"/>
            </a:endParaRPr>
          </a:p>
          <a:p>
            <a:pPr algn="ctr"/>
            <a:endParaRPr lang="en-US" sz="600" b="1" dirty="0">
              <a:latin typeface="Bell MT" panose="02020503060305020303" pitchFamily="18" charset="0"/>
              <a:cs typeface="Arial" pitchFamily="34" charset="0"/>
            </a:endParaRPr>
          </a:p>
        </p:txBody>
      </p:sp>
      <p:grpSp>
        <p:nvGrpSpPr>
          <p:cNvPr id="2" name="Group 1"/>
          <p:cNvGrpSpPr/>
          <p:nvPr/>
        </p:nvGrpSpPr>
        <p:grpSpPr>
          <a:xfrm>
            <a:off x="3692382" y="3388983"/>
            <a:ext cx="2831769" cy="2352832"/>
            <a:chOff x="3422359" y="4181663"/>
            <a:chExt cx="2120667" cy="1888891"/>
          </a:xfrm>
        </p:grpSpPr>
        <p:pic>
          <p:nvPicPr>
            <p:cNvPr id="5" name="Picture 2" descr="http://www.ecdl.org/media/laptop1.jpg"/>
            <p:cNvPicPr>
              <a:picLocks noChangeAspect="1" noChangeArrowheads="1"/>
            </p:cNvPicPr>
            <p:nvPr/>
          </p:nvPicPr>
          <p:blipFill>
            <a:blip r:embed="rId6" cstate="print"/>
            <a:srcRect/>
            <a:stretch>
              <a:fillRect/>
            </a:stretch>
          </p:blipFill>
          <p:spPr bwMode="auto">
            <a:xfrm>
              <a:off x="3422359" y="4195843"/>
              <a:ext cx="2095441" cy="1874711"/>
            </a:xfrm>
            <a:prstGeom prst="rect">
              <a:avLst/>
            </a:prstGeom>
            <a:noFill/>
            <a:ln w="38100">
              <a:solidFill>
                <a:schemeClr val="tx1"/>
              </a:solidFill>
            </a:ln>
          </p:spPr>
        </p:pic>
        <p:pic>
          <p:nvPicPr>
            <p:cNvPr id="9" name="Picture 8"/>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4772946" y="4181663"/>
              <a:ext cx="770080" cy="636153"/>
            </a:xfrm>
            <a:prstGeom prst="rect">
              <a:avLst/>
            </a:prstGeom>
          </p:spPr>
        </p:pic>
      </p:grpSp>
      <p:sp>
        <p:nvSpPr>
          <p:cNvPr id="10" name="Rectangle 9"/>
          <p:cNvSpPr/>
          <p:nvPr/>
        </p:nvSpPr>
        <p:spPr>
          <a:xfrm>
            <a:off x="1649951" y="149233"/>
            <a:ext cx="6474400" cy="707886"/>
          </a:xfrm>
          <a:prstGeom prst="rect">
            <a:avLst/>
          </a:prstGeom>
        </p:spPr>
        <p:txBody>
          <a:bodyPr wrap="square">
            <a:spAutoFit/>
          </a:bodyPr>
          <a:lstStyle/>
          <a:p>
            <a:r>
              <a:rPr lang="en-US" sz="4000" b="1" i="1" u="sng" dirty="0">
                <a:solidFill>
                  <a:schemeClr val="accent4">
                    <a:lumMod val="75000"/>
                  </a:schemeClr>
                </a:solidFill>
                <a:latin typeface="Bell MT" panose="02020503060305020303" pitchFamily="18" charset="0"/>
              </a:rPr>
              <a:t>Innovation: Gives Success</a:t>
            </a:r>
          </a:p>
        </p:txBody>
      </p:sp>
      <p:sp>
        <p:nvSpPr>
          <p:cNvPr id="12" name="TextBox 11"/>
          <p:cNvSpPr txBox="1"/>
          <p:nvPr/>
        </p:nvSpPr>
        <p:spPr>
          <a:xfrm>
            <a:off x="2163829" y="6227802"/>
            <a:ext cx="6903971" cy="553998"/>
          </a:xfrm>
          <a:prstGeom prst="rect">
            <a:avLst/>
          </a:prstGeom>
          <a:solidFill>
            <a:schemeClr val="accent1">
              <a:lumMod val="75000"/>
            </a:schemeClr>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500" i="1" dirty="0">
                <a:latin typeface="Bell MT" panose="02020503060305020303" pitchFamily="18" charset="0"/>
              </a:rPr>
              <a:t>The CASAS reading cut off score for the CNA training is 230</a:t>
            </a:r>
            <a:r>
              <a:rPr lang="en-US" sz="1500" i="1" dirty="0" smtClean="0">
                <a:latin typeface="Bell MT" panose="02020503060305020303" pitchFamily="18" charset="0"/>
              </a:rPr>
              <a:t>.</a:t>
            </a:r>
          </a:p>
          <a:p>
            <a:pPr algn="ctr"/>
            <a:r>
              <a:rPr lang="en-US" sz="1500" i="1" dirty="0" smtClean="0">
                <a:latin typeface="Bell MT" panose="02020503060305020303" pitchFamily="18" charset="0"/>
              </a:rPr>
              <a:t> </a:t>
            </a:r>
            <a:r>
              <a:rPr lang="en-US" sz="1500" i="1" dirty="0">
                <a:latin typeface="Bell MT" panose="02020503060305020303" pitchFamily="18" charset="0"/>
              </a:rPr>
              <a:t>This curriculum is used when the student’s score is below the 230</a:t>
            </a:r>
            <a:r>
              <a:rPr lang="en-US" sz="1500" dirty="0">
                <a:latin typeface="Bell MT" panose="02020503060305020303" pitchFamily="18" charset="0"/>
              </a:rPr>
              <a:t>. </a:t>
            </a:r>
          </a:p>
        </p:txBody>
      </p:sp>
    </p:spTree>
    <p:extLst>
      <p:ext uri="{BB962C8B-B14F-4D97-AF65-F5344CB8AC3E}">
        <p14:creationId xmlns:p14="http://schemas.microsoft.com/office/powerpoint/2010/main" val="2029177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228600"/>
            <a:ext cx="3200400" cy="5632311"/>
          </a:xfrm>
          <a:prstGeom prst="rect">
            <a:avLst/>
          </a:prstGeom>
          <a:solidFill>
            <a:schemeClr val="accent1">
              <a:lumMod val="5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b="1" dirty="0">
                <a:solidFill>
                  <a:schemeClr val="bg2">
                    <a:lumMod val="60000"/>
                    <a:lumOff val="40000"/>
                  </a:schemeClr>
                </a:solidFill>
                <a:latin typeface="Bell MT" panose="02020503060305020303" pitchFamily="18" charset="0"/>
              </a:rPr>
              <a:t>When faced with possible hardships, focusing on a positive attitude and being open to new ways of collaboration becomes even more critical!</a:t>
            </a:r>
          </a:p>
          <a:p>
            <a:pPr algn="just"/>
            <a:r>
              <a:rPr lang="en-US" sz="2400" b="1" dirty="0">
                <a:solidFill>
                  <a:schemeClr val="bg2">
                    <a:lumMod val="60000"/>
                    <a:lumOff val="40000"/>
                  </a:schemeClr>
                </a:solidFill>
                <a:latin typeface="Bell MT" panose="02020503060305020303" pitchFamily="18" charset="0"/>
              </a:rPr>
              <a:t> </a:t>
            </a:r>
          </a:p>
          <a:p>
            <a:pPr algn="just"/>
            <a:r>
              <a:rPr lang="en-US" sz="2400" b="1" dirty="0">
                <a:solidFill>
                  <a:schemeClr val="bg2">
                    <a:lumMod val="60000"/>
                    <a:lumOff val="40000"/>
                  </a:schemeClr>
                </a:solidFill>
                <a:latin typeface="Bell MT" panose="02020503060305020303" pitchFamily="18" charset="0"/>
              </a:rPr>
              <a:t>When the doors are closed, windows are opened. </a:t>
            </a:r>
          </a:p>
          <a:p>
            <a:pPr algn="just"/>
            <a:endParaRPr lang="en-US" b="1" dirty="0">
              <a:solidFill>
                <a:schemeClr val="bg2">
                  <a:lumMod val="60000"/>
                  <a:lumOff val="40000"/>
                </a:schemeClr>
              </a:solidFill>
              <a:latin typeface="Bell MT" panose="02020503060305020303" pitchFamily="18" charset="0"/>
            </a:endParaRPr>
          </a:p>
          <a:p>
            <a:pPr algn="just"/>
            <a:r>
              <a:rPr lang="en-US" sz="2800" b="1" i="1" dirty="0" smtClean="0">
                <a:solidFill>
                  <a:schemeClr val="bg2">
                    <a:lumMod val="60000"/>
                    <a:lumOff val="40000"/>
                  </a:schemeClr>
                </a:solidFill>
                <a:latin typeface="Bell MT" panose="02020503060305020303" pitchFamily="18" charset="0"/>
              </a:rPr>
              <a:t>Your Attitude </a:t>
            </a:r>
            <a:r>
              <a:rPr lang="en-US" sz="2400" b="1" dirty="0" smtClean="0">
                <a:solidFill>
                  <a:schemeClr val="bg2">
                    <a:lumMod val="60000"/>
                    <a:lumOff val="40000"/>
                  </a:schemeClr>
                </a:solidFill>
                <a:latin typeface="Bell MT" panose="02020503060305020303" pitchFamily="18" charset="0"/>
              </a:rPr>
              <a:t>will </a:t>
            </a:r>
            <a:r>
              <a:rPr lang="en-US" sz="2400" b="1" dirty="0">
                <a:solidFill>
                  <a:schemeClr val="bg2">
                    <a:lumMod val="60000"/>
                    <a:lumOff val="40000"/>
                  </a:schemeClr>
                </a:solidFill>
                <a:latin typeface="Bell MT" panose="02020503060305020303" pitchFamily="18" charset="0"/>
              </a:rPr>
              <a:t>determine if you can see the open windows.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85672" y="914400"/>
            <a:ext cx="4463544" cy="3754602"/>
          </a:xfrm>
          <a:prstGeom prst="rect">
            <a:avLst/>
          </a:prstGeom>
          <a:ln w="38100">
            <a:solidFill>
              <a:schemeClr val="tx1"/>
            </a:solidFill>
          </a:ln>
        </p:spPr>
      </p:pic>
    </p:spTree>
    <p:extLst>
      <p:ext uri="{BB962C8B-B14F-4D97-AF65-F5344CB8AC3E}">
        <p14:creationId xmlns:p14="http://schemas.microsoft.com/office/powerpoint/2010/main" val="66245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7719" y="662842"/>
            <a:ext cx="7909560" cy="1008796"/>
          </a:xfrm>
        </p:spPr>
        <p:txBody>
          <a:bodyPr>
            <a:normAutofit/>
          </a:bodyPr>
          <a:lstStyle/>
          <a:p>
            <a:r>
              <a:rPr lang="en-US" dirty="0">
                <a:latin typeface="Bell MT" panose="02020503060305020303" pitchFamily="18" charset="0"/>
              </a:rPr>
              <a:t>Statewide Employee Vacancy Rates </a:t>
            </a:r>
            <a:br>
              <a:rPr lang="en-US" dirty="0">
                <a:latin typeface="Bell MT" panose="02020503060305020303" pitchFamily="18" charset="0"/>
              </a:rPr>
            </a:br>
            <a:r>
              <a:rPr lang="en-US" sz="2000" dirty="0">
                <a:latin typeface="Bell MT" panose="02020503060305020303" pitchFamily="18" charset="0"/>
              </a:rPr>
              <a:t>Increases in 2016 for Nurses and Home Care Aides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66548009"/>
              </p:ext>
            </p:extLst>
          </p:nvPr>
        </p:nvGraphicFramePr>
        <p:xfrm>
          <a:off x="685800" y="1905000"/>
          <a:ext cx="8153399" cy="4344988"/>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a:xfrm>
            <a:off x="2422758" y="6451266"/>
            <a:ext cx="4679482" cy="365125"/>
          </a:xfrm>
        </p:spPr>
        <p:txBody>
          <a:bodyPr/>
          <a:lstStyle/>
          <a:p>
            <a:r>
              <a:rPr lang="en-US" dirty="0"/>
              <a:t>Source: 2017 LTC Imperative Housing with Services Workforce Legislative Survey</a:t>
            </a:r>
          </a:p>
        </p:txBody>
      </p:sp>
    </p:spTree>
    <p:extLst>
      <p:ext uri="{BB962C8B-B14F-4D97-AF65-F5344CB8AC3E}">
        <p14:creationId xmlns:p14="http://schemas.microsoft.com/office/powerpoint/2010/main" val="3236646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657600" y="1876312"/>
            <a:ext cx="5105400" cy="3539430"/>
          </a:xfrm>
          <a:prstGeom prst="rect">
            <a:avLst/>
          </a:prstGeom>
          <a:noFill/>
        </p:spPr>
        <p:txBody>
          <a:bodyPr wrap="square" rtlCol="0">
            <a:spAutoFit/>
          </a:bodyPr>
          <a:lstStyle/>
          <a:p>
            <a:pPr algn="just"/>
            <a:r>
              <a:rPr lang="en-US" sz="1600" dirty="0">
                <a:latin typeface="Bell MT" panose="02020503060305020303" pitchFamily="18" charset="0"/>
              </a:rPr>
              <a:t>In summary I am here to confidently state that collaboration (real collaboration) and innovation create success for your students.</a:t>
            </a:r>
          </a:p>
          <a:p>
            <a:pPr algn="just"/>
            <a:r>
              <a:rPr lang="en-US" sz="1600" dirty="0">
                <a:latin typeface="Bell MT" panose="02020503060305020303" pitchFamily="18" charset="0"/>
              </a:rPr>
              <a:t>Wisdom from “Been around the block”:</a:t>
            </a:r>
          </a:p>
          <a:p>
            <a:pPr marL="731044" indent="-342900" algn="just">
              <a:buAutoNum type="arabicPeriod"/>
            </a:pPr>
            <a:r>
              <a:rPr lang="en-US" sz="1600" dirty="0">
                <a:latin typeface="Bell MT" panose="02020503060305020303" pitchFamily="18" charset="0"/>
              </a:rPr>
              <a:t>Focus on your client and his/her success</a:t>
            </a:r>
          </a:p>
          <a:p>
            <a:pPr marL="731044" indent="-342900" algn="just">
              <a:buAutoNum type="arabicPeriod"/>
            </a:pPr>
            <a:r>
              <a:rPr lang="en-US" sz="1600" dirty="0" smtClean="0">
                <a:latin typeface="Bell MT" panose="02020503060305020303" pitchFamily="18" charset="0"/>
              </a:rPr>
              <a:t>Be aware of other agencies who have clients that share this common goal</a:t>
            </a:r>
            <a:endParaRPr lang="en-US" sz="1600" dirty="0">
              <a:latin typeface="Bell MT" panose="02020503060305020303" pitchFamily="18" charset="0"/>
            </a:endParaRPr>
          </a:p>
          <a:p>
            <a:pPr marL="731044" indent="-342900" algn="just">
              <a:buFontTx/>
              <a:buAutoNum type="arabicPeriod"/>
            </a:pPr>
            <a:r>
              <a:rPr lang="en-US" sz="1600" dirty="0">
                <a:latin typeface="Bell MT" panose="02020503060305020303" pitchFamily="18" charset="0"/>
              </a:rPr>
              <a:t>Be open to new ideas</a:t>
            </a:r>
          </a:p>
          <a:p>
            <a:pPr marL="731044" indent="-342900" algn="just">
              <a:buAutoNum type="arabicPeriod"/>
            </a:pPr>
            <a:r>
              <a:rPr lang="en-US" sz="1600" dirty="0">
                <a:latin typeface="Bell MT" panose="02020503060305020303" pitchFamily="18" charset="0"/>
              </a:rPr>
              <a:t>Be willing to seize opportunities as they present themselves</a:t>
            </a:r>
          </a:p>
          <a:p>
            <a:pPr marL="731044" indent="-342900" algn="just">
              <a:buAutoNum type="arabicPeriod"/>
            </a:pPr>
            <a:r>
              <a:rPr lang="en-US" sz="1600" dirty="0">
                <a:latin typeface="Bell MT" panose="02020503060305020303" pitchFamily="18" charset="0"/>
              </a:rPr>
              <a:t>Allow the employers to Drive the training content</a:t>
            </a:r>
          </a:p>
          <a:p>
            <a:pPr algn="just"/>
            <a:r>
              <a:rPr lang="en-US" sz="1600" dirty="0">
                <a:latin typeface="Bell MT" panose="02020503060305020303" pitchFamily="18" charset="0"/>
              </a:rPr>
              <a:t>I can assure you our students are receiving better services due to our collaborations – not duplicating services! And that </a:t>
            </a:r>
            <a:r>
              <a:rPr lang="en-US" sz="1600" dirty="0" smtClean="0">
                <a:latin typeface="Bell MT" panose="02020503060305020303" pitchFamily="18" charset="0"/>
              </a:rPr>
              <a:t>is </a:t>
            </a:r>
            <a:r>
              <a:rPr lang="en-US" sz="1600" dirty="0">
                <a:latin typeface="Bell MT" panose="02020503060305020303" pitchFamily="18" charset="0"/>
              </a:rPr>
              <a:t>what WIOA is all about.</a:t>
            </a:r>
          </a:p>
        </p:txBody>
      </p:sp>
      <p:sp>
        <p:nvSpPr>
          <p:cNvPr id="25" name="Title 1"/>
          <p:cNvSpPr txBox="1">
            <a:spLocks/>
          </p:cNvSpPr>
          <p:nvPr/>
        </p:nvSpPr>
        <p:spPr>
          <a:xfrm>
            <a:off x="1981200" y="5715000"/>
            <a:ext cx="7162800" cy="9871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i="1" dirty="0">
                <a:latin typeface="Bell MT" panose="02020503060305020303" pitchFamily="18" charset="0"/>
              </a:rPr>
              <a:t>The recipe is always reinventing itself.</a:t>
            </a:r>
          </a:p>
          <a:p>
            <a:pPr algn="ctr">
              <a:lnSpc>
                <a:spcPct val="100000"/>
              </a:lnSpc>
            </a:pPr>
            <a:endParaRPr lang="en-US" sz="2000" b="1" i="1" dirty="0">
              <a:latin typeface="Bell MT" panose="02020503060305020303" pitchFamily="18" charset="0"/>
            </a:endParaRPr>
          </a:p>
          <a:p>
            <a:pPr algn="ctr">
              <a:lnSpc>
                <a:spcPct val="100000"/>
              </a:lnSpc>
            </a:pPr>
            <a:r>
              <a:rPr lang="en-US" sz="2000" b="1" i="1" dirty="0">
                <a:latin typeface="Bell MT" panose="02020503060305020303" pitchFamily="18" charset="0"/>
              </a:rPr>
              <a:t>New Ingredients </a:t>
            </a:r>
            <a:r>
              <a:rPr lang="en-US" sz="2000" b="1" i="1" dirty="0" smtClean="0">
                <a:latin typeface="Bell MT" panose="02020503060305020303" pitchFamily="18" charset="0"/>
              </a:rPr>
              <a:t>=</a:t>
            </a:r>
            <a:r>
              <a:rPr lang="en-US" sz="2000" b="1" i="1" dirty="0">
                <a:latin typeface="Bell MT" panose="02020503060305020303" pitchFamily="18" charset="0"/>
              </a:rPr>
              <a:t> </a:t>
            </a:r>
            <a:r>
              <a:rPr lang="en-US" sz="2000" b="1" i="1" dirty="0" smtClean="0">
                <a:latin typeface="Bell MT" panose="02020503060305020303" pitchFamily="18" charset="0"/>
              </a:rPr>
              <a:t>New </a:t>
            </a:r>
            <a:r>
              <a:rPr lang="en-US" sz="2000" b="1" i="1" dirty="0">
                <a:latin typeface="Bell MT" panose="02020503060305020303" pitchFamily="18" charset="0"/>
              </a:rPr>
              <a:t>Successes</a:t>
            </a:r>
          </a:p>
        </p:txBody>
      </p:sp>
      <p:sp>
        <p:nvSpPr>
          <p:cNvPr id="27" name="TextBox 26"/>
          <p:cNvSpPr txBox="1"/>
          <p:nvPr/>
        </p:nvSpPr>
        <p:spPr>
          <a:xfrm>
            <a:off x="2816469" y="49114"/>
            <a:ext cx="5715000" cy="1615827"/>
          </a:xfrm>
          <a:prstGeom prst="rect">
            <a:avLst/>
          </a:prstGeom>
          <a:noFill/>
        </p:spPr>
        <p:txBody>
          <a:bodyPr wrap="square" rtlCol="0">
            <a:spAutoFit/>
          </a:bodyPr>
          <a:lstStyle/>
          <a:p>
            <a:pPr algn="ctr"/>
            <a:r>
              <a:rPr lang="en-US" sz="3300" b="1" u="sng" dirty="0" smtClean="0">
                <a:solidFill>
                  <a:schemeClr val="accent4">
                    <a:lumMod val="75000"/>
                  </a:schemeClr>
                </a:solidFill>
                <a:latin typeface="Bell MT" panose="02020503060305020303" pitchFamily="18" charset="0"/>
              </a:rPr>
              <a:t>Everyone brings an Ingredient to the Soup!</a:t>
            </a:r>
            <a:endParaRPr lang="en-US" sz="3300" b="1" u="sng" dirty="0">
              <a:solidFill>
                <a:schemeClr val="accent4">
                  <a:lumMod val="75000"/>
                </a:schemeClr>
              </a:solidFill>
              <a:latin typeface="Bell MT" panose="02020503060305020303" pitchFamily="18" charset="0"/>
            </a:endParaRPr>
          </a:p>
          <a:p>
            <a:pPr algn="ctr"/>
            <a:r>
              <a:rPr lang="en-US" sz="3300" b="1" u="sng" dirty="0">
                <a:solidFill>
                  <a:schemeClr val="accent4">
                    <a:lumMod val="75000"/>
                  </a:schemeClr>
                </a:solidFill>
                <a:latin typeface="Bell MT" panose="02020503060305020303" pitchFamily="18" charset="0"/>
              </a:rPr>
              <a:t>A Recipe for Success</a:t>
            </a:r>
          </a:p>
        </p:txBody>
      </p:sp>
      <p:pic>
        <p:nvPicPr>
          <p:cNvPr id="3074" name="Picture 2" descr="Image result for filled soup bowl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69" y="2980209"/>
            <a:ext cx="2860431" cy="189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78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708025"/>
          </a:xfrm>
        </p:spPr>
        <p:txBody>
          <a:bodyPr>
            <a:normAutofit/>
          </a:bodyPr>
          <a:lstStyle/>
          <a:p>
            <a:pPr algn="ctr"/>
            <a:r>
              <a:rPr lang="en-US" sz="4000" b="1" i="1" u="sng" dirty="0" smtClean="0">
                <a:solidFill>
                  <a:schemeClr val="accent4">
                    <a:lumMod val="75000"/>
                  </a:schemeClr>
                </a:solidFill>
                <a:latin typeface="Bell MT" panose="02020503060305020303" pitchFamily="18" charset="0"/>
              </a:rPr>
              <a:t>Next Step- Homework</a:t>
            </a:r>
            <a:endParaRPr lang="en-US" sz="4000" b="1" i="1" u="sng" dirty="0">
              <a:solidFill>
                <a:schemeClr val="accent4">
                  <a:lumMod val="75000"/>
                </a:schemeClr>
              </a:solidFill>
              <a:latin typeface="Bell MT" panose="02020503060305020303" pitchFamily="18" charset="0"/>
            </a:endParaRPr>
          </a:p>
        </p:txBody>
      </p:sp>
      <p:pic>
        <p:nvPicPr>
          <p:cNvPr id="4098" name="Picture 2" descr="Image result for homework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3154"/>
            <a:ext cx="6324600" cy="420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09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259" y="29308"/>
            <a:ext cx="4028342" cy="1113692"/>
          </a:xfrm>
        </p:spPr>
        <p:txBody>
          <a:bodyPr>
            <a:normAutofit/>
          </a:bodyPr>
          <a:lstStyle/>
          <a:p>
            <a:r>
              <a:rPr lang="en-US" sz="4800" b="1" i="1" u="sng" dirty="0" smtClean="0">
                <a:solidFill>
                  <a:schemeClr val="accent4">
                    <a:lumMod val="75000"/>
                  </a:schemeClr>
                </a:solidFill>
                <a:latin typeface="Bell MT" panose="02020503060305020303" pitchFamily="18" charset="0"/>
              </a:rPr>
              <a:t>Homework</a:t>
            </a:r>
            <a:endParaRPr lang="en-US" sz="4800" b="1" i="1" u="sng" dirty="0">
              <a:solidFill>
                <a:schemeClr val="accent4">
                  <a:lumMod val="75000"/>
                </a:schemeClr>
              </a:solidFill>
              <a:latin typeface="Bell MT" panose="02020503060305020303" pitchFamily="18" charset="0"/>
            </a:endParaRPr>
          </a:p>
        </p:txBody>
      </p:sp>
      <p:sp>
        <p:nvSpPr>
          <p:cNvPr id="3" name="Content Placeholder 2"/>
          <p:cNvSpPr>
            <a:spLocks noGrp="1"/>
          </p:cNvSpPr>
          <p:nvPr>
            <p:ph idx="1"/>
          </p:nvPr>
        </p:nvSpPr>
        <p:spPr>
          <a:xfrm>
            <a:off x="609600" y="1828800"/>
            <a:ext cx="8534400" cy="3541714"/>
          </a:xfrm>
        </p:spPr>
        <p:txBody>
          <a:bodyPr>
            <a:normAutofit/>
          </a:bodyPr>
          <a:lstStyle/>
          <a:p>
            <a:r>
              <a:rPr lang="en-US" sz="3200" dirty="0" smtClean="0">
                <a:latin typeface="Bell MT" panose="02020503060305020303" pitchFamily="18" charset="0"/>
              </a:rPr>
              <a:t>Find your local ABE &amp; WorkForce Programs</a:t>
            </a:r>
          </a:p>
          <a:p>
            <a:r>
              <a:rPr lang="en-US" sz="3200" dirty="0" smtClean="0">
                <a:latin typeface="Bell MT" panose="02020503060305020303" pitchFamily="18" charset="0"/>
              </a:rPr>
              <a:t>Contact your local ABE &amp; WorkForce Programs</a:t>
            </a:r>
          </a:p>
          <a:p>
            <a:r>
              <a:rPr lang="en-US" sz="3200" dirty="0" smtClean="0">
                <a:latin typeface="Bell MT" panose="02020503060305020303" pitchFamily="18" charset="0"/>
              </a:rPr>
              <a:t>See what they are offering </a:t>
            </a:r>
          </a:p>
          <a:p>
            <a:r>
              <a:rPr lang="en-US" sz="3200" dirty="0" smtClean="0">
                <a:latin typeface="Bell MT" panose="02020503060305020303" pitchFamily="18" charset="0"/>
              </a:rPr>
              <a:t>Inform them of your needs</a:t>
            </a:r>
            <a:endParaRPr lang="en-US" sz="3200" dirty="0">
              <a:latin typeface="Bell MT" panose="02020503060305020303" pitchFamily="18" charset="0"/>
            </a:endParaRPr>
          </a:p>
        </p:txBody>
      </p:sp>
    </p:spTree>
    <p:extLst>
      <p:ext uri="{BB962C8B-B14F-4D97-AF65-F5344CB8AC3E}">
        <p14:creationId xmlns:p14="http://schemas.microsoft.com/office/powerpoint/2010/main" val="2791609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u="sng" dirty="0" smtClean="0">
                <a:solidFill>
                  <a:schemeClr val="accent4">
                    <a:lumMod val="75000"/>
                  </a:schemeClr>
                </a:solidFill>
                <a:latin typeface="Bell MT" panose="02020503060305020303" pitchFamily="18" charset="0"/>
              </a:rPr>
              <a:t>Good</a:t>
            </a:r>
            <a:r>
              <a:rPr lang="en-US" sz="4800" b="1" i="1" u="sng" dirty="0" smtClean="0">
                <a:solidFill>
                  <a:schemeClr val="accent3">
                    <a:lumMod val="75000"/>
                  </a:schemeClr>
                </a:solidFill>
                <a:latin typeface="Bell MT" panose="02020503060305020303" pitchFamily="18" charset="0"/>
              </a:rPr>
              <a:t> </a:t>
            </a:r>
            <a:r>
              <a:rPr lang="en-US" sz="4800" b="1" i="1" u="sng" dirty="0" smtClean="0">
                <a:solidFill>
                  <a:schemeClr val="accent4">
                    <a:lumMod val="75000"/>
                  </a:schemeClr>
                </a:solidFill>
                <a:latin typeface="Bell MT" panose="02020503060305020303" pitchFamily="18" charset="0"/>
              </a:rPr>
              <a:t>Luck</a:t>
            </a:r>
            <a:endParaRPr lang="en-US" sz="4800" b="1" i="1" u="sng" dirty="0">
              <a:solidFill>
                <a:schemeClr val="accent4">
                  <a:lumMod val="75000"/>
                </a:schemeClr>
              </a:solidFill>
              <a:latin typeface="Bell MT" panose="02020503060305020303" pitchFamily="18" charset="0"/>
            </a:endParaRPr>
          </a:p>
        </p:txBody>
      </p:sp>
      <p:sp>
        <p:nvSpPr>
          <p:cNvPr id="3" name="Content Placeholder 2"/>
          <p:cNvSpPr>
            <a:spLocks noGrp="1"/>
          </p:cNvSpPr>
          <p:nvPr>
            <p:ph idx="1"/>
          </p:nvPr>
        </p:nvSpPr>
        <p:spPr>
          <a:xfrm>
            <a:off x="952501" y="2129326"/>
            <a:ext cx="7429499" cy="3541714"/>
          </a:xfrm>
        </p:spPr>
        <p:txBody>
          <a:bodyPr>
            <a:normAutofit fontScale="92500" lnSpcReduction="20000"/>
          </a:bodyPr>
          <a:lstStyle/>
          <a:p>
            <a:r>
              <a:rPr lang="en-US" sz="3500" dirty="0" smtClean="0">
                <a:latin typeface="Bell MT" panose="02020503060305020303" pitchFamily="18" charset="0"/>
              </a:rPr>
              <a:t>If you should have any questions or issues please feel free to contact one of us:</a:t>
            </a:r>
          </a:p>
          <a:p>
            <a:pPr marL="0" indent="0">
              <a:buNone/>
            </a:pPr>
            <a:endParaRPr lang="en-US" dirty="0" smtClean="0">
              <a:latin typeface="Bell MT" panose="02020503060305020303" pitchFamily="18" charset="0"/>
            </a:endParaRPr>
          </a:p>
          <a:p>
            <a:pPr marL="0" indent="0">
              <a:buNone/>
            </a:pPr>
            <a:r>
              <a:rPr lang="en-US" dirty="0">
                <a:latin typeface="Bell MT" panose="02020503060305020303" pitchFamily="18" charset="0"/>
              </a:rPr>
              <a:t>Pat </a:t>
            </a:r>
            <a:r>
              <a:rPr lang="en-US" dirty="0" smtClean="0">
                <a:latin typeface="Bell MT" panose="02020503060305020303" pitchFamily="18" charset="0"/>
              </a:rPr>
              <a:t>Thomas – SW ABE Director</a:t>
            </a:r>
            <a:endParaRPr lang="en-US" dirty="0">
              <a:latin typeface="Bell MT" panose="02020503060305020303" pitchFamily="18" charset="0"/>
            </a:endParaRPr>
          </a:p>
          <a:p>
            <a:pPr marL="0" indent="0">
              <a:buNone/>
            </a:pPr>
            <a:r>
              <a:rPr lang="en-US" dirty="0">
                <a:latin typeface="Bell MT" panose="02020503060305020303" pitchFamily="18" charset="0"/>
                <a:hlinkClick r:id="rId2"/>
              </a:rPr>
              <a:t>pthomas@starpoint.net</a:t>
            </a:r>
            <a:r>
              <a:rPr lang="en-US" dirty="0">
                <a:latin typeface="Bell MT" panose="02020503060305020303" pitchFamily="18" charset="0"/>
              </a:rPr>
              <a:t> </a:t>
            </a:r>
          </a:p>
          <a:p>
            <a:pPr marL="0" indent="0">
              <a:buNone/>
            </a:pPr>
            <a:r>
              <a:rPr lang="en-US" dirty="0">
                <a:latin typeface="Bell MT" panose="02020503060305020303" pitchFamily="18" charset="0"/>
              </a:rPr>
              <a:t>Jason W. </a:t>
            </a:r>
            <a:r>
              <a:rPr lang="en-US" dirty="0" smtClean="0">
                <a:latin typeface="Bell MT" panose="02020503060305020303" pitchFamily="18" charset="0"/>
              </a:rPr>
              <a:t>Swanson – Tealwood Regional Operations Director</a:t>
            </a:r>
            <a:endParaRPr lang="en-US" dirty="0">
              <a:latin typeface="Bell MT" panose="02020503060305020303" pitchFamily="18" charset="0"/>
            </a:endParaRPr>
          </a:p>
          <a:p>
            <a:pPr marL="0" indent="0">
              <a:buNone/>
            </a:pPr>
            <a:r>
              <a:rPr lang="en-US" dirty="0">
                <a:latin typeface="Bell MT" panose="02020503060305020303" pitchFamily="18" charset="0"/>
                <a:hlinkClick r:id="rId3"/>
              </a:rPr>
              <a:t>j</a:t>
            </a:r>
            <a:r>
              <a:rPr lang="en-US" dirty="0" smtClean="0">
                <a:latin typeface="Bell MT" panose="02020503060305020303" pitchFamily="18" charset="0"/>
                <a:hlinkClick r:id="rId3"/>
              </a:rPr>
              <a:t>ason.swanson@twsl.com</a:t>
            </a:r>
            <a:r>
              <a:rPr lang="en-US" dirty="0" smtClean="0">
                <a:latin typeface="Bell MT" panose="02020503060305020303" pitchFamily="18" charset="0"/>
              </a:rPr>
              <a:t> </a:t>
            </a:r>
            <a:endParaRPr lang="en-US" dirty="0">
              <a:latin typeface="Bell MT" panose="02020503060305020303" pitchFamily="18" charset="0"/>
            </a:endParaRPr>
          </a:p>
          <a:p>
            <a:pPr marL="0" indent="0" algn="ctr">
              <a:buNone/>
            </a:pPr>
            <a:endParaRPr lang="en-US" dirty="0">
              <a:latin typeface="Bell MT" panose="02020503060305020303" pitchFamily="18" charset="0"/>
            </a:endParaRPr>
          </a:p>
        </p:txBody>
      </p:sp>
    </p:spTree>
    <p:extLst>
      <p:ext uri="{BB962C8B-B14F-4D97-AF65-F5344CB8AC3E}">
        <p14:creationId xmlns:p14="http://schemas.microsoft.com/office/powerpoint/2010/main" val="4025673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01000" cy="1295400"/>
          </a:xfrm>
        </p:spPr>
        <p:txBody>
          <a:bodyPr>
            <a:noAutofit/>
          </a:bodyPr>
          <a:lstStyle/>
          <a:p>
            <a:r>
              <a:rPr lang="en-US" dirty="0">
                <a:latin typeface="Bell MT" panose="02020503060305020303" pitchFamily="18" charset="0"/>
              </a:rPr>
              <a:t>Reasons for Vacant Positions </a:t>
            </a:r>
            <a:r>
              <a:rPr lang="en-US" sz="3600" dirty="0">
                <a:latin typeface="Bell MT" panose="02020503060305020303" pitchFamily="18" charset="0"/>
              </a:rPr>
              <a:t/>
            </a:r>
            <a:br>
              <a:rPr lang="en-US" sz="3600" dirty="0">
                <a:latin typeface="Bell MT" panose="02020503060305020303" pitchFamily="18" charset="0"/>
              </a:rPr>
            </a:br>
            <a:r>
              <a:rPr lang="en-US" sz="1800" dirty="0">
                <a:latin typeface="Bell MT" panose="02020503060305020303" pitchFamily="18" charset="0"/>
              </a:rPr>
              <a:t>Competition and lack of applicants are biggest concerns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1891447"/>
              </p:ext>
            </p:extLst>
          </p:nvPr>
        </p:nvGraphicFramePr>
        <p:xfrm>
          <a:off x="822325" y="1987550"/>
          <a:ext cx="7543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a:xfrm>
            <a:off x="2514600" y="6469647"/>
            <a:ext cx="4679482" cy="365125"/>
          </a:xfrm>
        </p:spPr>
        <p:txBody>
          <a:bodyPr/>
          <a:lstStyle/>
          <a:p>
            <a:r>
              <a:rPr lang="en-US" dirty="0"/>
              <a:t>Source: 2017 LTC Imperative Housing with Services Workforce Legislative Survey</a:t>
            </a:r>
          </a:p>
        </p:txBody>
      </p:sp>
    </p:spTree>
    <p:extLst>
      <p:ext uri="{BB962C8B-B14F-4D97-AF65-F5344CB8AC3E}">
        <p14:creationId xmlns:p14="http://schemas.microsoft.com/office/powerpoint/2010/main" val="3925746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219200" y="369818"/>
            <a:ext cx="7086600" cy="1008796"/>
          </a:xfrm>
        </p:spPr>
        <p:txBody>
          <a:bodyPr>
            <a:noAutofit/>
          </a:bodyPr>
          <a:lstStyle/>
          <a:p>
            <a:pPr algn="ctr"/>
            <a:r>
              <a:rPr lang="en-US" sz="2800" b="1" dirty="0">
                <a:latin typeface="Bell MT" panose="02020503060305020303" pitchFamily="18" charset="0"/>
              </a:rPr>
              <a:t>Vacant Direct Care Positions in Nursing Homes</a:t>
            </a:r>
            <a:br>
              <a:rPr lang="en-US" sz="2800" b="1" dirty="0">
                <a:latin typeface="Bell MT" panose="02020503060305020303" pitchFamily="18" charset="0"/>
              </a:rPr>
            </a:br>
            <a:r>
              <a:rPr lang="en-US" sz="2800" b="1" dirty="0">
                <a:latin typeface="Bell MT" panose="02020503060305020303" pitchFamily="18" charset="0"/>
              </a:rPr>
              <a:t>Now Total Over 2,800 Statewide</a:t>
            </a:r>
          </a:p>
        </p:txBody>
      </p:sp>
      <p:graphicFrame>
        <p:nvGraphicFramePr>
          <p:cNvPr id="6" name="Object 2"/>
          <p:cNvGraphicFramePr>
            <a:graphicFrameLocks noGrp="1" noChangeAspect="1"/>
          </p:cNvGraphicFramePr>
          <p:nvPr>
            <p:ph idx="1"/>
            <p:extLst>
              <p:ext uri="{D42A27DB-BD31-4B8C-83A1-F6EECF244321}">
                <p14:modId xmlns:p14="http://schemas.microsoft.com/office/powerpoint/2010/main" val="2596977918"/>
              </p:ext>
            </p:extLst>
          </p:nvPr>
        </p:nvGraphicFramePr>
        <p:xfrm>
          <a:off x="914400" y="1905000"/>
          <a:ext cx="75438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6"/>
          <p:cNvSpPr txBox="1">
            <a:spLocks noChangeArrowheads="1"/>
          </p:cNvSpPr>
          <p:nvPr/>
        </p:nvSpPr>
        <p:spPr bwMode="auto">
          <a:xfrm>
            <a:off x="2133600" y="6613112"/>
            <a:ext cx="3124200" cy="253916"/>
          </a:xfrm>
          <a:prstGeom prst="rect">
            <a:avLst/>
          </a:prstGeom>
          <a:noFill/>
          <a:ln w="9525">
            <a:noFill/>
            <a:miter lim="800000"/>
            <a:headEnd/>
            <a:tailEnd/>
          </a:ln>
        </p:spPr>
        <p:txBody>
          <a:bodyPr wrap="square">
            <a:spAutoFit/>
          </a:bodyPr>
          <a:lstStyle/>
          <a:p>
            <a:pPr eaLnBrk="0" hangingPunct="0"/>
            <a:r>
              <a:rPr lang="en-US" sz="1050" i="1" dirty="0"/>
              <a:t>Source: Long Term Care Imperative Legislative Surveys</a:t>
            </a:r>
          </a:p>
        </p:txBody>
      </p:sp>
    </p:spTree>
    <p:extLst>
      <p:ext uri="{BB962C8B-B14F-4D97-AF65-F5344CB8AC3E}">
        <p14:creationId xmlns:p14="http://schemas.microsoft.com/office/powerpoint/2010/main" val="380473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822325" y="685800"/>
            <a:ext cx="8169275" cy="1008796"/>
          </a:xfrm>
        </p:spPr>
        <p:txBody>
          <a:bodyPr>
            <a:normAutofit/>
          </a:bodyPr>
          <a:lstStyle/>
          <a:p>
            <a:r>
              <a:rPr lang="en-US" sz="2000" b="1" dirty="0">
                <a:latin typeface="Bell MT" panose="02020503060305020303" pitchFamily="18" charset="0"/>
              </a:rPr>
              <a:t>Average Nursing Home has 7.8 Vacant </a:t>
            </a:r>
            <a:r>
              <a:rPr lang="en-US" sz="2000" b="1" dirty="0" smtClean="0">
                <a:latin typeface="Bell MT" panose="02020503060305020303" pitchFamily="18" charset="0"/>
              </a:rPr>
              <a:t>Direct Care </a:t>
            </a:r>
            <a:r>
              <a:rPr lang="en-US" sz="2000" b="1" dirty="0">
                <a:latin typeface="Bell MT" panose="02020503060305020303" pitchFamily="18" charset="0"/>
              </a:rPr>
              <a:t>FTE,</a:t>
            </a:r>
            <a:br>
              <a:rPr lang="en-US" sz="2000" b="1" dirty="0">
                <a:latin typeface="Bell MT" panose="02020503060305020303" pitchFamily="18" charset="0"/>
              </a:rPr>
            </a:br>
            <a:r>
              <a:rPr lang="en-US" sz="2000" b="1" dirty="0">
                <a:latin typeface="Bell MT" panose="02020503060305020303" pitchFamily="18" charset="0"/>
              </a:rPr>
              <a:t>Including more than five Nursing Assistant FTE</a:t>
            </a:r>
          </a:p>
        </p:txBody>
      </p:sp>
      <p:graphicFrame>
        <p:nvGraphicFramePr>
          <p:cNvPr id="6" name="Object 2"/>
          <p:cNvGraphicFramePr>
            <a:graphicFrameLocks noGrp="1" noChangeAspect="1"/>
          </p:cNvGraphicFramePr>
          <p:nvPr>
            <p:ph idx="1"/>
            <p:extLst>
              <p:ext uri="{D42A27DB-BD31-4B8C-83A1-F6EECF244321}">
                <p14:modId xmlns:p14="http://schemas.microsoft.com/office/powerpoint/2010/main" val="613442637"/>
              </p:ext>
            </p:extLst>
          </p:nvPr>
        </p:nvGraphicFramePr>
        <p:xfrm>
          <a:off x="793750" y="1371600"/>
          <a:ext cx="7543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p:cNvSpPr txBox="1">
            <a:spLocks noChangeArrowheads="1"/>
          </p:cNvSpPr>
          <p:nvPr/>
        </p:nvSpPr>
        <p:spPr bwMode="auto">
          <a:xfrm>
            <a:off x="2133600" y="6604084"/>
            <a:ext cx="4114800" cy="253916"/>
          </a:xfrm>
          <a:prstGeom prst="rect">
            <a:avLst/>
          </a:prstGeom>
          <a:noFill/>
          <a:ln w="9525">
            <a:noFill/>
            <a:miter lim="800000"/>
            <a:headEnd/>
            <a:tailEnd/>
          </a:ln>
        </p:spPr>
        <p:txBody>
          <a:bodyPr wrap="square">
            <a:spAutoFit/>
          </a:bodyPr>
          <a:lstStyle/>
          <a:p>
            <a:pPr eaLnBrk="0" hangingPunct="0"/>
            <a:r>
              <a:rPr lang="en-US" sz="1050" i="1" dirty="0"/>
              <a:t>Source: Long Term Care Imperative Legislative Surveys</a:t>
            </a:r>
          </a:p>
        </p:txBody>
      </p:sp>
    </p:spTree>
    <p:extLst>
      <p:ext uri="{BB962C8B-B14F-4D97-AF65-F5344CB8AC3E}">
        <p14:creationId xmlns:p14="http://schemas.microsoft.com/office/powerpoint/2010/main" val="276402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i="1" u="sng" dirty="0" smtClean="0">
                <a:solidFill>
                  <a:schemeClr val="accent4">
                    <a:lumMod val="75000"/>
                  </a:schemeClr>
                </a:solidFill>
                <a:latin typeface="Bell MT" panose="02020503060305020303" pitchFamily="18" charset="0"/>
              </a:rPr>
              <a:t>Historically</a:t>
            </a:r>
            <a:endParaRPr lang="en-US" sz="6600" b="1" i="1" u="sng" dirty="0">
              <a:solidFill>
                <a:schemeClr val="accent4">
                  <a:lumMod val="75000"/>
                </a:schemeClr>
              </a:solidFill>
              <a:latin typeface="Bell MT" panose="02020503060305020303" pitchFamily="18" charset="0"/>
            </a:endParaRPr>
          </a:p>
        </p:txBody>
      </p:sp>
      <p:sp>
        <p:nvSpPr>
          <p:cNvPr id="3" name="Content Placeholder 2"/>
          <p:cNvSpPr>
            <a:spLocks noGrp="1"/>
          </p:cNvSpPr>
          <p:nvPr>
            <p:ph idx="1"/>
          </p:nvPr>
        </p:nvSpPr>
        <p:spPr>
          <a:xfrm>
            <a:off x="1066800" y="2057400"/>
            <a:ext cx="7704667" cy="4267200"/>
          </a:xfrm>
        </p:spPr>
        <p:txBody>
          <a:bodyPr>
            <a:normAutofit/>
          </a:bodyPr>
          <a:lstStyle/>
          <a:p>
            <a:pPr algn="just"/>
            <a:r>
              <a:rPr lang="en-US" sz="4400" dirty="0" smtClean="0">
                <a:latin typeface="Bell MT" panose="02020503060305020303" pitchFamily="18" charset="0"/>
              </a:rPr>
              <a:t>Place an ad in the newspaper</a:t>
            </a:r>
          </a:p>
          <a:p>
            <a:pPr algn="just"/>
            <a:r>
              <a:rPr lang="en-US" sz="4400" dirty="0" smtClean="0">
                <a:latin typeface="Bell MT" panose="02020503060305020303" pitchFamily="18" charset="0"/>
              </a:rPr>
              <a:t>Recruit from High Schools</a:t>
            </a:r>
          </a:p>
          <a:p>
            <a:pPr algn="just"/>
            <a:r>
              <a:rPr lang="en-US" sz="4400" dirty="0" smtClean="0">
                <a:latin typeface="Bell MT" panose="02020503060305020303" pitchFamily="18" charset="0"/>
              </a:rPr>
              <a:t>Friends would refer candidates</a:t>
            </a:r>
            <a:endParaRPr lang="en-US" sz="4400" dirty="0">
              <a:latin typeface="Bell MT" panose="02020503060305020303" pitchFamily="18" charset="0"/>
            </a:endParaRPr>
          </a:p>
        </p:txBody>
      </p:sp>
    </p:spTree>
    <p:extLst>
      <p:ext uri="{BB962C8B-B14F-4D97-AF65-F5344CB8AC3E}">
        <p14:creationId xmlns:p14="http://schemas.microsoft.com/office/powerpoint/2010/main" val="3046908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050"/>
            <a:ext cx="6172200" cy="801688"/>
          </a:xfrm>
        </p:spPr>
        <p:txBody>
          <a:bodyPr>
            <a:normAutofit/>
          </a:bodyPr>
          <a:lstStyle/>
          <a:p>
            <a:r>
              <a:rPr lang="en-US" dirty="0" smtClean="0">
                <a:latin typeface="Bell MT" panose="02020503060305020303" pitchFamily="18" charset="0"/>
              </a:rPr>
              <a:t>What do you Think Bob?</a:t>
            </a:r>
            <a:endParaRPr lang="en-US" dirty="0">
              <a:latin typeface="Bell MT" panose="02020503060305020303"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5886" y="1219200"/>
            <a:ext cx="5482829" cy="543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926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19050"/>
            <a:ext cx="6172200" cy="801688"/>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atin typeface="Bell MT" panose="02020503060305020303" pitchFamily="18" charset="0"/>
              </a:rPr>
              <a:t>Ready to take the Plunge?</a:t>
            </a:r>
            <a:endParaRPr lang="en-US" dirty="0">
              <a:latin typeface="Bell MT" panose="02020503060305020303" pitchFamily="18" charset="0"/>
            </a:endParaRPr>
          </a:p>
        </p:txBody>
      </p:sp>
      <p:pic>
        <p:nvPicPr>
          <p:cNvPr id="4" name="IMG_439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467100" y="820738"/>
            <a:ext cx="3200400" cy="5199062"/>
          </a:xfrm>
          <a:prstGeom prst="rect">
            <a:avLst/>
          </a:prstGeom>
        </p:spPr>
      </p:pic>
    </p:spTree>
    <p:extLst>
      <p:ext uri="{BB962C8B-B14F-4D97-AF65-F5344CB8AC3E}">
        <p14:creationId xmlns:p14="http://schemas.microsoft.com/office/powerpoint/2010/main" val="296187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1396</TotalTime>
  <Words>1661</Words>
  <Application>Microsoft Office PowerPoint</Application>
  <PresentationFormat>On-screen Show (4:3)</PresentationFormat>
  <Paragraphs>231</Paragraphs>
  <Slides>33</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Bell MT</vt:lpstr>
      <vt:lpstr>Calibri</vt:lpstr>
      <vt:lpstr>Californian FB</vt:lpstr>
      <vt:lpstr>Corbel</vt:lpstr>
      <vt:lpstr>Perpetua</vt:lpstr>
      <vt:lpstr>Times New Roman</vt:lpstr>
      <vt:lpstr>Parallax</vt:lpstr>
      <vt:lpstr>Working With Adult Training Programs Specifically ABE (Adult Basic Education)</vt:lpstr>
      <vt:lpstr>Topics of Discussion</vt:lpstr>
      <vt:lpstr>Statewide Employee Vacancy Rates  Increases in 2016 for Nurses and Home Care Aides</vt:lpstr>
      <vt:lpstr>Reasons for Vacant Positions  Competition and lack of applicants are biggest concerns</vt:lpstr>
      <vt:lpstr>Vacant Direct Care Positions in Nursing Homes Now Total Over 2,800 Statewide</vt:lpstr>
      <vt:lpstr>Average Nursing Home has 7.8 Vacant Direct Care FTE, Including more than five Nursing Assistant FTE</vt:lpstr>
      <vt:lpstr>Historically</vt:lpstr>
      <vt:lpstr>What do you Think Bob?</vt:lpstr>
      <vt:lpstr>PowerPoint Presentation</vt:lpstr>
      <vt:lpstr>Providers</vt:lpstr>
      <vt:lpstr>PowerPoint Presentation</vt:lpstr>
      <vt:lpstr>What is ABE</vt:lpstr>
      <vt:lpstr>ABE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 Homework</vt:lpstr>
      <vt:lpstr>Homework</vt:lpstr>
      <vt:lpstr>Good Luck</vt:lpstr>
    </vt:vector>
  </TitlesOfParts>
  <Company>Virtual Care Provider,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Care and Employees</dc:title>
  <dc:creator>Swanson, Jason W</dc:creator>
  <cp:lastModifiedBy>Ben Nwachukwu</cp:lastModifiedBy>
  <cp:revision>114</cp:revision>
  <cp:lastPrinted>2018-04-04T20:01:41Z</cp:lastPrinted>
  <dcterms:created xsi:type="dcterms:W3CDTF">2017-09-20T02:57:18Z</dcterms:created>
  <dcterms:modified xsi:type="dcterms:W3CDTF">2018-04-06T20:19:40Z</dcterms:modified>
</cp:coreProperties>
</file>