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handoutMasterIdLst>
    <p:handoutMasterId r:id="rId46"/>
  </p:handoutMasterIdLst>
  <p:sldIdLst>
    <p:sldId id="339" r:id="rId2"/>
    <p:sldId id="396" r:id="rId3"/>
    <p:sldId id="406" r:id="rId4"/>
    <p:sldId id="405" r:id="rId5"/>
    <p:sldId id="397" r:id="rId6"/>
    <p:sldId id="261" r:id="rId7"/>
    <p:sldId id="301" r:id="rId8"/>
    <p:sldId id="381" r:id="rId9"/>
    <p:sldId id="407" r:id="rId10"/>
    <p:sldId id="305" r:id="rId11"/>
    <p:sldId id="414" r:id="rId12"/>
    <p:sldId id="398" r:id="rId13"/>
    <p:sldId id="374" r:id="rId14"/>
    <p:sldId id="310" r:id="rId15"/>
    <p:sldId id="314" r:id="rId16"/>
    <p:sldId id="315" r:id="rId17"/>
    <p:sldId id="317" r:id="rId18"/>
    <p:sldId id="399" r:id="rId19"/>
    <p:sldId id="321" r:id="rId20"/>
    <p:sldId id="408" r:id="rId21"/>
    <p:sldId id="387" r:id="rId22"/>
    <p:sldId id="409" r:id="rId23"/>
    <p:sldId id="410" r:id="rId24"/>
    <p:sldId id="411" r:id="rId25"/>
    <p:sldId id="412" r:id="rId26"/>
    <p:sldId id="403" r:id="rId27"/>
    <p:sldId id="325" r:id="rId28"/>
    <p:sldId id="326" r:id="rId29"/>
    <p:sldId id="388" r:id="rId30"/>
    <p:sldId id="327" r:id="rId31"/>
    <p:sldId id="341" r:id="rId32"/>
    <p:sldId id="376" r:id="rId33"/>
    <p:sldId id="377" r:id="rId34"/>
    <p:sldId id="338" r:id="rId35"/>
    <p:sldId id="345" r:id="rId36"/>
    <p:sldId id="382" r:id="rId37"/>
    <p:sldId id="385" r:id="rId38"/>
    <p:sldId id="389" r:id="rId39"/>
    <p:sldId id="413" r:id="rId40"/>
    <p:sldId id="386" r:id="rId41"/>
    <p:sldId id="337" r:id="rId42"/>
    <p:sldId id="373" r:id="rId43"/>
    <p:sldId id="380" r:id="rId44"/>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0D6F"/>
    <a:srgbClr val="11BCD3"/>
    <a:srgbClr val="4E88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05" autoAdjust="0"/>
    <p:restoredTop sz="96408" autoAdjust="0"/>
  </p:normalViewPr>
  <p:slideViewPr>
    <p:cSldViewPr snapToGrid="0">
      <p:cViewPr varScale="1">
        <p:scale>
          <a:sx n="73" d="100"/>
          <a:sy n="73" d="100"/>
        </p:scale>
        <p:origin x="3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02299" cy="351737"/>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5231641" y="2"/>
            <a:ext cx="4002299" cy="351737"/>
          </a:xfrm>
          <a:prstGeom prst="rect">
            <a:avLst/>
          </a:prstGeom>
        </p:spPr>
        <p:txBody>
          <a:bodyPr vert="horz" lIns="92446" tIns="46223" rIns="92446" bIns="46223" rtlCol="0"/>
          <a:lstStyle>
            <a:lvl1pPr algn="r">
              <a:defRPr sz="1200"/>
            </a:lvl1pPr>
          </a:lstStyle>
          <a:p>
            <a:fld id="{7B8E691F-8BE1-44BC-93BB-BA2797B7EF29}" type="datetimeFigureOut">
              <a:rPr lang="en-US" smtClean="0"/>
              <a:t>8/2/2018</a:t>
            </a:fld>
            <a:endParaRPr lang="en-US" dirty="0"/>
          </a:p>
        </p:txBody>
      </p:sp>
      <p:sp>
        <p:nvSpPr>
          <p:cNvPr id="4" name="Footer Placeholder 3"/>
          <p:cNvSpPr>
            <a:spLocks noGrp="1"/>
          </p:cNvSpPr>
          <p:nvPr>
            <p:ph type="ftr" sz="quarter" idx="2"/>
          </p:nvPr>
        </p:nvSpPr>
        <p:spPr>
          <a:xfrm>
            <a:off x="1" y="6658667"/>
            <a:ext cx="4002299" cy="351737"/>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1641" y="6658667"/>
            <a:ext cx="4002299" cy="351737"/>
          </a:xfrm>
          <a:prstGeom prst="rect">
            <a:avLst/>
          </a:prstGeom>
        </p:spPr>
        <p:txBody>
          <a:bodyPr vert="horz" lIns="92446" tIns="46223" rIns="92446" bIns="46223" rtlCol="0" anchor="b"/>
          <a:lstStyle>
            <a:lvl1pPr algn="r">
              <a:defRPr sz="1200"/>
            </a:lvl1pPr>
          </a:lstStyle>
          <a:p>
            <a:fld id="{2D85ACA9-FC82-42F5-A3D2-83F03C8DA4AC}" type="slidenum">
              <a:rPr lang="en-US" smtClean="0"/>
              <a:t>‹#›</a:t>
            </a:fld>
            <a:endParaRPr lang="en-US" dirty="0"/>
          </a:p>
        </p:txBody>
      </p:sp>
    </p:spTree>
    <p:extLst>
      <p:ext uri="{BB962C8B-B14F-4D97-AF65-F5344CB8AC3E}">
        <p14:creationId xmlns:p14="http://schemas.microsoft.com/office/powerpoint/2010/main" val="3819912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4003365" cy="35195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30584" y="2"/>
            <a:ext cx="4003363" cy="351957"/>
          </a:xfrm>
          <a:prstGeom prst="rect">
            <a:avLst/>
          </a:prstGeom>
        </p:spPr>
        <p:txBody>
          <a:bodyPr vert="horz" lIns="91440" tIns="45720" rIns="91440" bIns="45720" rtlCol="0"/>
          <a:lstStyle>
            <a:lvl1pPr algn="r">
              <a:defRPr sz="1200"/>
            </a:lvl1pPr>
          </a:lstStyle>
          <a:p>
            <a:fld id="{6BFA9EEB-2F0D-4250-87A7-99487680B2B2}" type="datetimeFigureOut">
              <a:rPr lang="en-US" smtClean="0"/>
              <a:t>8/2/2018</a:t>
            </a:fld>
            <a:endParaRPr lang="en-US" dirty="0"/>
          </a:p>
        </p:txBody>
      </p:sp>
      <p:sp>
        <p:nvSpPr>
          <p:cNvPr id="4" name="Slide Image Placeholder 3"/>
          <p:cNvSpPr>
            <a:spLocks noGrp="1" noRot="1" noChangeAspect="1"/>
          </p:cNvSpPr>
          <p:nvPr>
            <p:ph type="sldImg" idx="2"/>
          </p:nvPr>
        </p:nvSpPr>
        <p:spPr>
          <a:xfrm>
            <a:off x="2517775" y="876300"/>
            <a:ext cx="4203700"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4676" y="3373518"/>
            <a:ext cx="7388859" cy="2760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6658446"/>
            <a:ext cx="4003365" cy="35195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0584" y="6658446"/>
            <a:ext cx="4003363" cy="351957"/>
          </a:xfrm>
          <a:prstGeom prst="rect">
            <a:avLst/>
          </a:prstGeom>
        </p:spPr>
        <p:txBody>
          <a:bodyPr vert="horz" lIns="91440" tIns="45720" rIns="91440" bIns="45720" rtlCol="0" anchor="b"/>
          <a:lstStyle>
            <a:lvl1pPr algn="r">
              <a:defRPr sz="1200"/>
            </a:lvl1pPr>
          </a:lstStyle>
          <a:p>
            <a:fld id="{5BC1A95E-2F59-43E2-98EB-B83FE23483AE}" type="slidenum">
              <a:rPr lang="en-US" smtClean="0"/>
              <a:t>‹#›</a:t>
            </a:fld>
            <a:endParaRPr lang="en-US" dirty="0"/>
          </a:p>
        </p:txBody>
      </p:sp>
    </p:spTree>
    <p:extLst>
      <p:ext uri="{BB962C8B-B14F-4D97-AF65-F5344CB8AC3E}">
        <p14:creationId xmlns:p14="http://schemas.microsoft.com/office/powerpoint/2010/main" val="34271535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a:t>
            </a:fld>
            <a:endParaRPr lang="en-US" dirty="0"/>
          </a:p>
        </p:txBody>
      </p:sp>
    </p:spTree>
    <p:extLst>
      <p:ext uri="{BB962C8B-B14F-4D97-AF65-F5344CB8AC3E}">
        <p14:creationId xmlns:p14="http://schemas.microsoft.com/office/powerpoint/2010/main" val="4225687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11</a:t>
            </a:fld>
            <a:endParaRPr lang="en-US" dirty="0"/>
          </a:p>
        </p:txBody>
      </p:sp>
    </p:spTree>
    <p:extLst>
      <p:ext uri="{BB962C8B-B14F-4D97-AF65-F5344CB8AC3E}">
        <p14:creationId xmlns:p14="http://schemas.microsoft.com/office/powerpoint/2010/main" val="1853766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12</a:t>
            </a:fld>
            <a:endParaRPr lang="en-US" dirty="0"/>
          </a:p>
        </p:txBody>
      </p:sp>
    </p:spTree>
    <p:extLst>
      <p:ext uri="{BB962C8B-B14F-4D97-AF65-F5344CB8AC3E}">
        <p14:creationId xmlns:p14="http://schemas.microsoft.com/office/powerpoint/2010/main" val="1520467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14</a:t>
            </a:fld>
            <a:endParaRPr lang="en-US" dirty="0"/>
          </a:p>
        </p:txBody>
      </p:sp>
    </p:spTree>
    <p:extLst>
      <p:ext uri="{BB962C8B-B14F-4D97-AF65-F5344CB8AC3E}">
        <p14:creationId xmlns:p14="http://schemas.microsoft.com/office/powerpoint/2010/main" val="1975478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15</a:t>
            </a:fld>
            <a:endParaRPr lang="en-US" dirty="0"/>
          </a:p>
        </p:txBody>
      </p:sp>
    </p:spTree>
    <p:extLst>
      <p:ext uri="{BB962C8B-B14F-4D97-AF65-F5344CB8AC3E}">
        <p14:creationId xmlns:p14="http://schemas.microsoft.com/office/powerpoint/2010/main" val="1735054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16</a:t>
            </a:fld>
            <a:endParaRPr lang="en-US" dirty="0"/>
          </a:p>
        </p:txBody>
      </p:sp>
    </p:spTree>
    <p:extLst>
      <p:ext uri="{BB962C8B-B14F-4D97-AF65-F5344CB8AC3E}">
        <p14:creationId xmlns:p14="http://schemas.microsoft.com/office/powerpoint/2010/main" val="1163739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17</a:t>
            </a:fld>
            <a:endParaRPr lang="en-US" dirty="0"/>
          </a:p>
        </p:txBody>
      </p:sp>
    </p:spTree>
    <p:extLst>
      <p:ext uri="{BB962C8B-B14F-4D97-AF65-F5344CB8AC3E}">
        <p14:creationId xmlns:p14="http://schemas.microsoft.com/office/powerpoint/2010/main" val="20592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18</a:t>
            </a:fld>
            <a:endParaRPr lang="en-US" dirty="0"/>
          </a:p>
        </p:txBody>
      </p:sp>
    </p:spTree>
    <p:extLst>
      <p:ext uri="{BB962C8B-B14F-4D97-AF65-F5344CB8AC3E}">
        <p14:creationId xmlns:p14="http://schemas.microsoft.com/office/powerpoint/2010/main" val="551569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19</a:t>
            </a:fld>
            <a:endParaRPr lang="en-US" dirty="0"/>
          </a:p>
        </p:txBody>
      </p:sp>
    </p:spTree>
    <p:extLst>
      <p:ext uri="{BB962C8B-B14F-4D97-AF65-F5344CB8AC3E}">
        <p14:creationId xmlns:p14="http://schemas.microsoft.com/office/powerpoint/2010/main" val="49119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20</a:t>
            </a:fld>
            <a:endParaRPr lang="en-US" dirty="0"/>
          </a:p>
        </p:txBody>
      </p:sp>
    </p:spTree>
    <p:extLst>
      <p:ext uri="{BB962C8B-B14F-4D97-AF65-F5344CB8AC3E}">
        <p14:creationId xmlns:p14="http://schemas.microsoft.com/office/powerpoint/2010/main" val="4292643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21</a:t>
            </a:fld>
            <a:endParaRPr lang="en-US" dirty="0"/>
          </a:p>
        </p:txBody>
      </p:sp>
    </p:spTree>
    <p:extLst>
      <p:ext uri="{BB962C8B-B14F-4D97-AF65-F5344CB8AC3E}">
        <p14:creationId xmlns:p14="http://schemas.microsoft.com/office/powerpoint/2010/main" val="76722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a:t>
            </a:fld>
            <a:endParaRPr lang="en-US" dirty="0"/>
          </a:p>
        </p:txBody>
      </p:sp>
    </p:spTree>
    <p:extLst>
      <p:ext uri="{BB962C8B-B14F-4D97-AF65-F5344CB8AC3E}">
        <p14:creationId xmlns:p14="http://schemas.microsoft.com/office/powerpoint/2010/main" val="4103582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22</a:t>
            </a:fld>
            <a:endParaRPr lang="en-US" dirty="0"/>
          </a:p>
        </p:txBody>
      </p:sp>
    </p:spTree>
    <p:extLst>
      <p:ext uri="{BB962C8B-B14F-4D97-AF65-F5344CB8AC3E}">
        <p14:creationId xmlns:p14="http://schemas.microsoft.com/office/powerpoint/2010/main" val="1595535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23</a:t>
            </a:fld>
            <a:endParaRPr lang="en-US" dirty="0"/>
          </a:p>
        </p:txBody>
      </p:sp>
    </p:spTree>
    <p:extLst>
      <p:ext uri="{BB962C8B-B14F-4D97-AF65-F5344CB8AC3E}">
        <p14:creationId xmlns:p14="http://schemas.microsoft.com/office/powerpoint/2010/main" val="619909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24</a:t>
            </a:fld>
            <a:endParaRPr lang="en-US" dirty="0"/>
          </a:p>
        </p:txBody>
      </p:sp>
    </p:spTree>
    <p:extLst>
      <p:ext uri="{BB962C8B-B14F-4D97-AF65-F5344CB8AC3E}">
        <p14:creationId xmlns:p14="http://schemas.microsoft.com/office/powerpoint/2010/main" val="3182829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25</a:t>
            </a:fld>
            <a:endParaRPr lang="en-US" dirty="0"/>
          </a:p>
        </p:txBody>
      </p:sp>
    </p:spTree>
    <p:extLst>
      <p:ext uri="{BB962C8B-B14F-4D97-AF65-F5344CB8AC3E}">
        <p14:creationId xmlns:p14="http://schemas.microsoft.com/office/powerpoint/2010/main" val="117543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26</a:t>
            </a:fld>
            <a:endParaRPr lang="en-US" dirty="0"/>
          </a:p>
        </p:txBody>
      </p:sp>
    </p:spTree>
    <p:extLst>
      <p:ext uri="{BB962C8B-B14F-4D97-AF65-F5344CB8AC3E}">
        <p14:creationId xmlns:p14="http://schemas.microsoft.com/office/powerpoint/2010/main" val="1912397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27</a:t>
            </a:fld>
            <a:endParaRPr lang="en-US" dirty="0"/>
          </a:p>
        </p:txBody>
      </p:sp>
    </p:spTree>
    <p:extLst>
      <p:ext uri="{BB962C8B-B14F-4D97-AF65-F5344CB8AC3E}">
        <p14:creationId xmlns:p14="http://schemas.microsoft.com/office/powerpoint/2010/main" val="946427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28</a:t>
            </a:fld>
            <a:endParaRPr lang="en-US" dirty="0"/>
          </a:p>
        </p:txBody>
      </p:sp>
    </p:spTree>
    <p:extLst>
      <p:ext uri="{BB962C8B-B14F-4D97-AF65-F5344CB8AC3E}">
        <p14:creationId xmlns:p14="http://schemas.microsoft.com/office/powerpoint/2010/main" val="92350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29</a:t>
            </a:fld>
            <a:endParaRPr lang="en-US" dirty="0"/>
          </a:p>
        </p:txBody>
      </p:sp>
    </p:spTree>
    <p:extLst>
      <p:ext uri="{BB962C8B-B14F-4D97-AF65-F5344CB8AC3E}">
        <p14:creationId xmlns:p14="http://schemas.microsoft.com/office/powerpoint/2010/main" val="3385850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30</a:t>
            </a:fld>
            <a:endParaRPr lang="en-US" dirty="0"/>
          </a:p>
        </p:txBody>
      </p:sp>
    </p:spTree>
    <p:extLst>
      <p:ext uri="{BB962C8B-B14F-4D97-AF65-F5344CB8AC3E}">
        <p14:creationId xmlns:p14="http://schemas.microsoft.com/office/powerpoint/2010/main" val="801450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31</a:t>
            </a:fld>
            <a:endParaRPr lang="en-US" dirty="0"/>
          </a:p>
        </p:txBody>
      </p:sp>
    </p:spTree>
    <p:extLst>
      <p:ext uri="{BB962C8B-B14F-4D97-AF65-F5344CB8AC3E}">
        <p14:creationId xmlns:p14="http://schemas.microsoft.com/office/powerpoint/2010/main" val="47591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4</a:t>
            </a:fld>
            <a:endParaRPr lang="en-US" dirty="0"/>
          </a:p>
        </p:txBody>
      </p:sp>
    </p:spTree>
    <p:extLst>
      <p:ext uri="{BB962C8B-B14F-4D97-AF65-F5344CB8AC3E}">
        <p14:creationId xmlns:p14="http://schemas.microsoft.com/office/powerpoint/2010/main" val="1617119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32</a:t>
            </a:fld>
            <a:endParaRPr lang="en-US" dirty="0"/>
          </a:p>
        </p:txBody>
      </p:sp>
    </p:spTree>
    <p:extLst>
      <p:ext uri="{BB962C8B-B14F-4D97-AF65-F5344CB8AC3E}">
        <p14:creationId xmlns:p14="http://schemas.microsoft.com/office/powerpoint/2010/main" val="3382913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33</a:t>
            </a:fld>
            <a:endParaRPr lang="en-US" dirty="0"/>
          </a:p>
        </p:txBody>
      </p:sp>
    </p:spTree>
    <p:extLst>
      <p:ext uri="{BB962C8B-B14F-4D97-AF65-F5344CB8AC3E}">
        <p14:creationId xmlns:p14="http://schemas.microsoft.com/office/powerpoint/2010/main" val="3513572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34</a:t>
            </a:fld>
            <a:endParaRPr lang="en-US" dirty="0"/>
          </a:p>
        </p:txBody>
      </p:sp>
    </p:spTree>
    <p:extLst>
      <p:ext uri="{BB962C8B-B14F-4D97-AF65-F5344CB8AC3E}">
        <p14:creationId xmlns:p14="http://schemas.microsoft.com/office/powerpoint/2010/main" val="3150062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35</a:t>
            </a:fld>
            <a:endParaRPr lang="en-US" dirty="0"/>
          </a:p>
        </p:txBody>
      </p:sp>
    </p:spTree>
    <p:extLst>
      <p:ext uri="{BB962C8B-B14F-4D97-AF65-F5344CB8AC3E}">
        <p14:creationId xmlns:p14="http://schemas.microsoft.com/office/powerpoint/2010/main" val="549837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36</a:t>
            </a:fld>
            <a:endParaRPr lang="en-US" dirty="0"/>
          </a:p>
        </p:txBody>
      </p:sp>
    </p:spTree>
    <p:extLst>
      <p:ext uri="{BB962C8B-B14F-4D97-AF65-F5344CB8AC3E}">
        <p14:creationId xmlns:p14="http://schemas.microsoft.com/office/powerpoint/2010/main" val="1110896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37</a:t>
            </a:fld>
            <a:endParaRPr lang="en-US" dirty="0"/>
          </a:p>
        </p:txBody>
      </p:sp>
    </p:spTree>
    <p:extLst>
      <p:ext uri="{BB962C8B-B14F-4D97-AF65-F5344CB8AC3E}">
        <p14:creationId xmlns:p14="http://schemas.microsoft.com/office/powerpoint/2010/main" val="821713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40</a:t>
            </a:fld>
            <a:endParaRPr lang="en-US" dirty="0"/>
          </a:p>
        </p:txBody>
      </p:sp>
    </p:spTree>
    <p:extLst>
      <p:ext uri="{BB962C8B-B14F-4D97-AF65-F5344CB8AC3E}">
        <p14:creationId xmlns:p14="http://schemas.microsoft.com/office/powerpoint/2010/main" val="3023893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41</a:t>
            </a:fld>
            <a:endParaRPr lang="en-US" dirty="0"/>
          </a:p>
        </p:txBody>
      </p:sp>
    </p:spTree>
    <p:extLst>
      <p:ext uri="{BB962C8B-B14F-4D97-AF65-F5344CB8AC3E}">
        <p14:creationId xmlns:p14="http://schemas.microsoft.com/office/powerpoint/2010/main" val="995380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42</a:t>
            </a:fld>
            <a:endParaRPr lang="en-US" dirty="0"/>
          </a:p>
        </p:txBody>
      </p:sp>
    </p:spTree>
    <p:extLst>
      <p:ext uri="{BB962C8B-B14F-4D97-AF65-F5344CB8AC3E}">
        <p14:creationId xmlns:p14="http://schemas.microsoft.com/office/powerpoint/2010/main" val="396775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43</a:t>
            </a:fld>
            <a:endParaRPr lang="en-US" dirty="0"/>
          </a:p>
        </p:txBody>
      </p:sp>
    </p:spTree>
    <p:extLst>
      <p:ext uri="{BB962C8B-B14F-4D97-AF65-F5344CB8AC3E}">
        <p14:creationId xmlns:p14="http://schemas.microsoft.com/office/powerpoint/2010/main" val="146128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5</a:t>
            </a:fld>
            <a:endParaRPr lang="en-US" dirty="0"/>
          </a:p>
        </p:txBody>
      </p:sp>
    </p:spTree>
    <p:extLst>
      <p:ext uri="{BB962C8B-B14F-4D97-AF65-F5344CB8AC3E}">
        <p14:creationId xmlns:p14="http://schemas.microsoft.com/office/powerpoint/2010/main" val="309509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6</a:t>
            </a:fld>
            <a:endParaRPr lang="en-US" dirty="0"/>
          </a:p>
        </p:txBody>
      </p:sp>
    </p:spTree>
    <p:extLst>
      <p:ext uri="{BB962C8B-B14F-4D97-AF65-F5344CB8AC3E}">
        <p14:creationId xmlns:p14="http://schemas.microsoft.com/office/powerpoint/2010/main" val="361494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7</a:t>
            </a:fld>
            <a:endParaRPr lang="en-US" dirty="0"/>
          </a:p>
        </p:txBody>
      </p:sp>
    </p:spTree>
    <p:extLst>
      <p:ext uri="{BB962C8B-B14F-4D97-AF65-F5344CB8AC3E}">
        <p14:creationId xmlns:p14="http://schemas.microsoft.com/office/powerpoint/2010/main" val="242747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8</a:t>
            </a:fld>
            <a:endParaRPr lang="en-US" dirty="0"/>
          </a:p>
        </p:txBody>
      </p:sp>
    </p:spTree>
    <p:extLst>
      <p:ext uri="{BB962C8B-B14F-4D97-AF65-F5344CB8AC3E}">
        <p14:creationId xmlns:p14="http://schemas.microsoft.com/office/powerpoint/2010/main" val="309981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9</a:t>
            </a:fld>
            <a:endParaRPr lang="en-US" dirty="0"/>
          </a:p>
        </p:txBody>
      </p:sp>
    </p:spTree>
    <p:extLst>
      <p:ext uri="{BB962C8B-B14F-4D97-AF65-F5344CB8AC3E}">
        <p14:creationId xmlns:p14="http://schemas.microsoft.com/office/powerpoint/2010/main" val="338784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10</a:t>
            </a:fld>
            <a:endParaRPr lang="en-US" dirty="0"/>
          </a:p>
        </p:txBody>
      </p:sp>
    </p:spTree>
    <p:extLst>
      <p:ext uri="{BB962C8B-B14F-4D97-AF65-F5344CB8AC3E}">
        <p14:creationId xmlns:p14="http://schemas.microsoft.com/office/powerpoint/2010/main" val="359424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4C0248-8988-447C-86FF-3FBCB6FBE237}" type="datetime1">
              <a:rPr lang="en-US" smtClean="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93957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92FD6A-2D42-4154-959D-4E7CEE571284}" type="datetime1">
              <a:rPr lang="en-US" smtClean="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402902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E72C4D-D50D-4A28-83B5-9DB8788C355D}" type="datetime1">
              <a:rPr lang="en-US" smtClean="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171139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CA51F4-12F2-4EFB-9B8D-7D3E0B5EA436}" type="datetime1">
              <a:rPr lang="en-US" smtClean="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50605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394BAE-8773-463A-B614-D57B76F0B316}" type="datetime1">
              <a:rPr lang="en-US" smtClean="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227568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28077B-487B-4A07-ABFD-E07BD4A07726}" type="datetime1">
              <a:rPr lang="en-US" smtClean="0"/>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101448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A06A69-C350-4C11-BE3C-AE9100D0FFCA}" type="datetime1">
              <a:rPr lang="en-US" smtClean="0"/>
              <a:t>8/2/2018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206793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DB1A2E-7BAF-4864-A8E7-E1533BD7F483}" type="datetime1">
              <a:rPr lang="en-US" smtClean="0"/>
              <a:t>8/2/2018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104383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D4D7D-EC39-493B-BE1C-C92FB6748464}" type="datetime1">
              <a:rPr lang="en-US" smtClean="0"/>
              <a:t>8/2/2018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168874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77FAD4-C2DB-4D98-A0E7-B251B4296357}" type="datetime1">
              <a:rPr lang="en-US" smtClean="0"/>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88306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EE68F6-5200-4082-B9EB-A14C674EFE03}" type="datetime1">
              <a:rPr lang="en-US" smtClean="0"/>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13587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EAF29-CD5A-4C53-8561-14EE52572623}" type="datetime1">
              <a:rPr lang="en-US" smtClean="0"/>
              <a:t>8/2/2018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B2F27-1A5B-49C6-85F8-71977F660851}" type="slidenum">
              <a:rPr lang="en-US" smtClean="0"/>
              <a:t>‹#›</a:t>
            </a:fld>
            <a:endParaRPr lang="en-US" dirty="0"/>
          </a:p>
        </p:txBody>
      </p:sp>
    </p:spTree>
    <p:extLst>
      <p:ext uri="{BB962C8B-B14F-4D97-AF65-F5344CB8AC3E}">
        <p14:creationId xmlns:p14="http://schemas.microsoft.com/office/powerpoint/2010/main" val="1201811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7.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2.jpe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9.pn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hyperlink" Target="http://www.southwestabe.org/cna-reimbursement"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southwestabe.wix.com/rsforhealthcare" TargetMode="External"/><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8.jpg"/></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65.jpg"/><Relationship Id="rId5" Type="http://schemas.openxmlformats.org/officeDocument/2006/relationships/image" Target="../media/image64.jpeg"/><Relationship Id="rId4" Type="http://schemas.openxmlformats.org/officeDocument/2006/relationships/image" Target="../media/image63.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image" Target="../media/image13.jpeg"/><Relationship Id="rId1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merriam-webster.com/dictionary/instrumentalit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health.state.mn.us/divs/orhpc/funding/#hcb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3087" y="4801694"/>
            <a:ext cx="5342104" cy="1569660"/>
          </a:xfrm>
          <a:prstGeom prst="rect">
            <a:avLst/>
          </a:prstGeom>
          <a:noFill/>
        </p:spPr>
        <p:txBody>
          <a:bodyPr wrap="square" rtlCol="0">
            <a:spAutoFit/>
          </a:bodyPr>
          <a:lstStyle/>
          <a:p>
            <a:pPr algn="ctr"/>
            <a:r>
              <a:rPr lang="en-US" sz="2400" b="1" dirty="0">
                <a:latin typeface="Bell MT" panose="02020503060305020303" pitchFamily="18" charset="0"/>
              </a:rPr>
              <a:t>Ingredients:  Collaborating Partners</a:t>
            </a:r>
          </a:p>
          <a:p>
            <a:pPr algn="ctr"/>
            <a:r>
              <a:rPr lang="en-US" sz="2400" b="1" dirty="0">
                <a:latin typeface="Bell MT" panose="02020503060305020303" pitchFamily="18" charset="0"/>
              </a:rPr>
              <a:t>Success: Innovating Ideas</a:t>
            </a:r>
          </a:p>
          <a:p>
            <a:pPr algn="ctr"/>
            <a:r>
              <a:rPr lang="en-US" sz="2400" b="1" dirty="0" smtClean="0">
                <a:latin typeface="Bell MT" panose="02020503060305020303" pitchFamily="18" charset="0"/>
              </a:rPr>
              <a:t>To provide </a:t>
            </a:r>
          </a:p>
          <a:p>
            <a:pPr algn="ctr"/>
            <a:r>
              <a:rPr lang="en-US" sz="2400" b="1" dirty="0" smtClean="0">
                <a:latin typeface="Bell MT" panose="02020503060305020303" pitchFamily="18" charset="0"/>
              </a:rPr>
              <a:t>Excellent Services to our Customers</a:t>
            </a:r>
            <a:endParaRPr lang="en-US" sz="2400" b="1" dirty="0">
              <a:latin typeface="Bell MT" panose="02020503060305020303" pitchFamily="18" charset="0"/>
            </a:endParaRPr>
          </a:p>
        </p:txBody>
      </p:sp>
      <p:sp>
        <p:nvSpPr>
          <p:cNvPr id="7" name="TextBox 6"/>
          <p:cNvSpPr txBox="1"/>
          <p:nvPr/>
        </p:nvSpPr>
        <p:spPr>
          <a:xfrm>
            <a:off x="5144783" y="1445249"/>
            <a:ext cx="4236721" cy="1015663"/>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US" sz="3000" dirty="0">
                <a:latin typeface="Bell MT" panose="02020503060305020303" pitchFamily="18" charset="0"/>
              </a:rPr>
              <a:t>Combine Collaboration</a:t>
            </a:r>
          </a:p>
          <a:p>
            <a:pPr algn="ctr"/>
            <a:r>
              <a:rPr lang="en-US" sz="3000" dirty="0">
                <a:latin typeface="Bell MT" panose="02020503060305020303" pitchFamily="18" charset="0"/>
              </a:rPr>
              <a:t>and Innovation</a:t>
            </a:r>
          </a:p>
        </p:txBody>
      </p:sp>
      <p:sp>
        <p:nvSpPr>
          <p:cNvPr id="6" name="TextBox 5"/>
          <p:cNvSpPr txBox="1"/>
          <p:nvPr/>
        </p:nvSpPr>
        <p:spPr>
          <a:xfrm>
            <a:off x="2452929" y="2874418"/>
            <a:ext cx="9202421" cy="1631216"/>
          </a:xfrm>
          <a:prstGeom prst="rect">
            <a:avLst/>
          </a:prstGeom>
          <a:noFill/>
        </p:spPr>
        <p:txBody>
          <a:bodyPr wrap="square" rtlCol="0">
            <a:spAutoFit/>
          </a:bodyPr>
          <a:lstStyle/>
          <a:p>
            <a:pPr algn="ctr"/>
            <a:r>
              <a:rPr lang="en-US" sz="5000" b="1" i="1" dirty="0">
                <a:solidFill>
                  <a:srgbClr val="FF0000"/>
                </a:solidFill>
                <a:latin typeface="Papyrus" panose="03070502060502030205" pitchFamily="66" charset="0"/>
              </a:rPr>
              <a:t>Voila!</a:t>
            </a:r>
          </a:p>
          <a:p>
            <a:pPr algn="ctr"/>
            <a:r>
              <a:rPr lang="en-US" sz="5000" b="1" dirty="0">
                <a:solidFill>
                  <a:srgbClr val="FF0000"/>
                </a:solidFill>
                <a:latin typeface="Papyrus" panose="03070502060502030205" pitchFamily="66" charset="0"/>
              </a:rPr>
              <a:t>A Recipe for Success</a:t>
            </a:r>
          </a:p>
        </p:txBody>
      </p:sp>
      <p:pic>
        <p:nvPicPr>
          <p:cNvPr id="5" name="Picture 2" descr="http://literacyactionnetwork.org/sites/default/files/abe_summer_institu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868" y="4919140"/>
            <a:ext cx="3942768" cy="9173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233" y="5931017"/>
            <a:ext cx="4144039" cy="584775"/>
          </a:xfrm>
          <a:prstGeom prst="rect">
            <a:avLst/>
          </a:prstGeom>
          <a:noFill/>
        </p:spPr>
        <p:txBody>
          <a:bodyPr wrap="square" rtlCol="0">
            <a:spAutoFit/>
          </a:bodyPr>
          <a:lstStyle/>
          <a:p>
            <a:r>
              <a:rPr lang="en-US" b="1" dirty="0"/>
              <a:t>August 15-17, 2018, St. Cloud Civic Center</a:t>
            </a:r>
          </a:p>
          <a:p>
            <a:endParaRPr lang="en-US" sz="1400" dirty="0">
              <a:latin typeface="Arial Black" panose="020B0A04020102020204" pitchFamily="34" charset="0"/>
            </a:endParaRPr>
          </a:p>
        </p:txBody>
      </p:sp>
    </p:spTree>
    <p:extLst>
      <p:ext uri="{BB962C8B-B14F-4D97-AF65-F5344CB8AC3E}">
        <p14:creationId xmlns:p14="http://schemas.microsoft.com/office/powerpoint/2010/main" val="44295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35253" y="1383398"/>
            <a:ext cx="4198774" cy="4031873"/>
          </a:xfrm>
          <a:prstGeom prst="rect">
            <a:avLst/>
          </a:prstGeom>
          <a:noFill/>
        </p:spPr>
        <p:txBody>
          <a:bodyPr wrap="square" rtlCol="0">
            <a:spAutoFit/>
          </a:bodyPr>
          <a:lstStyle/>
          <a:p>
            <a:pPr algn="ctr"/>
            <a:r>
              <a:rPr lang="en-US" sz="3200" b="1" dirty="0">
                <a:solidFill>
                  <a:srgbClr val="FF0000"/>
                </a:solidFill>
                <a:latin typeface="Papyrus" panose="03070502060502030205" pitchFamily="66" charset="0"/>
              </a:rPr>
              <a:t>If you only focus on your program goals,</a:t>
            </a:r>
          </a:p>
          <a:p>
            <a:pPr algn="ctr"/>
            <a:r>
              <a:rPr lang="en-US" sz="3200" b="1" dirty="0">
                <a:solidFill>
                  <a:srgbClr val="FF0000"/>
                </a:solidFill>
                <a:latin typeface="Papyrus" panose="03070502060502030205" pitchFamily="66" charset="0"/>
              </a:rPr>
              <a:t>you miss many opportunities—opportunities captured when creating </a:t>
            </a:r>
            <a:r>
              <a:rPr lang="en-US" sz="3200" b="1" dirty="0" smtClean="0">
                <a:solidFill>
                  <a:srgbClr val="FF0000"/>
                </a:solidFill>
                <a:latin typeface="Papyrus" panose="03070502060502030205" pitchFamily="66" charset="0"/>
              </a:rPr>
              <a:t>from a </a:t>
            </a:r>
            <a:r>
              <a:rPr lang="en-US" sz="3200" b="1" dirty="0">
                <a:solidFill>
                  <a:srgbClr val="FF0000"/>
                </a:solidFill>
                <a:latin typeface="Papyrus" panose="03070502060502030205" pitchFamily="66" charset="0"/>
              </a:rPr>
              <a:t>more diverse menu for the common customer</a:t>
            </a:r>
            <a:r>
              <a:rPr lang="en-US" sz="3200" b="1" dirty="0" smtClean="0">
                <a:solidFill>
                  <a:srgbClr val="FF0000"/>
                </a:solidFill>
                <a:latin typeface="Papyrus" panose="03070502060502030205" pitchFamily="66" charset="0"/>
              </a:rPr>
              <a:t>.</a:t>
            </a:r>
            <a:endParaRPr lang="en-US" sz="3200" b="1" dirty="0">
              <a:solidFill>
                <a:srgbClr val="FF0000"/>
              </a:solidFill>
              <a:latin typeface="Papyrus" panose="03070502060502030205" pitchFamily="66" charset="0"/>
            </a:endParaRPr>
          </a:p>
        </p:txBody>
      </p:sp>
      <p:pic>
        <p:nvPicPr>
          <p:cNvPr id="3074" name="Picture 2" descr="http://freedesignfile.com/upload/2012/04/black-Menu-vector-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1632" y="19456"/>
            <a:ext cx="7542180" cy="66993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86298" y="2351829"/>
            <a:ext cx="6232848" cy="3231654"/>
          </a:xfrm>
          <a:prstGeom prst="rect">
            <a:avLst/>
          </a:prstGeom>
          <a:noFill/>
        </p:spPr>
        <p:txBody>
          <a:bodyPr wrap="square" rtlCol="0">
            <a:spAutoFit/>
          </a:bodyPr>
          <a:lstStyle/>
          <a:p>
            <a:pPr marL="514350" indent="-514350">
              <a:buAutoNum type="arabicPeriod"/>
            </a:pPr>
            <a:endParaRPr lang="en-US" sz="1200" b="1" dirty="0">
              <a:solidFill>
                <a:schemeClr val="bg1"/>
              </a:solidFill>
              <a:latin typeface="Bell MT" panose="02020503060305020303" pitchFamily="18" charset="0"/>
            </a:endParaRPr>
          </a:p>
          <a:p>
            <a:pPr marL="514350" indent="-514350">
              <a:buAutoNum type="arabicPeriod"/>
            </a:pPr>
            <a:r>
              <a:rPr lang="en-US" sz="2400" b="1" dirty="0">
                <a:solidFill>
                  <a:schemeClr val="bg1"/>
                </a:solidFill>
                <a:latin typeface="Bell MT" panose="02020503060305020303" pitchFamily="18" charset="0"/>
              </a:rPr>
              <a:t>Care Provider and potential legislative funding to create an online literacy-based curriculum for healthcare workers.</a:t>
            </a:r>
          </a:p>
          <a:p>
            <a:pPr marL="514350" indent="-514350">
              <a:buAutoNum type="arabicPeriod"/>
            </a:pPr>
            <a:r>
              <a:rPr lang="en-US" sz="2400" b="1" dirty="0">
                <a:solidFill>
                  <a:schemeClr val="bg1"/>
                </a:solidFill>
                <a:latin typeface="Bell MT" panose="02020503060305020303" pitchFamily="18" charset="0"/>
              </a:rPr>
              <a:t>Financial support from healthcare facility to offer CNA trainings.</a:t>
            </a:r>
          </a:p>
          <a:p>
            <a:pPr marL="514350" indent="-514350">
              <a:buAutoNum type="arabicPeriod"/>
            </a:pPr>
            <a:r>
              <a:rPr lang="en-US" sz="2400" b="1" dirty="0" smtClean="0">
                <a:solidFill>
                  <a:schemeClr val="bg1"/>
                </a:solidFill>
                <a:latin typeface="Bell MT" panose="02020503060305020303" pitchFamily="18" charset="0"/>
              </a:rPr>
              <a:t>Online </a:t>
            </a:r>
            <a:r>
              <a:rPr lang="en-US" sz="2400" b="1" dirty="0">
                <a:solidFill>
                  <a:schemeClr val="bg1"/>
                </a:solidFill>
                <a:latin typeface="Bell MT" panose="02020503060305020303" pitchFamily="18" charset="0"/>
              </a:rPr>
              <a:t>career assessment through the college</a:t>
            </a:r>
          </a:p>
          <a:p>
            <a:pPr marL="514350" indent="-514350">
              <a:buAutoNum type="arabicPeriod"/>
            </a:pPr>
            <a:r>
              <a:rPr lang="en-US" sz="2400" b="1" dirty="0">
                <a:solidFill>
                  <a:schemeClr val="bg1"/>
                </a:solidFill>
                <a:latin typeface="Bell MT" panose="02020503060305020303" pitchFamily="18" charset="0"/>
              </a:rPr>
              <a:t>Work experience from PIC</a:t>
            </a:r>
          </a:p>
        </p:txBody>
      </p:sp>
    </p:spTree>
    <p:extLst>
      <p:ext uri="{BB962C8B-B14F-4D97-AF65-F5344CB8AC3E}">
        <p14:creationId xmlns:p14="http://schemas.microsoft.com/office/powerpoint/2010/main" val="1388664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96952" y="122188"/>
            <a:ext cx="2990866" cy="2117673"/>
            <a:chOff x="1589524" y="4506596"/>
            <a:chExt cx="3155965" cy="2258270"/>
          </a:xfrm>
        </p:grpSpPr>
        <p:pic>
          <p:nvPicPr>
            <p:cNvPr id="6" name="Picture 6" descr="Image result for red tupperware canister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524" y="4506596"/>
              <a:ext cx="3155965" cy="22582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74437" y="5451065"/>
              <a:ext cx="2586138" cy="646331"/>
            </a:xfrm>
            <a:prstGeom prst="rect">
              <a:avLst/>
            </a:prstGeom>
            <a:noFill/>
          </p:spPr>
          <p:txBody>
            <a:bodyPr wrap="square" rtlCol="0">
              <a:spAutoFit/>
            </a:bodyPr>
            <a:lstStyle/>
            <a:p>
              <a:pPr algn="ctr"/>
              <a:r>
                <a:rPr lang="en-US" dirty="0" smtClean="0">
                  <a:latin typeface="Papyrus" panose="03070502060502030205" pitchFamily="66" charset="0"/>
                </a:rPr>
                <a:t>Factor One:</a:t>
              </a:r>
            </a:p>
            <a:p>
              <a:pPr algn="ctr"/>
              <a:r>
                <a:rPr lang="en-US" b="1" dirty="0" smtClean="0">
                  <a:solidFill>
                    <a:schemeClr val="bg1">
                      <a:lumMod val="95000"/>
                    </a:schemeClr>
                  </a:solidFill>
                  <a:latin typeface="Papyrus" panose="03070502060502030205" pitchFamily="66" charset="0"/>
                </a:rPr>
                <a:t>Real Collaboration</a:t>
              </a:r>
              <a:endParaRPr lang="en-US" b="1" dirty="0">
                <a:solidFill>
                  <a:schemeClr val="bg1">
                    <a:lumMod val="95000"/>
                  </a:schemeClr>
                </a:solidFill>
              </a:endParaRPr>
            </a:p>
          </p:txBody>
        </p:sp>
      </p:grpSp>
      <p:grpSp>
        <p:nvGrpSpPr>
          <p:cNvPr id="10" name="Group 9"/>
          <p:cNvGrpSpPr/>
          <p:nvPr/>
        </p:nvGrpSpPr>
        <p:grpSpPr>
          <a:xfrm>
            <a:off x="5274342" y="4182918"/>
            <a:ext cx="2935564" cy="2055303"/>
            <a:chOff x="5166575" y="3192795"/>
            <a:chExt cx="3155965" cy="2258270"/>
          </a:xfrm>
        </p:grpSpPr>
        <p:pic>
          <p:nvPicPr>
            <p:cNvPr id="11" name="Picture 6" descr="Image result for red tupperware canister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575" y="3192795"/>
              <a:ext cx="3155965" cy="22582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451488" y="4113333"/>
              <a:ext cx="2586138" cy="923330"/>
            </a:xfrm>
            <a:prstGeom prst="rect">
              <a:avLst/>
            </a:prstGeom>
            <a:noFill/>
          </p:spPr>
          <p:txBody>
            <a:bodyPr wrap="square" rtlCol="0">
              <a:spAutoFit/>
            </a:bodyPr>
            <a:lstStyle/>
            <a:p>
              <a:pPr algn="ctr"/>
              <a:r>
                <a:rPr lang="en-US" dirty="0" smtClean="0">
                  <a:latin typeface="Papyrus" panose="03070502060502030205" pitchFamily="66" charset="0"/>
                </a:rPr>
                <a:t>Factor Three:</a:t>
              </a:r>
            </a:p>
            <a:p>
              <a:pPr algn="ctr"/>
              <a:r>
                <a:rPr lang="en-US" b="1" dirty="0" smtClean="0">
                  <a:solidFill>
                    <a:schemeClr val="bg1">
                      <a:lumMod val="95000"/>
                    </a:schemeClr>
                  </a:solidFill>
                  <a:latin typeface="Papyrus" panose="03070502060502030205" pitchFamily="66" charset="0"/>
                </a:rPr>
                <a:t>Employer Driven Trainings</a:t>
              </a:r>
            </a:p>
          </p:txBody>
        </p:sp>
      </p:grpSp>
      <p:grpSp>
        <p:nvGrpSpPr>
          <p:cNvPr id="13" name="Group 12"/>
          <p:cNvGrpSpPr/>
          <p:nvPr/>
        </p:nvGrpSpPr>
        <p:grpSpPr>
          <a:xfrm>
            <a:off x="2917810" y="2239861"/>
            <a:ext cx="2827089" cy="1943057"/>
            <a:chOff x="5829219" y="3211730"/>
            <a:chExt cx="3155965" cy="2258270"/>
          </a:xfrm>
        </p:grpSpPr>
        <p:pic>
          <p:nvPicPr>
            <p:cNvPr id="14" name="Picture 6" descr="Image result for red tupperware canister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219" y="3211730"/>
              <a:ext cx="3155965" cy="225827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114131" y="4112699"/>
              <a:ext cx="2586138" cy="923330"/>
            </a:xfrm>
            <a:prstGeom prst="rect">
              <a:avLst/>
            </a:prstGeom>
            <a:noFill/>
          </p:spPr>
          <p:txBody>
            <a:bodyPr wrap="square" rtlCol="0">
              <a:spAutoFit/>
            </a:bodyPr>
            <a:lstStyle/>
            <a:p>
              <a:pPr algn="ctr"/>
              <a:r>
                <a:rPr lang="en-US" dirty="0" smtClean="0">
                  <a:latin typeface="Papyrus" panose="03070502060502030205" pitchFamily="66" charset="0"/>
                </a:rPr>
                <a:t>Factor Two:</a:t>
              </a:r>
            </a:p>
            <a:p>
              <a:pPr algn="ctr"/>
              <a:r>
                <a:rPr lang="en-US" b="1" dirty="0" smtClean="0">
                  <a:solidFill>
                    <a:schemeClr val="bg1">
                      <a:lumMod val="95000"/>
                    </a:schemeClr>
                  </a:solidFill>
                  <a:latin typeface="Papyrus" panose="03070502060502030205" pitchFamily="66" charset="0"/>
                </a:rPr>
                <a:t>Focus on </a:t>
              </a:r>
            </a:p>
            <a:p>
              <a:pPr algn="ctr"/>
              <a:r>
                <a:rPr lang="en-US" b="1" dirty="0" smtClean="0">
                  <a:solidFill>
                    <a:schemeClr val="bg1">
                      <a:lumMod val="95000"/>
                    </a:schemeClr>
                  </a:solidFill>
                  <a:latin typeface="Papyrus" panose="03070502060502030205" pitchFamily="66" charset="0"/>
                </a:rPr>
                <a:t>Student Success</a:t>
              </a:r>
              <a:endParaRPr lang="en-US" b="1" dirty="0">
                <a:solidFill>
                  <a:schemeClr val="bg1">
                    <a:lumMod val="95000"/>
                  </a:schemeClr>
                </a:solidFill>
              </a:endParaRPr>
            </a:p>
          </p:txBody>
        </p:sp>
      </p:grpSp>
      <p:sp>
        <p:nvSpPr>
          <p:cNvPr id="2" name="TextBox 1"/>
          <p:cNvSpPr txBox="1"/>
          <p:nvPr/>
        </p:nvSpPr>
        <p:spPr>
          <a:xfrm>
            <a:off x="3187817" y="122188"/>
            <a:ext cx="8917497" cy="2308324"/>
          </a:xfrm>
          <a:prstGeom prst="rect">
            <a:avLst/>
          </a:prstGeom>
          <a:noFill/>
        </p:spPr>
        <p:txBody>
          <a:bodyPr wrap="square" rtlCol="0">
            <a:spAutoFit/>
          </a:bodyPr>
          <a:lstStyle/>
          <a:p>
            <a:pPr algn="ctr"/>
            <a:r>
              <a:rPr lang="en-US" sz="4800" b="1" spc="50" dirty="0" smtClean="0">
                <a:ln w="0"/>
                <a:solidFill>
                  <a:srgbClr val="FF0000"/>
                </a:solidFill>
                <a:effectLst>
                  <a:innerShdw blurRad="63500" dist="50800" dir="13500000">
                    <a:srgbClr val="000000">
                      <a:alpha val="50000"/>
                    </a:srgbClr>
                  </a:innerShdw>
                </a:effectLst>
                <a:latin typeface="Bell MT" panose="02020503060305020303" pitchFamily="18" charset="0"/>
              </a:rPr>
              <a:t>How did we plan for our successful services to our students?</a:t>
            </a:r>
            <a:endParaRPr lang="en-US" sz="4800" b="1" spc="50" dirty="0">
              <a:ln w="0"/>
              <a:solidFill>
                <a:srgbClr val="FF0000"/>
              </a:solidFill>
              <a:effectLst>
                <a:innerShdw blurRad="63500" dist="50800" dir="13500000">
                  <a:srgbClr val="000000">
                    <a:alpha val="50000"/>
                  </a:srgbClr>
                </a:innerShdw>
              </a:effectLst>
              <a:latin typeface="Bell MT" panose="02020503060305020303" pitchFamily="18" charset="0"/>
            </a:endParaRPr>
          </a:p>
        </p:txBody>
      </p:sp>
      <p:grpSp>
        <p:nvGrpSpPr>
          <p:cNvPr id="4" name="Group 3"/>
          <p:cNvGrpSpPr/>
          <p:nvPr/>
        </p:nvGrpSpPr>
        <p:grpSpPr>
          <a:xfrm>
            <a:off x="8585200" y="2963634"/>
            <a:ext cx="3442983" cy="2793455"/>
            <a:chOff x="39616" y="3785614"/>
            <a:chExt cx="2895600" cy="2350592"/>
          </a:xfrm>
        </p:grpSpPr>
        <p:pic>
          <p:nvPicPr>
            <p:cNvPr id="1026" name="Picture 2" descr="Image result for seize the opportunity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6" y="3785614"/>
              <a:ext cx="2895600" cy="1581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16" y="5366765"/>
              <a:ext cx="2895600" cy="769441"/>
            </a:xfrm>
            <a:prstGeom prst="rect">
              <a:avLst/>
            </a:prstGeom>
            <a:noFill/>
          </p:spPr>
          <p:txBody>
            <a:bodyPr wrap="square" rtlCol="0">
              <a:spAutoFit/>
            </a:bodyPr>
            <a:lstStyle/>
            <a:p>
              <a:r>
                <a:rPr lang="en-US" sz="1100" b="1" i="1" dirty="0">
                  <a:latin typeface="Bell MT" panose="02020503060305020303" pitchFamily="18" charset="0"/>
                </a:rPr>
                <a:t>Sir Richard Charles Nicholas Branson </a:t>
              </a:r>
              <a:r>
                <a:rPr lang="en-US" sz="1100" i="1" dirty="0">
                  <a:latin typeface="Bell MT" panose="02020503060305020303" pitchFamily="18" charset="0"/>
                </a:rPr>
                <a:t>is an English business magnate, investor and philanthropist. He founded the Virgin Group, which controls more than 400 companies</a:t>
              </a:r>
            </a:p>
          </p:txBody>
        </p:sp>
      </p:grpSp>
      <p:sp>
        <p:nvSpPr>
          <p:cNvPr id="16" name="TextBox 15"/>
          <p:cNvSpPr txBox="1"/>
          <p:nvPr/>
        </p:nvSpPr>
        <p:spPr>
          <a:xfrm>
            <a:off x="0" y="4795174"/>
            <a:ext cx="5286322" cy="1077218"/>
          </a:xfrm>
          <a:prstGeom prst="rect">
            <a:avLst/>
          </a:prstGeom>
          <a:noFill/>
        </p:spPr>
        <p:txBody>
          <a:bodyPr wrap="square" rtlCol="0">
            <a:spAutoFit/>
          </a:bodyPr>
          <a:lstStyle/>
          <a:p>
            <a:pPr algn="ctr"/>
            <a:r>
              <a:rPr lang="en-US" sz="3200" dirty="0" smtClean="0">
                <a:latin typeface="Bell MT" panose="02020503060305020303" pitchFamily="18" charset="0"/>
              </a:rPr>
              <a:t>We are open to seize opportunities as they appear.</a:t>
            </a:r>
            <a:endParaRPr lang="en-US" sz="3200" dirty="0">
              <a:latin typeface="Bell MT" panose="02020503060305020303" pitchFamily="18" charset="0"/>
            </a:endParaRPr>
          </a:p>
        </p:txBody>
      </p:sp>
    </p:spTree>
    <p:extLst>
      <p:ext uri="{BB962C8B-B14F-4D97-AF65-F5344CB8AC3E}">
        <p14:creationId xmlns:p14="http://schemas.microsoft.com/office/powerpoint/2010/main" val="1250099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812800" y="69277"/>
            <a:ext cx="10520218" cy="769441"/>
          </a:xfrm>
          <a:prstGeom prst="rect">
            <a:avLst/>
          </a:prstGeom>
          <a:noFill/>
        </p:spPr>
        <p:txBody>
          <a:bodyPr wrap="square" rtlCol="0">
            <a:spAutoFit/>
          </a:bodyPr>
          <a:lstStyle/>
          <a:p>
            <a:pPr algn="ctr"/>
            <a:r>
              <a:rPr lang="en-US" sz="4400" b="1" dirty="0" smtClean="0">
                <a:latin typeface="Californian FB" panose="0207040306080B030204" pitchFamily="18" charset="0"/>
              </a:rPr>
              <a:t>Essential Ingredients</a:t>
            </a:r>
          </a:p>
        </p:txBody>
      </p:sp>
      <p:grpSp>
        <p:nvGrpSpPr>
          <p:cNvPr id="36" name="Group 35"/>
          <p:cNvGrpSpPr/>
          <p:nvPr/>
        </p:nvGrpSpPr>
        <p:grpSpPr>
          <a:xfrm>
            <a:off x="4097620" y="1231817"/>
            <a:ext cx="2457842" cy="1128994"/>
            <a:chOff x="8599966" y="525088"/>
            <a:chExt cx="3288135" cy="1084637"/>
          </a:xfrm>
        </p:grpSpPr>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r="71133"/>
            <a:stretch/>
          </p:blipFill>
          <p:spPr>
            <a:xfrm>
              <a:off x="9817625" y="527511"/>
              <a:ext cx="2070476" cy="1082214"/>
            </a:xfrm>
            <a:prstGeom prst="rect">
              <a:avLst/>
            </a:prstGeom>
            <a:ln w="38100">
              <a:solidFill>
                <a:schemeClr val="tx1"/>
              </a:solidFill>
            </a:ln>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9966" y="525088"/>
              <a:ext cx="1217659" cy="1084637"/>
            </a:xfrm>
            <a:prstGeom prst="rect">
              <a:avLst/>
            </a:prstGeom>
            <a:ln w="38100">
              <a:solidFill>
                <a:schemeClr val="tx1"/>
              </a:solidFill>
            </a:ln>
          </p:spPr>
        </p:pic>
      </p:gr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7689" y="879390"/>
            <a:ext cx="1590345" cy="1806477"/>
          </a:xfrm>
          <a:prstGeom prst="rect">
            <a:avLst/>
          </a:prstGeom>
          <a:ln w="38100">
            <a:solidFill>
              <a:schemeClr val="tx1"/>
            </a:solidFill>
          </a:ln>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6480" y="858344"/>
            <a:ext cx="3087794" cy="1134974"/>
          </a:xfrm>
          <a:prstGeom prst="rect">
            <a:avLst/>
          </a:prstGeom>
          <a:ln w="38100">
            <a:solidFill>
              <a:schemeClr val="tx1"/>
            </a:solidFill>
          </a:ln>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423" y="879390"/>
            <a:ext cx="3519970" cy="1466654"/>
          </a:xfrm>
          <a:prstGeom prst="rect">
            <a:avLst/>
          </a:prstGeom>
          <a:ln w="28575">
            <a:solidFill>
              <a:schemeClr val="tx1"/>
            </a:solidFill>
          </a:ln>
        </p:spPr>
      </p:pic>
      <p:sp>
        <p:nvSpPr>
          <p:cNvPr id="42" name="TextBox 41"/>
          <p:cNvSpPr txBox="1"/>
          <p:nvPr/>
        </p:nvSpPr>
        <p:spPr>
          <a:xfrm>
            <a:off x="3621541" y="3047146"/>
            <a:ext cx="5026184" cy="830997"/>
          </a:xfrm>
          <a:prstGeom prst="rect">
            <a:avLst/>
          </a:prstGeom>
          <a:solidFill>
            <a:srgbClr val="FFFF00"/>
          </a:solidFill>
          <a:ln w="28575">
            <a:solidFill>
              <a:schemeClr val="tx1"/>
            </a:solidFill>
          </a:ln>
        </p:spPr>
        <p:txBody>
          <a:bodyPr wrap="none" rtlCol="0">
            <a:spAutoFit/>
          </a:bodyPr>
          <a:lstStyle/>
          <a:p>
            <a:pPr algn="ctr"/>
            <a:r>
              <a:rPr lang="en-US" sz="2400" dirty="0" smtClean="0">
                <a:solidFill>
                  <a:srgbClr val="00B050"/>
                </a:solidFill>
                <a:latin typeface="Arial Black" panose="020B0A04020102020204" pitchFamily="34" charset="0"/>
              </a:rPr>
              <a:t>Healthcare Employers </a:t>
            </a:r>
          </a:p>
          <a:p>
            <a:pPr algn="ctr"/>
            <a:r>
              <a:rPr lang="en-US" sz="2400" dirty="0" smtClean="0">
                <a:solidFill>
                  <a:srgbClr val="00B050"/>
                </a:solidFill>
                <a:latin typeface="Arial Black" panose="020B0A04020102020204" pitchFamily="34" charset="0"/>
              </a:rPr>
              <a:t>(driving the training content)</a:t>
            </a:r>
            <a:endParaRPr lang="en-US" sz="2400" dirty="0">
              <a:solidFill>
                <a:srgbClr val="00B050"/>
              </a:solidFill>
              <a:latin typeface="Arial Black" panose="020B0A04020102020204" pitchFamily="34" charset="0"/>
            </a:endParaRPr>
          </a:p>
        </p:txBody>
      </p:sp>
      <p:sp>
        <p:nvSpPr>
          <p:cNvPr id="43" name="Right Arrow 42"/>
          <p:cNvSpPr/>
          <p:nvPr/>
        </p:nvSpPr>
        <p:spPr>
          <a:xfrm rot="5400000">
            <a:off x="1003308" y="3059513"/>
            <a:ext cx="2064198" cy="960947"/>
          </a:xfrm>
          <a:prstGeom prst="rightArrow">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ight Arrow 43"/>
          <p:cNvSpPr/>
          <p:nvPr/>
        </p:nvSpPr>
        <p:spPr>
          <a:xfrm rot="5400000">
            <a:off x="9288277" y="3059513"/>
            <a:ext cx="2064198" cy="960947"/>
          </a:xfrm>
          <a:prstGeom prst="rightArrow">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5" name="Right Arrow 44"/>
          <p:cNvSpPr/>
          <p:nvPr/>
        </p:nvSpPr>
        <p:spPr>
          <a:xfrm rot="5400000">
            <a:off x="5528635" y="4058408"/>
            <a:ext cx="1211996" cy="960947"/>
          </a:xfrm>
          <a:prstGeom prst="rightArrow">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6" name="Rectangle 45"/>
          <p:cNvSpPr/>
          <p:nvPr/>
        </p:nvSpPr>
        <p:spPr>
          <a:xfrm>
            <a:off x="1655428" y="5250813"/>
            <a:ext cx="8958414" cy="1323439"/>
          </a:xfrm>
          <a:prstGeom prst="rect">
            <a:avLst/>
          </a:prstGeom>
          <a:noFill/>
        </p:spPr>
        <p:txBody>
          <a:bodyPr wrap="none" lIns="91440" tIns="45720" rIns="91440" bIns="45720">
            <a:spAutoFit/>
          </a:bodyPr>
          <a:lstStyle/>
          <a:p>
            <a:pPr algn="ctr"/>
            <a:r>
              <a:rPr lang="en-US" sz="8000" b="1" dirty="0" smtClean="0">
                <a:ln w="12700">
                  <a:solidFill>
                    <a:schemeClr val="tx1"/>
                  </a:solidFill>
                  <a:prstDash val="solid"/>
                </a:ln>
                <a:solidFill>
                  <a:srgbClr val="FFFF00"/>
                </a:solidFill>
                <a:effectLst>
                  <a:outerShdw dist="38100" dir="2640000" algn="bl" rotWithShape="0">
                    <a:schemeClr val="tx2">
                      <a:lumMod val="75000"/>
                    </a:schemeClr>
                  </a:outerShdw>
                </a:effectLst>
              </a:rPr>
              <a:t>CUSTOMER SUCCESS</a:t>
            </a:r>
            <a:endParaRPr lang="en-US" sz="8000" b="1" dirty="0">
              <a:ln w="12700">
                <a:solidFill>
                  <a:schemeClr val="tx1"/>
                </a:solidFill>
                <a:prstDash val="solid"/>
              </a:ln>
              <a:solidFill>
                <a:srgbClr val="FFFF0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56298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62" y="0"/>
            <a:ext cx="12354962" cy="6858000"/>
          </a:xfrm>
          <a:prstGeom prst="rect">
            <a:avLst/>
          </a:prstGeom>
        </p:spPr>
      </p:pic>
      <p:sp>
        <p:nvSpPr>
          <p:cNvPr id="3" name="Title 1"/>
          <p:cNvSpPr txBox="1">
            <a:spLocks/>
          </p:cNvSpPr>
          <p:nvPr/>
        </p:nvSpPr>
        <p:spPr>
          <a:xfrm>
            <a:off x="1730594" y="75753"/>
            <a:ext cx="10325940" cy="991048"/>
          </a:xfrm>
          <a:prstGeom prst="rect">
            <a:avLst/>
          </a:prstGeom>
          <a:solidFill>
            <a:schemeClr val="bg1"/>
          </a:solidFill>
          <a:ln w="38100">
            <a:solidFill>
              <a:schemeClr val="tx1"/>
            </a:solidFill>
          </a:ln>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solidFill>
                <a:srgbClr val="FF0000"/>
              </a:solidFill>
              <a:latin typeface="Papyrus" panose="03070502060502030205" pitchFamily="66" charset="0"/>
            </a:endParaRPr>
          </a:p>
          <a:p>
            <a:pPr algn="ctr"/>
            <a:r>
              <a:rPr lang="en-US" sz="3900" b="1" dirty="0" smtClean="0">
                <a:solidFill>
                  <a:srgbClr val="FF0000"/>
                </a:solidFill>
                <a:latin typeface="Papyrus" panose="03070502060502030205" pitchFamily="66" charset="0"/>
              </a:rPr>
              <a:t>Where we are cooking and what we have </a:t>
            </a:r>
            <a:r>
              <a:rPr lang="en-US" sz="3900" b="1" dirty="0">
                <a:solidFill>
                  <a:srgbClr val="FF0000"/>
                </a:solidFill>
                <a:latin typeface="Papyrus" panose="03070502060502030205" pitchFamily="66" charset="0"/>
              </a:rPr>
              <a:t>to offer</a:t>
            </a:r>
          </a:p>
        </p:txBody>
      </p:sp>
      <p:sp>
        <p:nvSpPr>
          <p:cNvPr id="4" name="Content Placeholder 2"/>
          <p:cNvSpPr txBox="1">
            <a:spLocks/>
          </p:cNvSpPr>
          <p:nvPr/>
        </p:nvSpPr>
        <p:spPr>
          <a:xfrm>
            <a:off x="2685058" y="1171616"/>
            <a:ext cx="8754700" cy="3990933"/>
          </a:xfrm>
          <a:prstGeom prst="rect">
            <a:avLst/>
          </a:prstGeom>
          <a:solidFill>
            <a:schemeClr val="bg1">
              <a:lumMod val="8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u="sng" dirty="0">
                <a:latin typeface="Bell MT" panose="02020503060305020303" pitchFamily="18" charset="0"/>
              </a:rPr>
              <a:t>Primary Industry Sectors</a:t>
            </a:r>
          </a:p>
          <a:p>
            <a:pPr marL="457200" lvl="1" indent="0">
              <a:lnSpc>
                <a:spcPct val="100000"/>
              </a:lnSpc>
              <a:spcBef>
                <a:spcPts val="0"/>
              </a:spcBef>
              <a:buNone/>
            </a:pPr>
            <a:r>
              <a:rPr lang="en-US" b="1" dirty="0">
                <a:latin typeface="Bell MT" panose="02020503060305020303" pitchFamily="18" charset="0"/>
              </a:rPr>
              <a:t>      	</a:t>
            </a:r>
            <a:r>
              <a:rPr lang="en-US" dirty="0" smtClean="0">
                <a:latin typeface="Bell MT" panose="02020503060305020303" pitchFamily="18" charset="0"/>
              </a:rPr>
              <a:t>Agriculture</a:t>
            </a:r>
            <a:r>
              <a:rPr lang="en-US" dirty="0">
                <a:latin typeface="Bell MT" panose="02020503060305020303" pitchFamily="18" charset="0"/>
              </a:rPr>
              <a:t>		Healthcare</a:t>
            </a:r>
          </a:p>
          <a:p>
            <a:pPr marL="457200" lvl="1" indent="0">
              <a:lnSpc>
                <a:spcPct val="100000"/>
              </a:lnSpc>
              <a:spcBef>
                <a:spcPts val="0"/>
              </a:spcBef>
              <a:buNone/>
            </a:pPr>
            <a:r>
              <a:rPr lang="en-US" dirty="0">
                <a:latin typeface="Bell MT" panose="02020503060305020303" pitchFamily="18" charset="0"/>
              </a:rPr>
              <a:t>     		Manufacturing	</a:t>
            </a:r>
            <a:r>
              <a:rPr lang="en-US" dirty="0" smtClean="0">
                <a:latin typeface="Bell MT" panose="02020503060305020303" pitchFamily="18" charset="0"/>
              </a:rPr>
              <a:t>Energy</a:t>
            </a:r>
            <a:endParaRPr lang="en-US" dirty="0">
              <a:latin typeface="Bell MT" panose="02020503060305020303" pitchFamily="18" charset="0"/>
            </a:endParaRPr>
          </a:p>
          <a:p>
            <a:pPr marL="457200" lvl="1" indent="0">
              <a:lnSpc>
                <a:spcPct val="100000"/>
              </a:lnSpc>
              <a:spcBef>
                <a:spcPts val="0"/>
              </a:spcBef>
              <a:buNone/>
            </a:pPr>
            <a:r>
              <a:rPr lang="en-US" dirty="0">
                <a:latin typeface="Bell MT" panose="02020503060305020303" pitchFamily="18" charset="0"/>
              </a:rPr>
              <a:t>     		Transportation	</a:t>
            </a:r>
            <a:r>
              <a:rPr lang="en-US" dirty="0" smtClean="0">
                <a:latin typeface="Bell MT" panose="02020503060305020303" pitchFamily="18" charset="0"/>
              </a:rPr>
              <a:t>Finance/Banking</a:t>
            </a:r>
            <a:endParaRPr lang="en-US" dirty="0">
              <a:latin typeface="Bell MT" panose="02020503060305020303" pitchFamily="18" charset="0"/>
            </a:endParaRPr>
          </a:p>
          <a:p>
            <a:pPr marL="457200" lvl="1" indent="0">
              <a:lnSpc>
                <a:spcPct val="100000"/>
              </a:lnSpc>
              <a:spcBef>
                <a:spcPts val="0"/>
              </a:spcBef>
              <a:buNone/>
            </a:pPr>
            <a:r>
              <a:rPr lang="en-US" dirty="0">
                <a:latin typeface="Bell MT" panose="02020503060305020303" pitchFamily="18" charset="0"/>
              </a:rPr>
              <a:t>     		Government		Food Processing</a:t>
            </a:r>
          </a:p>
          <a:p>
            <a:pPr marL="0" indent="0" algn="ctr">
              <a:spcBef>
                <a:spcPts val="0"/>
              </a:spcBef>
              <a:buFont typeface="Arial" panose="020B0604020202020204" pitchFamily="34" charset="0"/>
              <a:buNone/>
            </a:pPr>
            <a:endParaRPr lang="en-US" sz="2400" b="1" dirty="0">
              <a:latin typeface="Bell MT" panose="02020503060305020303" pitchFamily="18" charset="0"/>
            </a:endParaRPr>
          </a:p>
          <a:p>
            <a:pPr marL="0" indent="0" algn="ctr">
              <a:spcBef>
                <a:spcPts val="0"/>
              </a:spcBef>
              <a:buFont typeface="Arial" panose="020B0604020202020204" pitchFamily="34" charset="0"/>
              <a:buNone/>
            </a:pPr>
            <a:r>
              <a:rPr lang="en-US" sz="2000" b="1" dirty="0">
                <a:latin typeface="Bell MT" panose="02020503060305020303" pitchFamily="18" charset="0"/>
              </a:rPr>
              <a:t> 22 Rural Counties (Approximately 25% of the state)</a:t>
            </a:r>
          </a:p>
          <a:p>
            <a:pPr marL="0" indent="0" algn="ctr">
              <a:spcBef>
                <a:spcPts val="0"/>
              </a:spcBef>
              <a:buFont typeface="Arial" panose="020B0604020202020204" pitchFamily="34" charset="0"/>
              <a:buNone/>
            </a:pPr>
            <a:r>
              <a:rPr lang="en-US" sz="2000" b="1" dirty="0">
                <a:latin typeface="Bell MT" panose="02020503060305020303" pitchFamily="18" charset="0"/>
              </a:rPr>
              <a:t>Population: 163,410    State Population:  5,344,861</a:t>
            </a:r>
          </a:p>
          <a:p>
            <a:pPr marL="0" indent="0" algn="ctr">
              <a:spcBef>
                <a:spcPts val="0"/>
              </a:spcBef>
              <a:buFont typeface="Arial" panose="020B0604020202020204" pitchFamily="34" charset="0"/>
              <a:buNone/>
            </a:pPr>
            <a:r>
              <a:rPr lang="en-US" sz="2000" b="1" dirty="0">
                <a:latin typeface="Bell MT" panose="02020503060305020303" pitchFamily="18" charset="0"/>
              </a:rPr>
              <a:t>Two Regional Centers</a:t>
            </a:r>
          </a:p>
          <a:p>
            <a:pPr marL="0" indent="0" algn="ctr">
              <a:spcBef>
                <a:spcPts val="0"/>
              </a:spcBef>
              <a:buFont typeface="Arial" panose="020B0604020202020204" pitchFamily="34" charset="0"/>
              <a:buNone/>
            </a:pPr>
            <a:r>
              <a:rPr lang="en-US" sz="2000" b="1" dirty="0">
                <a:latin typeface="Bell MT" panose="02020503060305020303" pitchFamily="18" charset="0"/>
              </a:rPr>
              <a:t>Marshall Population 13,000      Worthington Population </a:t>
            </a:r>
            <a:r>
              <a:rPr lang="en-US" sz="2000" b="1" dirty="0" smtClean="0">
                <a:latin typeface="Bell MT" panose="02020503060305020303" pitchFamily="18" charset="0"/>
              </a:rPr>
              <a:t>12,000</a:t>
            </a:r>
          </a:p>
          <a:p>
            <a:pPr marL="0" indent="0" algn="ctr">
              <a:spcBef>
                <a:spcPts val="0"/>
              </a:spcBef>
              <a:buFont typeface="Arial" panose="020B0604020202020204" pitchFamily="34" charset="0"/>
              <a:buNone/>
            </a:pPr>
            <a:endParaRPr lang="en-US" sz="2000" b="1" dirty="0">
              <a:latin typeface="Bell MT" panose="02020503060305020303" pitchFamily="18" charset="0"/>
            </a:endParaRPr>
          </a:p>
          <a:p>
            <a:pPr marL="0" indent="0" algn="ctr">
              <a:spcBef>
                <a:spcPts val="0"/>
              </a:spcBef>
              <a:buFont typeface="Arial" panose="020B0604020202020204" pitchFamily="34" charset="0"/>
              <a:buNone/>
            </a:pPr>
            <a:r>
              <a:rPr lang="en-US" sz="1800" b="1" i="1" dirty="0" smtClean="0">
                <a:latin typeface="Bell MT" panose="02020503060305020303" pitchFamily="18" charset="0"/>
              </a:rPr>
              <a:t>In this region livestock out number human beings.</a:t>
            </a:r>
            <a:endParaRPr lang="en-US" sz="1800" b="1" i="1" dirty="0">
              <a:latin typeface="Bell MT" panose="02020503060305020303" pitchFamily="18" charset="0"/>
            </a:endParaRPr>
          </a:p>
        </p:txBody>
      </p:sp>
      <p:grpSp>
        <p:nvGrpSpPr>
          <p:cNvPr id="5" name="Group 4"/>
          <p:cNvGrpSpPr/>
          <p:nvPr/>
        </p:nvGrpSpPr>
        <p:grpSpPr>
          <a:xfrm>
            <a:off x="74171" y="2526349"/>
            <a:ext cx="2373754" cy="2109741"/>
            <a:chOff x="1817069" y="4565442"/>
            <a:chExt cx="2069131" cy="2292558"/>
          </a:xfrm>
        </p:grpSpPr>
        <p:pic>
          <p:nvPicPr>
            <p:cNvPr id="6" name="Picture 5"/>
            <p:cNvPicPr>
              <a:picLocks noChangeAspect="1" noChangeArrowheads="1"/>
            </p:cNvPicPr>
            <p:nvPr/>
          </p:nvPicPr>
          <p:blipFill rotWithShape="1">
            <a:blip r:embed="rId3" cstate="print"/>
            <a:srcRect l="9220" t="12703" r="31701" b="7133"/>
            <a:stretch/>
          </p:blipFill>
          <p:spPr bwMode="auto">
            <a:xfrm>
              <a:off x="1817069" y="4565442"/>
              <a:ext cx="2069131" cy="2292558"/>
            </a:xfrm>
            <a:prstGeom prst="rect">
              <a:avLst/>
            </a:prstGeom>
            <a:noFill/>
            <a:ln w="38100">
              <a:solidFill>
                <a:schemeClr val="tx1"/>
              </a:solidFill>
              <a:miter lim="800000"/>
              <a:headEnd/>
              <a:tailEnd/>
            </a:ln>
          </p:spPr>
        </p:pic>
        <p:sp>
          <p:nvSpPr>
            <p:cNvPr id="7" name="TextBox 6"/>
            <p:cNvSpPr txBox="1"/>
            <p:nvPr/>
          </p:nvSpPr>
          <p:spPr>
            <a:xfrm>
              <a:off x="2175933" y="5589368"/>
              <a:ext cx="951319" cy="286594"/>
            </a:xfrm>
            <a:prstGeom prst="rect">
              <a:avLst/>
            </a:prstGeom>
            <a:noFill/>
            <a:ln w="38100">
              <a:solidFill>
                <a:schemeClr val="tx1"/>
              </a:solidFill>
            </a:ln>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*Marshall</a:t>
              </a:r>
            </a:p>
          </p:txBody>
        </p:sp>
        <p:sp>
          <p:nvSpPr>
            <p:cNvPr id="8" name="TextBox 7"/>
            <p:cNvSpPr txBox="1"/>
            <p:nvPr/>
          </p:nvSpPr>
          <p:spPr>
            <a:xfrm>
              <a:off x="2175932" y="6394285"/>
              <a:ext cx="1182999" cy="286594"/>
            </a:xfrm>
            <a:prstGeom prst="rect">
              <a:avLst/>
            </a:prstGeom>
            <a:noFill/>
            <a:ln w="38100">
              <a:solidFill>
                <a:schemeClr val="tx1"/>
              </a:solidFill>
            </a:ln>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*Worthington</a:t>
              </a:r>
            </a:p>
          </p:txBody>
        </p:sp>
      </p:grpSp>
      <p:grpSp>
        <p:nvGrpSpPr>
          <p:cNvPr id="9" name="Group 8"/>
          <p:cNvGrpSpPr/>
          <p:nvPr/>
        </p:nvGrpSpPr>
        <p:grpSpPr>
          <a:xfrm>
            <a:off x="-57262" y="507909"/>
            <a:ext cx="1543031" cy="1737908"/>
            <a:chOff x="4342692" y="4432485"/>
            <a:chExt cx="1992680" cy="2238024"/>
          </a:xfrm>
        </p:grpSpPr>
        <p:pic>
          <p:nvPicPr>
            <p:cNvPr id="10" name="Picture 2" descr="Image result for state of minnesota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2425" y="4432485"/>
              <a:ext cx="1822947" cy="20785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1" name="Oval 10"/>
            <p:cNvSpPr/>
            <p:nvPr/>
          </p:nvSpPr>
          <p:spPr>
            <a:xfrm>
              <a:off x="4342692" y="5657976"/>
              <a:ext cx="1081206" cy="10125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noFill/>
              </a:endParaRPr>
            </a:p>
          </p:txBody>
        </p:sp>
      </p:grpSp>
    </p:spTree>
    <p:extLst>
      <p:ext uri="{BB962C8B-B14F-4D97-AF65-F5344CB8AC3E}">
        <p14:creationId xmlns:p14="http://schemas.microsoft.com/office/powerpoint/2010/main" val="2085697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descr="http://simplygreenandhealthy.com/wp-content/uploads/2013/09/canned-fruits-jams-recip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97941" y="2815629"/>
            <a:ext cx="5477346" cy="369381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94361" y="579421"/>
            <a:ext cx="6292735"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F0000"/>
                </a:solidFill>
                <a:latin typeface="Papyrus" panose="03070502060502030205" pitchFamily="66" charset="0"/>
              </a:rPr>
              <a:t>Regional Facts</a:t>
            </a:r>
            <a:br>
              <a:rPr lang="en-US" b="1" dirty="0">
                <a:solidFill>
                  <a:srgbClr val="FF0000"/>
                </a:solidFill>
                <a:latin typeface="Papyrus" panose="03070502060502030205" pitchFamily="66" charset="0"/>
              </a:rPr>
            </a:br>
            <a:r>
              <a:rPr lang="en-US" b="1" dirty="0">
                <a:solidFill>
                  <a:srgbClr val="FF0000"/>
                </a:solidFill>
                <a:latin typeface="Papyrus" panose="03070502060502030205" pitchFamily="66" charset="0"/>
              </a:rPr>
              <a:t>Influencing Partnerships &amp; Collaborations</a:t>
            </a:r>
          </a:p>
        </p:txBody>
      </p:sp>
      <p:sp>
        <p:nvSpPr>
          <p:cNvPr id="11" name="Content Placeholder 2"/>
          <p:cNvSpPr txBox="1">
            <a:spLocks/>
          </p:cNvSpPr>
          <p:nvPr/>
        </p:nvSpPr>
        <p:spPr>
          <a:xfrm>
            <a:off x="6376752" y="711925"/>
            <a:ext cx="5685576" cy="52888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91440">
              <a:lnSpc>
                <a:spcPct val="100000"/>
              </a:lnSpc>
              <a:spcBef>
                <a:spcPts val="0"/>
              </a:spcBef>
            </a:pPr>
            <a:r>
              <a:rPr lang="en-US" b="1" dirty="0">
                <a:latin typeface="Bell MT" panose="02020503060305020303" pitchFamily="18" charset="0"/>
              </a:rPr>
              <a:t>Population decline &amp; low </a:t>
            </a:r>
            <a:r>
              <a:rPr lang="en-US" b="1" dirty="0" smtClean="0">
                <a:latin typeface="Bell MT" panose="02020503060305020303" pitchFamily="18" charset="0"/>
              </a:rPr>
              <a:t>population </a:t>
            </a:r>
            <a:r>
              <a:rPr lang="en-US" b="1" dirty="0">
                <a:latin typeface="Bell MT" panose="02020503060305020303" pitchFamily="18" charset="0"/>
              </a:rPr>
              <a:t>density</a:t>
            </a:r>
          </a:p>
          <a:p>
            <a:pPr indent="-91440">
              <a:lnSpc>
                <a:spcPct val="100000"/>
              </a:lnSpc>
              <a:spcBef>
                <a:spcPts val="0"/>
              </a:spcBef>
            </a:pPr>
            <a:r>
              <a:rPr lang="en-US" b="1" dirty="0">
                <a:latin typeface="Bell MT" panose="02020503060305020303" pitchFamily="18" charset="0"/>
              </a:rPr>
              <a:t>Influx of international </a:t>
            </a:r>
            <a:r>
              <a:rPr lang="en-US" b="1" dirty="0" smtClean="0">
                <a:latin typeface="Bell MT" panose="02020503060305020303" pitchFamily="18" charset="0"/>
              </a:rPr>
              <a:t>immigrants/refugees requiring </a:t>
            </a:r>
            <a:r>
              <a:rPr lang="en-US" b="1" dirty="0">
                <a:latin typeface="Bell MT" panose="02020503060305020303" pitchFamily="18" charset="0"/>
              </a:rPr>
              <a:t>specialized services </a:t>
            </a:r>
          </a:p>
          <a:p>
            <a:pPr indent="-91440">
              <a:lnSpc>
                <a:spcPct val="100000"/>
              </a:lnSpc>
              <a:spcBef>
                <a:spcPts val="0"/>
              </a:spcBef>
            </a:pPr>
            <a:r>
              <a:rPr lang="en-US" b="1" dirty="0">
                <a:latin typeface="Bell MT" panose="02020503060305020303" pitchFamily="18" charset="0"/>
              </a:rPr>
              <a:t>Very low unemployment rates (2.9%) </a:t>
            </a:r>
          </a:p>
          <a:p>
            <a:pPr indent="-91440">
              <a:lnSpc>
                <a:spcPct val="100000"/>
              </a:lnSpc>
              <a:spcBef>
                <a:spcPts val="0"/>
              </a:spcBef>
            </a:pPr>
            <a:r>
              <a:rPr lang="en-US" b="1" dirty="0">
                <a:latin typeface="Bell MT" panose="02020503060305020303" pitchFamily="18" charset="0"/>
              </a:rPr>
              <a:t>Shortage of skilled workforce</a:t>
            </a:r>
          </a:p>
          <a:p>
            <a:pPr indent="-91440">
              <a:lnSpc>
                <a:spcPct val="100000"/>
              </a:lnSpc>
              <a:spcBef>
                <a:spcPts val="0"/>
              </a:spcBef>
            </a:pPr>
            <a:r>
              <a:rPr lang="en-US" b="1" dirty="0">
                <a:latin typeface="Bell MT" panose="02020503060305020303" pitchFamily="18" charset="0"/>
              </a:rPr>
              <a:t>Large geographic area/distance between communities</a:t>
            </a:r>
          </a:p>
          <a:p>
            <a:pPr indent="-91440">
              <a:lnSpc>
                <a:spcPct val="100000"/>
              </a:lnSpc>
              <a:spcBef>
                <a:spcPts val="0"/>
              </a:spcBef>
            </a:pPr>
            <a:r>
              <a:rPr lang="en-US" b="1" dirty="0">
                <a:latin typeface="Bell MT" panose="02020503060305020303" pitchFamily="18" charset="0"/>
              </a:rPr>
              <a:t>Lack of public transportation</a:t>
            </a:r>
          </a:p>
          <a:p>
            <a:pPr indent="-91440">
              <a:lnSpc>
                <a:spcPct val="100000"/>
              </a:lnSpc>
              <a:spcBef>
                <a:spcPts val="0"/>
              </a:spcBef>
            </a:pPr>
            <a:r>
              <a:rPr lang="en-US" b="1" dirty="0">
                <a:latin typeface="Bell MT" panose="02020503060305020303" pitchFamily="18" charset="0"/>
              </a:rPr>
              <a:t>Limited child care providers</a:t>
            </a:r>
          </a:p>
        </p:txBody>
      </p:sp>
    </p:spTree>
    <p:extLst>
      <p:ext uri="{BB962C8B-B14F-4D97-AF65-F5344CB8AC3E}">
        <p14:creationId xmlns:p14="http://schemas.microsoft.com/office/powerpoint/2010/main" val="2521934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812800" y="69277"/>
            <a:ext cx="10520218" cy="769441"/>
          </a:xfrm>
          <a:prstGeom prst="rect">
            <a:avLst/>
          </a:prstGeom>
          <a:noFill/>
        </p:spPr>
        <p:txBody>
          <a:bodyPr wrap="square" rtlCol="0">
            <a:spAutoFit/>
          </a:bodyPr>
          <a:lstStyle/>
          <a:p>
            <a:pPr algn="ctr"/>
            <a:r>
              <a:rPr lang="en-US" sz="4400" b="1" dirty="0">
                <a:solidFill>
                  <a:srgbClr val="FF0000"/>
                </a:solidFill>
                <a:latin typeface="Papyrus" panose="03070502060502030205" pitchFamily="66" charset="0"/>
              </a:rPr>
              <a:t>Collaboration Foundation </a:t>
            </a:r>
            <a:r>
              <a:rPr lang="en-US" sz="4400" b="1" dirty="0" smtClean="0">
                <a:solidFill>
                  <a:srgbClr val="FF0000"/>
                </a:solidFill>
                <a:latin typeface="Papyrus" panose="03070502060502030205" pitchFamily="66" charset="0"/>
              </a:rPr>
              <a:t>Ingredients</a:t>
            </a:r>
            <a:endParaRPr lang="en-US" sz="4400" b="1" dirty="0">
              <a:solidFill>
                <a:srgbClr val="FF0000"/>
              </a:solidFill>
              <a:latin typeface="Papyrus" panose="03070502060502030205" pitchFamily="66" charset="0"/>
            </a:endParaRPr>
          </a:p>
        </p:txBody>
      </p:sp>
      <p:sp>
        <p:nvSpPr>
          <p:cNvPr id="2" name="Rectangle 1"/>
          <p:cNvSpPr/>
          <p:nvPr/>
        </p:nvSpPr>
        <p:spPr>
          <a:xfrm>
            <a:off x="2105713" y="705273"/>
            <a:ext cx="7777018" cy="1477328"/>
          </a:xfrm>
          <a:prstGeom prst="rect">
            <a:avLst/>
          </a:prstGeom>
        </p:spPr>
        <p:txBody>
          <a:bodyPr wrap="square">
            <a:spAutoFit/>
          </a:bodyPr>
          <a:lstStyle/>
          <a:p>
            <a:pPr algn="ctr"/>
            <a:r>
              <a:rPr lang="en-US" b="1" dirty="0" smtClean="0">
                <a:latin typeface="Bell MT" panose="02020503060305020303" pitchFamily="18" charset="0"/>
              </a:rPr>
              <a:t>WorkForce/Private </a:t>
            </a:r>
            <a:r>
              <a:rPr lang="en-US" b="1" dirty="0">
                <a:latin typeface="Bell MT" panose="02020503060305020303" pitchFamily="18" charset="0"/>
              </a:rPr>
              <a:t>Industry Council</a:t>
            </a:r>
          </a:p>
          <a:p>
            <a:pPr algn="ctr"/>
            <a:r>
              <a:rPr lang="en-US" b="1" dirty="0">
                <a:latin typeface="Bell MT" panose="02020503060305020303" pitchFamily="18" charset="0"/>
              </a:rPr>
              <a:t>SW Adult Basic Education – Marshall Region</a:t>
            </a:r>
          </a:p>
          <a:p>
            <a:pPr algn="ctr"/>
            <a:r>
              <a:rPr lang="en-US" b="1" dirty="0">
                <a:latin typeface="Bell MT" panose="02020503060305020303" pitchFamily="18" charset="0"/>
              </a:rPr>
              <a:t>MN West Community and Technical </a:t>
            </a:r>
            <a:r>
              <a:rPr lang="en-US" b="1" dirty="0" smtClean="0">
                <a:latin typeface="Bell MT" panose="02020503060305020303" pitchFamily="18" charset="0"/>
              </a:rPr>
              <a:t>College</a:t>
            </a:r>
          </a:p>
          <a:p>
            <a:pPr algn="ctr"/>
            <a:r>
              <a:rPr lang="en-US" b="1" dirty="0" smtClean="0">
                <a:latin typeface="Bell MT" panose="02020503060305020303" pitchFamily="18" charset="0"/>
              </a:rPr>
              <a:t>Marshall Public School – MATEC</a:t>
            </a:r>
          </a:p>
          <a:p>
            <a:pPr algn="ctr"/>
            <a:r>
              <a:rPr lang="en-US" b="1" dirty="0" smtClean="0">
                <a:latin typeface="Bell MT" panose="02020503060305020303" pitchFamily="18" charset="0"/>
              </a:rPr>
              <a:t>Community Employers</a:t>
            </a:r>
            <a:endParaRPr lang="en-US" b="1" dirty="0">
              <a:latin typeface="Bell MT" panose="02020503060305020303" pitchFamily="18" charset="0"/>
            </a:endParaRPr>
          </a:p>
        </p:txBody>
      </p:sp>
      <p:pic>
        <p:nvPicPr>
          <p:cNvPr id="5122" name="Picture 2" descr="Image result for spice box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b="6179"/>
          <a:stretch/>
        </p:blipFill>
        <p:spPr bwMode="auto">
          <a:xfrm>
            <a:off x="1959429" y="2149432"/>
            <a:ext cx="7523917" cy="46804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6266" y="3301944"/>
            <a:ext cx="975278" cy="1107821"/>
          </a:xfrm>
          <a:prstGeom prst="rect">
            <a:avLst/>
          </a:prstGeom>
          <a:ln w="38100">
            <a:solidFill>
              <a:schemeClr val="tx1"/>
            </a:solidFill>
          </a:ln>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2169" y="5371254"/>
            <a:ext cx="1637890" cy="602036"/>
          </a:xfrm>
          <a:prstGeom prst="rect">
            <a:avLst/>
          </a:prstGeom>
          <a:ln w="38100">
            <a:solidFill>
              <a:schemeClr val="tx1"/>
            </a:solidFill>
          </a:ln>
        </p:spPr>
      </p:pic>
      <p:grpSp>
        <p:nvGrpSpPr>
          <p:cNvPr id="3" name="Group 2"/>
          <p:cNvGrpSpPr/>
          <p:nvPr/>
        </p:nvGrpSpPr>
        <p:grpSpPr>
          <a:xfrm>
            <a:off x="3681710" y="5300255"/>
            <a:ext cx="1897173" cy="673035"/>
            <a:chOff x="3681710" y="5300255"/>
            <a:chExt cx="1897173" cy="673035"/>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14180" y="5301759"/>
              <a:ext cx="1164703" cy="671531"/>
            </a:xfrm>
            <a:prstGeom prst="rect">
              <a:avLst/>
            </a:prstGeom>
            <a:ln w="38100">
              <a:solidFill>
                <a:schemeClr val="tx1"/>
              </a:solidFill>
            </a:ln>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1710" y="5300255"/>
              <a:ext cx="684969" cy="673035"/>
            </a:xfrm>
            <a:prstGeom prst="rect">
              <a:avLst/>
            </a:prstGeom>
            <a:ln w="38100">
              <a:solidFill>
                <a:schemeClr val="tx1"/>
              </a:solidFill>
            </a:ln>
          </p:spPr>
        </p:pic>
      </p:gr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3695" y="3571613"/>
            <a:ext cx="1846843" cy="769518"/>
          </a:xfrm>
          <a:prstGeom prst="rect">
            <a:avLst/>
          </a:prstGeom>
          <a:ln w="28575">
            <a:solidFill>
              <a:srgbClr val="FF0000"/>
            </a:solidFill>
          </a:ln>
        </p:spPr>
      </p:pic>
      <p:sp>
        <p:nvSpPr>
          <p:cNvPr id="5" name="TextBox 4"/>
          <p:cNvSpPr txBox="1"/>
          <p:nvPr/>
        </p:nvSpPr>
        <p:spPr>
          <a:xfrm>
            <a:off x="7785177" y="3406545"/>
            <a:ext cx="1626919" cy="646331"/>
          </a:xfrm>
          <a:prstGeom prst="rect">
            <a:avLst/>
          </a:prstGeom>
          <a:solidFill>
            <a:schemeClr val="bg1"/>
          </a:solidFill>
          <a:ln>
            <a:solidFill>
              <a:schemeClr val="tx1"/>
            </a:solidFill>
          </a:ln>
        </p:spPr>
        <p:txBody>
          <a:bodyPr wrap="square" rtlCol="0">
            <a:spAutoFit/>
          </a:bodyPr>
          <a:lstStyle/>
          <a:p>
            <a:pPr algn="ctr"/>
            <a:r>
              <a:rPr lang="en-US" b="1" dirty="0" smtClean="0">
                <a:ln w="9525">
                  <a:solidFill>
                    <a:schemeClr val="accent1">
                      <a:lumMod val="75000"/>
                    </a:schemeClr>
                  </a:solidFill>
                  <a:prstDash val="solid"/>
                </a:ln>
                <a:solidFill>
                  <a:schemeClr val="accent5"/>
                </a:solidFill>
                <a:effectLst>
                  <a:outerShdw blurRad="12700" dist="38100" dir="2700000" algn="tl" rotWithShape="0">
                    <a:schemeClr val="accent5">
                      <a:lumMod val="60000"/>
                      <a:lumOff val="40000"/>
                    </a:schemeClr>
                  </a:outerShdw>
                </a:effectLst>
              </a:rPr>
              <a:t>Community</a:t>
            </a:r>
          </a:p>
          <a:p>
            <a:pPr algn="ctr"/>
            <a:r>
              <a:rPr lang="en-US" b="1" dirty="0" smtClean="0">
                <a:ln w="9525">
                  <a:solidFill>
                    <a:schemeClr val="accent1">
                      <a:lumMod val="75000"/>
                    </a:schemeClr>
                  </a:solidFill>
                  <a:prstDash val="solid"/>
                </a:ln>
                <a:solidFill>
                  <a:schemeClr val="accent5"/>
                </a:solidFill>
                <a:effectLst>
                  <a:outerShdw blurRad="12700" dist="38100" dir="2700000" algn="tl" rotWithShape="0">
                    <a:schemeClr val="accent5">
                      <a:lumMod val="60000"/>
                      <a:lumOff val="40000"/>
                    </a:schemeClr>
                  </a:outerShdw>
                </a:effectLst>
              </a:rPr>
              <a:t>Employers</a:t>
            </a:r>
            <a:endParaRPr lang="en-US" b="1" dirty="0">
              <a:ln w="9525">
                <a:solidFill>
                  <a:schemeClr val="accent1">
                    <a:lumMod val="75000"/>
                  </a:schemeClr>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63549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http://www.mcdonaldsarabia.com/content/dam/Arabia/Ingredients/ingredient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70171" y="5398876"/>
            <a:ext cx="6588444" cy="1351683"/>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521529" y="199906"/>
            <a:ext cx="7666028" cy="6628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FF0000"/>
                </a:solidFill>
                <a:latin typeface="Papyrus" panose="03070502060502030205" pitchFamily="66" charset="0"/>
              </a:rPr>
              <a:t>Foundation Ingredient</a:t>
            </a:r>
            <a:endParaRPr lang="en-US" sz="4000" b="1" dirty="0">
              <a:solidFill>
                <a:srgbClr val="FF0000"/>
              </a:solidFill>
              <a:latin typeface="Papyrus" panose="03070502060502030205" pitchFamily="66" charset="0"/>
            </a:endParaRPr>
          </a:p>
        </p:txBody>
      </p:sp>
      <p:sp>
        <p:nvSpPr>
          <p:cNvPr id="17" name="Content Placeholder 2"/>
          <p:cNvSpPr txBox="1">
            <a:spLocks/>
          </p:cNvSpPr>
          <p:nvPr/>
        </p:nvSpPr>
        <p:spPr>
          <a:xfrm>
            <a:off x="244745" y="1378252"/>
            <a:ext cx="8118206" cy="38890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latin typeface="Bell MT" panose="02020503060305020303" pitchFamily="18" charset="0"/>
              </a:rPr>
              <a:t>ABE’s Role</a:t>
            </a:r>
          </a:p>
          <a:p>
            <a:r>
              <a:rPr lang="en-US" sz="1800" dirty="0" smtClean="0">
                <a:latin typeface="Bell MT" panose="02020503060305020303" pitchFamily="18" charset="0"/>
              </a:rPr>
              <a:t>Point </a:t>
            </a:r>
            <a:r>
              <a:rPr lang="en-US" sz="1800" dirty="0">
                <a:latin typeface="Bell MT" panose="02020503060305020303" pitchFamily="18" charset="0"/>
              </a:rPr>
              <a:t>of contact for collaboration </a:t>
            </a:r>
            <a:r>
              <a:rPr lang="en-US" sz="1800" dirty="0" smtClean="0">
                <a:latin typeface="Bell MT" panose="02020503060305020303" pitchFamily="18" charset="0"/>
              </a:rPr>
              <a:t>customers</a:t>
            </a:r>
            <a:endParaRPr lang="en-US" sz="1800" dirty="0">
              <a:latin typeface="Bell MT" panose="02020503060305020303" pitchFamily="18" charset="0"/>
            </a:endParaRPr>
          </a:p>
          <a:p>
            <a:r>
              <a:rPr lang="en-US" sz="1800" dirty="0">
                <a:latin typeface="Bell MT" panose="02020503060305020303" pitchFamily="18" charset="0"/>
              </a:rPr>
              <a:t>Assessment: reading, math, computer skills</a:t>
            </a:r>
          </a:p>
          <a:p>
            <a:r>
              <a:rPr lang="en-US" sz="1800" dirty="0" smtClean="0">
                <a:latin typeface="Bell MT" panose="02020503060305020303" pitchFamily="18" charset="0"/>
              </a:rPr>
              <a:t>Customer </a:t>
            </a:r>
            <a:r>
              <a:rPr lang="en-US" sz="1800" dirty="0">
                <a:latin typeface="Bell MT" panose="02020503060305020303" pitchFamily="18" charset="0"/>
              </a:rPr>
              <a:t>literacy development focus</a:t>
            </a:r>
          </a:p>
          <a:p>
            <a:r>
              <a:rPr lang="en-US" sz="1800" dirty="0" smtClean="0">
                <a:latin typeface="Bell MT" panose="02020503060305020303" pitchFamily="18" charset="0"/>
              </a:rPr>
              <a:t>Customer </a:t>
            </a:r>
            <a:r>
              <a:rPr lang="en-US" sz="1800" dirty="0">
                <a:latin typeface="Bell MT" panose="02020503060305020303" pitchFamily="18" charset="0"/>
              </a:rPr>
              <a:t>recruitment for training </a:t>
            </a:r>
            <a:r>
              <a:rPr lang="en-US" sz="1800" dirty="0" smtClean="0">
                <a:latin typeface="Bell MT" panose="02020503060305020303" pitchFamily="18" charset="0"/>
              </a:rPr>
              <a:t>programs</a:t>
            </a:r>
          </a:p>
          <a:p>
            <a:r>
              <a:rPr lang="en-US" sz="1800" dirty="0" smtClean="0">
                <a:latin typeface="Bell MT" panose="02020503060305020303" pitchFamily="18" charset="0"/>
              </a:rPr>
              <a:t>Prepare customers to take CNA training through an on-line more independent format</a:t>
            </a:r>
          </a:p>
          <a:p>
            <a:pPr marL="230188" lvl="1">
              <a:buNone/>
            </a:pPr>
            <a:r>
              <a:rPr lang="en-US" sz="2000" b="1" u="sng" dirty="0" smtClean="0">
                <a:latin typeface="Bell MT" panose="02020503060305020303" pitchFamily="18" charset="0"/>
              </a:rPr>
              <a:t>ABE’s </a:t>
            </a:r>
            <a:r>
              <a:rPr lang="en-US" sz="2000" b="1" u="sng" dirty="0">
                <a:latin typeface="Bell MT" panose="02020503060305020303" pitchFamily="18" charset="0"/>
              </a:rPr>
              <a:t>Value Gained:</a:t>
            </a:r>
          </a:p>
          <a:p>
            <a:r>
              <a:rPr lang="en-US" sz="1800" dirty="0">
                <a:latin typeface="Bell MT" panose="02020503060305020303" pitchFamily="18" charset="0"/>
              </a:rPr>
              <a:t>More frequent and a wider variety of trainings</a:t>
            </a:r>
          </a:p>
          <a:p>
            <a:r>
              <a:rPr lang="en-US" sz="1800" dirty="0">
                <a:latin typeface="Bell MT" panose="02020503060305020303" pitchFamily="18" charset="0"/>
              </a:rPr>
              <a:t>Provides an entry-level position opportunity for immigrant/ESL </a:t>
            </a:r>
            <a:r>
              <a:rPr lang="en-US" sz="1800" dirty="0" smtClean="0">
                <a:latin typeface="Bell MT" panose="02020503060305020303" pitchFamily="18" charset="0"/>
              </a:rPr>
              <a:t>students/underemployed or unemployed customers.</a:t>
            </a:r>
            <a:endParaRPr lang="en-US" sz="1800" dirty="0">
              <a:latin typeface="Bell MT" panose="02020503060305020303" pitchFamily="18" charset="0"/>
            </a:endParaRPr>
          </a:p>
        </p:txBody>
      </p:sp>
      <p:sp>
        <p:nvSpPr>
          <p:cNvPr id="3" name="Rectangle 2"/>
          <p:cNvSpPr/>
          <p:nvPr/>
        </p:nvSpPr>
        <p:spPr>
          <a:xfrm>
            <a:off x="8553133" y="2653675"/>
            <a:ext cx="3509819" cy="1200329"/>
          </a:xfrm>
          <a:prstGeom prst="rect">
            <a:avLst/>
          </a:prstGeom>
          <a:solidFill>
            <a:srgbClr val="FFFF00"/>
          </a:solidFill>
          <a:ln w="38100">
            <a:solidFill>
              <a:schemeClr val="tx1"/>
            </a:solidFill>
          </a:ln>
        </p:spPr>
        <p:txBody>
          <a:bodyPr wrap="square">
            <a:spAutoFit/>
          </a:bodyPr>
          <a:lstStyle/>
          <a:p>
            <a:pPr algn="ctr"/>
            <a:r>
              <a:rPr lang="en-US" sz="1600" b="1" dirty="0">
                <a:latin typeface="Perpetua" panose="02020502060401020303" pitchFamily="18" charset="0"/>
              </a:rPr>
              <a:t>SW Adult Basic Education</a:t>
            </a:r>
          </a:p>
          <a:p>
            <a:pPr algn="ctr"/>
            <a:r>
              <a:rPr lang="en-US" sz="1400" dirty="0" smtClean="0">
                <a:latin typeface="Perpetua" panose="02020502060401020303" pitchFamily="18" charset="0"/>
              </a:rPr>
              <a:t>Marshall     </a:t>
            </a:r>
            <a:r>
              <a:rPr lang="en-US" sz="1400" dirty="0">
                <a:latin typeface="Perpetua" panose="02020502060401020303" pitchFamily="18" charset="0"/>
              </a:rPr>
              <a:t>Granite Falls     Worthington/Jackson</a:t>
            </a:r>
          </a:p>
          <a:p>
            <a:pPr algn="ctr"/>
            <a:r>
              <a:rPr lang="en-US" sz="1400" dirty="0" smtClean="0">
                <a:latin typeface="Perpetua" panose="02020502060401020303" pitchFamily="18" charset="0"/>
              </a:rPr>
              <a:t>3 </a:t>
            </a:r>
            <a:r>
              <a:rPr lang="en-US" sz="1400" dirty="0">
                <a:latin typeface="Perpetua" panose="02020502060401020303" pitchFamily="18" charset="0"/>
              </a:rPr>
              <a:t>Regional Directors (to be reduced to 2 in near future)</a:t>
            </a:r>
          </a:p>
          <a:p>
            <a:pPr algn="ctr"/>
            <a:r>
              <a:rPr lang="en-US" sz="1400" dirty="0">
                <a:latin typeface="Perpetua" panose="02020502060401020303" pitchFamily="18" charset="0"/>
              </a:rPr>
              <a:t>    </a:t>
            </a:r>
            <a:r>
              <a:rPr lang="en-US" sz="1400" dirty="0" smtClean="0">
                <a:latin typeface="Perpetua" panose="02020502060401020303" pitchFamily="18" charset="0"/>
              </a:rPr>
              <a:t>55 </a:t>
            </a:r>
            <a:r>
              <a:rPr lang="en-US" sz="1400" dirty="0">
                <a:latin typeface="Perpetua" panose="02020502060401020303" pitchFamily="18" charset="0"/>
              </a:rPr>
              <a:t>Instructors—Majority are part-time</a:t>
            </a:r>
            <a:endParaRPr lang="en-US" sz="1400" u="sng" dirty="0">
              <a:latin typeface="Perpetua" panose="02020502060401020303" pitchFamily="18"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6469" y="862797"/>
            <a:ext cx="1347488" cy="1530615"/>
          </a:xfrm>
          <a:prstGeom prst="rect">
            <a:avLst/>
          </a:prstGeom>
          <a:ln w="38100">
            <a:solidFill>
              <a:schemeClr val="tx1"/>
            </a:solidFill>
          </a:ln>
        </p:spPr>
      </p:pic>
      <p:sp>
        <p:nvSpPr>
          <p:cNvPr id="7" name="TextBox 6"/>
          <p:cNvSpPr txBox="1"/>
          <p:nvPr/>
        </p:nvSpPr>
        <p:spPr>
          <a:xfrm>
            <a:off x="2117986" y="801026"/>
            <a:ext cx="8092814" cy="523220"/>
          </a:xfrm>
          <a:prstGeom prst="rect">
            <a:avLst/>
          </a:prstGeom>
          <a:noFill/>
        </p:spPr>
        <p:txBody>
          <a:bodyPr wrap="square" rtlCol="0">
            <a:spAutoFit/>
          </a:bodyPr>
          <a:lstStyle/>
          <a:p>
            <a:pPr algn="ctr"/>
            <a:r>
              <a:rPr lang="en-US" sz="2800" b="1" dirty="0" smtClean="0">
                <a:latin typeface="Californian FB" panose="0207040306080B030204" pitchFamily="18" charset="0"/>
              </a:rPr>
              <a:t>SW Adult Basic Education</a:t>
            </a:r>
            <a:endParaRPr lang="en-US" sz="2800" b="1" dirty="0">
              <a:latin typeface="Californian FB" panose="0207040306080B030204" pitchFamily="18" charset="0"/>
            </a:endParaRPr>
          </a:p>
        </p:txBody>
      </p:sp>
    </p:spTree>
    <p:extLst>
      <p:ext uri="{BB962C8B-B14F-4D97-AF65-F5344CB8AC3E}">
        <p14:creationId xmlns:p14="http://schemas.microsoft.com/office/powerpoint/2010/main" val="180005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2054551" y="112775"/>
            <a:ext cx="8018242" cy="6998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FF0000"/>
                </a:solidFill>
                <a:latin typeface="Papyrus" panose="03070502060502030205" pitchFamily="66" charset="0"/>
              </a:rPr>
              <a:t>Foundation Ingredient</a:t>
            </a:r>
          </a:p>
        </p:txBody>
      </p:sp>
      <p:sp>
        <p:nvSpPr>
          <p:cNvPr id="5" name="Content Placeholder 2"/>
          <p:cNvSpPr txBox="1">
            <a:spLocks/>
          </p:cNvSpPr>
          <p:nvPr/>
        </p:nvSpPr>
        <p:spPr>
          <a:xfrm>
            <a:off x="8146866" y="2796060"/>
            <a:ext cx="3851853" cy="22483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u="sng" dirty="0" smtClean="0">
                <a:latin typeface="Perpetua" panose="02020502060401020303" pitchFamily="18" charset="0"/>
              </a:rPr>
              <a:t>WorkForce </a:t>
            </a:r>
            <a:r>
              <a:rPr lang="en-US" sz="1800" b="1" u="sng" dirty="0">
                <a:latin typeface="Perpetua" panose="02020502060401020303" pitchFamily="18" charset="0"/>
              </a:rPr>
              <a:t>Center Partners</a:t>
            </a:r>
          </a:p>
          <a:p>
            <a:pPr>
              <a:lnSpc>
                <a:spcPct val="100000"/>
              </a:lnSpc>
              <a:spcBef>
                <a:spcPts val="0"/>
              </a:spcBef>
            </a:pPr>
            <a:r>
              <a:rPr lang="en-US" sz="1400" dirty="0">
                <a:latin typeface="Perpetua" panose="02020502060401020303" pitchFamily="18" charset="0"/>
              </a:rPr>
              <a:t>Southwest MN Private Industry Council (PIC)</a:t>
            </a:r>
          </a:p>
          <a:p>
            <a:pPr marL="0" indent="0">
              <a:lnSpc>
                <a:spcPct val="100000"/>
              </a:lnSpc>
              <a:spcBef>
                <a:spcPts val="0"/>
              </a:spcBef>
              <a:buFont typeface="Arial" panose="020B0604020202020204" pitchFamily="34" charset="0"/>
              <a:buNone/>
            </a:pPr>
            <a:r>
              <a:rPr lang="en-US" sz="1400" dirty="0">
                <a:latin typeface="Perpetua" panose="02020502060401020303" pitchFamily="18" charset="0"/>
              </a:rPr>
              <a:t>       -WIOA Title 1 (workforce development)</a:t>
            </a:r>
          </a:p>
          <a:p>
            <a:pPr>
              <a:lnSpc>
                <a:spcPct val="100000"/>
              </a:lnSpc>
              <a:spcBef>
                <a:spcPts val="0"/>
              </a:spcBef>
            </a:pPr>
            <a:r>
              <a:rPr lang="en-US" sz="1400" dirty="0">
                <a:latin typeface="Perpetua" panose="02020502060401020303" pitchFamily="18" charset="0"/>
              </a:rPr>
              <a:t>Job Service</a:t>
            </a:r>
          </a:p>
          <a:p>
            <a:pPr marL="0" indent="0">
              <a:lnSpc>
                <a:spcPct val="100000"/>
              </a:lnSpc>
              <a:spcBef>
                <a:spcPts val="0"/>
              </a:spcBef>
              <a:buFont typeface="Arial" panose="020B0604020202020204" pitchFamily="34" charset="0"/>
              <a:buNone/>
            </a:pPr>
            <a:r>
              <a:rPr lang="en-US" sz="1400" dirty="0">
                <a:latin typeface="Perpetua" panose="02020502060401020303" pitchFamily="18" charset="0"/>
              </a:rPr>
              <a:t>       -WIOA Title III (Wagner-Peyser – labor exchange, </a:t>
            </a:r>
            <a:r>
              <a:rPr lang="en-US" sz="1400" dirty="0" smtClean="0">
                <a:latin typeface="Perpetua" panose="02020502060401020303" pitchFamily="18" charset="0"/>
              </a:rPr>
              <a:t>unemployment </a:t>
            </a:r>
            <a:r>
              <a:rPr lang="en-US" sz="1400" dirty="0">
                <a:latin typeface="Perpetua" panose="02020502060401020303" pitchFamily="18" charset="0"/>
              </a:rPr>
              <a:t>insurance, business services)</a:t>
            </a:r>
          </a:p>
          <a:p>
            <a:pPr>
              <a:lnSpc>
                <a:spcPct val="100000"/>
              </a:lnSpc>
              <a:spcBef>
                <a:spcPts val="0"/>
              </a:spcBef>
            </a:pPr>
            <a:r>
              <a:rPr lang="en-US" sz="1400" dirty="0">
                <a:latin typeface="Perpetua" panose="02020502060401020303" pitchFamily="18" charset="0"/>
              </a:rPr>
              <a:t>Department of Rehabilitation Services/State Services for the Blind</a:t>
            </a:r>
          </a:p>
          <a:p>
            <a:pPr marL="0" indent="0">
              <a:lnSpc>
                <a:spcPct val="100000"/>
              </a:lnSpc>
              <a:spcBef>
                <a:spcPts val="0"/>
              </a:spcBef>
              <a:buFont typeface="Arial" panose="020B0604020202020204" pitchFamily="34" charset="0"/>
              <a:buNone/>
            </a:pPr>
            <a:r>
              <a:rPr lang="en-US" sz="1400" dirty="0" smtClean="0">
                <a:latin typeface="Perpetua" panose="02020502060401020303" pitchFamily="18" charset="0"/>
              </a:rPr>
              <a:t>-</a:t>
            </a:r>
            <a:r>
              <a:rPr lang="en-US" sz="1400" dirty="0">
                <a:latin typeface="Perpetua" panose="02020502060401020303" pitchFamily="18" charset="0"/>
              </a:rPr>
              <a:t>WIOA Title IV</a:t>
            </a:r>
          </a:p>
          <a:p>
            <a:pPr>
              <a:lnSpc>
                <a:spcPct val="100000"/>
              </a:lnSpc>
              <a:spcBef>
                <a:spcPts val="0"/>
              </a:spcBef>
            </a:pPr>
            <a:r>
              <a:rPr lang="en-US" sz="1400" dirty="0">
                <a:latin typeface="Perpetua" panose="02020502060401020303" pitchFamily="18" charset="0"/>
              </a:rPr>
              <a:t>Veterans Services</a:t>
            </a:r>
          </a:p>
        </p:txBody>
      </p:sp>
      <p:pic>
        <p:nvPicPr>
          <p:cNvPr id="8" name="Picture 2" descr="http://www.mcdonaldsarabia.com/content/dam/Arabia/Ingredients/ingredient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16764" y="5213668"/>
            <a:ext cx="11277601" cy="153785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074990" y="433992"/>
            <a:ext cx="2619375" cy="1068509"/>
            <a:chOff x="7532252" y="2360361"/>
            <a:chExt cx="2256200" cy="872366"/>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372264" y="2360361"/>
              <a:ext cx="1416188" cy="872366"/>
            </a:xfrm>
            <a:prstGeom prst="rect">
              <a:avLst/>
            </a:prstGeom>
            <a:ln w="38100">
              <a:solidFill>
                <a:schemeClr val="tx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2252" y="2360794"/>
              <a:ext cx="832869" cy="871932"/>
            </a:xfrm>
            <a:prstGeom prst="rect">
              <a:avLst/>
            </a:prstGeom>
            <a:ln w="38100">
              <a:solidFill>
                <a:schemeClr val="tx1"/>
              </a:solidFill>
            </a:ln>
          </p:spPr>
        </p:pic>
      </p:grpSp>
      <p:sp>
        <p:nvSpPr>
          <p:cNvPr id="12" name="Rectangle 11"/>
          <p:cNvSpPr/>
          <p:nvPr/>
        </p:nvSpPr>
        <p:spPr>
          <a:xfrm>
            <a:off x="8192654" y="1750841"/>
            <a:ext cx="3509819" cy="769441"/>
          </a:xfrm>
          <a:prstGeom prst="rect">
            <a:avLst/>
          </a:prstGeom>
          <a:solidFill>
            <a:srgbClr val="FFFF00"/>
          </a:solidFill>
          <a:ln w="38100">
            <a:solidFill>
              <a:schemeClr val="tx1"/>
            </a:solidFill>
          </a:ln>
        </p:spPr>
        <p:txBody>
          <a:bodyPr wrap="square">
            <a:spAutoFit/>
          </a:bodyPr>
          <a:lstStyle/>
          <a:p>
            <a:pPr algn="ctr"/>
            <a:r>
              <a:rPr lang="en-US" sz="1600" b="1" dirty="0" smtClean="0">
                <a:latin typeface="Perpetua" panose="02020502060401020303" pitchFamily="18" charset="0"/>
              </a:rPr>
              <a:t>Southwest WorkForce Center</a:t>
            </a:r>
            <a:endParaRPr lang="en-US" sz="1600" b="1" dirty="0">
              <a:latin typeface="Perpetua" panose="02020502060401020303" pitchFamily="18" charset="0"/>
            </a:endParaRPr>
          </a:p>
          <a:p>
            <a:pPr algn="ctr"/>
            <a:r>
              <a:rPr lang="en-US" sz="1400" dirty="0" smtClean="0">
                <a:latin typeface="Perpetua" panose="02020502060401020303" pitchFamily="18" charset="0"/>
              </a:rPr>
              <a:t>Regional Office Locations</a:t>
            </a:r>
          </a:p>
          <a:p>
            <a:pPr algn="ctr"/>
            <a:r>
              <a:rPr lang="en-US" sz="1400" dirty="0" smtClean="0">
                <a:latin typeface="Perpetua" panose="02020502060401020303" pitchFamily="18" charset="0"/>
              </a:rPr>
              <a:t>Marshall – Montevideo - Worthington</a:t>
            </a:r>
            <a:endParaRPr lang="en-US" sz="1400" dirty="0">
              <a:latin typeface="Perpetua" panose="02020502060401020303" pitchFamily="18" charset="0"/>
            </a:endParaRPr>
          </a:p>
        </p:txBody>
      </p:sp>
      <p:sp>
        <p:nvSpPr>
          <p:cNvPr id="13" name="Content Placeholder 2"/>
          <p:cNvSpPr txBox="1">
            <a:spLocks/>
          </p:cNvSpPr>
          <p:nvPr/>
        </p:nvSpPr>
        <p:spPr>
          <a:xfrm>
            <a:off x="224846" y="1502499"/>
            <a:ext cx="7376103" cy="342225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sz="11200" b="1" dirty="0" smtClean="0">
                <a:solidFill>
                  <a:srgbClr val="FF0000"/>
                </a:solidFill>
                <a:latin typeface="Bell MT" panose="02020503060305020303" pitchFamily="18" charset="0"/>
                <a:cs typeface="Arial" panose="020B0604020202020204" pitchFamily="34" charset="0"/>
              </a:rPr>
              <a:t>The Navigator</a:t>
            </a:r>
          </a:p>
          <a:p>
            <a:pPr>
              <a:lnSpc>
                <a:spcPct val="100000"/>
              </a:lnSpc>
              <a:spcBef>
                <a:spcPts val="1200"/>
              </a:spcBef>
            </a:pPr>
            <a:r>
              <a:rPr lang="en-US" sz="8000" dirty="0" smtClean="0">
                <a:latin typeface="Bell MT" panose="02020503060305020303" pitchFamily="18" charset="0"/>
                <a:cs typeface="Arial" panose="020B0604020202020204" pitchFamily="34" charset="0"/>
              </a:rPr>
              <a:t>Handles customer </a:t>
            </a:r>
            <a:r>
              <a:rPr lang="en-US" sz="8000" dirty="0">
                <a:latin typeface="Bell MT" panose="02020503060305020303" pitchFamily="18" charset="0"/>
                <a:cs typeface="Arial" panose="020B0604020202020204" pitchFamily="34" charset="0"/>
              </a:rPr>
              <a:t>intake, eligibility determination, file maintenance, career plan identification; provides tailored support services; helps </a:t>
            </a:r>
            <a:r>
              <a:rPr lang="en-US" sz="8000" dirty="0" smtClean="0">
                <a:latin typeface="Bell MT" panose="02020503060305020303" pitchFamily="18" charset="0"/>
                <a:cs typeface="Arial" panose="020B0604020202020204" pitchFamily="34" charset="0"/>
              </a:rPr>
              <a:t>customer </a:t>
            </a:r>
            <a:r>
              <a:rPr lang="en-US" sz="8000" dirty="0">
                <a:latin typeface="Bell MT" panose="02020503060305020303" pitchFamily="18" charset="0"/>
                <a:cs typeface="Arial" panose="020B0604020202020204" pitchFamily="34" charset="0"/>
              </a:rPr>
              <a:t>navigate the various resources available to help overcome barriers to success; and serves as WE/OJT developer and business liaison.  </a:t>
            </a:r>
          </a:p>
          <a:p>
            <a:pPr>
              <a:lnSpc>
                <a:spcPct val="100000"/>
              </a:lnSpc>
              <a:spcBef>
                <a:spcPts val="1200"/>
              </a:spcBef>
            </a:pPr>
            <a:r>
              <a:rPr lang="en-US" sz="8000" dirty="0" smtClean="0">
                <a:latin typeface="Bell MT" panose="02020503060305020303" pitchFamily="18" charset="0"/>
                <a:cs typeface="Arial" panose="020B0604020202020204" pitchFamily="34" charset="0"/>
              </a:rPr>
              <a:t>Promotes </a:t>
            </a:r>
            <a:r>
              <a:rPr lang="en-US" sz="8000" dirty="0">
                <a:latin typeface="Bell MT" panose="02020503060305020303" pitchFamily="18" charset="0"/>
                <a:cs typeface="Arial" panose="020B0604020202020204" pitchFamily="34" charset="0"/>
              </a:rPr>
              <a:t>and ensures that the </a:t>
            </a:r>
            <a:r>
              <a:rPr lang="en-US" sz="8000" dirty="0" smtClean="0">
                <a:latin typeface="Bell MT" panose="02020503060305020303" pitchFamily="18" charset="0"/>
                <a:cs typeface="Arial" panose="020B0604020202020204" pitchFamily="34" charset="0"/>
              </a:rPr>
              <a:t>customers </a:t>
            </a:r>
            <a:r>
              <a:rPr lang="en-US" sz="8000" dirty="0">
                <a:latin typeface="Bell MT" panose="02020503060305020303" pitchFamily="18" charset="0"/>
                <a:cs typeface="Arial" panose="020B0604020202020204" pitchFamily="34" charset="0"/>
              </a:rPr>
              <a:t>have a positive experience and achieve success related to the specific training, job search preparation and placement.  </a:t>
            </a:r>
          </a:p>
          <a:p>
            <a:pPr>
              <a:lnSpc>
                <a:spcPct val="100000"/>
              </a:lnSpc>
              <a:spcBef>
                <a:spcPts val="1200"/>
              </a:spcBef>
            </a:pPr>
            <a:r>
              <a:rPr lang="en-US" sz="8000" dirty="0" smtClean="0">
                <a:latin typeface="Bell MT" panose="02020503060305020303" pitchFamily="18" charset="0"/>
                <a:cs typeface="Arial" panose="020B0604020202020204" pitchFamily="34" charset="0"/>
              </a:rPr>
              <a:t>PIC navigator works </a:t>
            </a:r>
            <a:r>
              <a:rPr lang="en-US" sz="8000" dirty="0">
                <a:latin typeface="Bell MT" panose="02020503060305020303" pitchFamily="18" charset="0"/>
                <a:cs typeface="Arial" panose="020B0604020202020204" pitchFamily="34" charset="0"/>
              </a:rPr>
              <a:t>with </a:t>
            </a:r>
            <a:r>
              <a:rPr lang="en-US" sz="8000" dirty="0" smtClean="0">
                <a:latin typeface="Bell MT" panose="02020503060305020303" pitchFamily="18" charset="0"/>
                <a:cs typeface="Arial" panose="020B0604020202020204" pitchFamily="34" charset="0"/>
              </a:rPr>
              <a:t>customers </a:t>
            </a:r>
            <a:r>
              <a:rPr lang="en-US" sz="8000" dirty="0">
                <a:latin typeface="Bell MT" panose="02020503060305020303" pitchFamily="18" charset="0"/>
                <a:cs typeface="Arial" panose="020B0604020202020204" pitchFamily="34" charset="0"/>
              </a:rPr>
              <a:t>both in the classroom and individually as needed to help build employability skills.</a:t>
            </a:r>
          </a:p>
          <a:p>
            <a:pPr marL="0" indent="0">
              <a:lnSpc>
                <a:spcPct val="100000"/>
              </a:lnSpc>
              <a:spcBef>
                <a:spcPts val="0"/>
              </a:spcBef>
              <a:buNone/>
            </a:pPr>
            <a:endParaRPr lang="en-US" sz="8000" dirty="0">
              <a:latin typeface="Perpetua" panose="02020502060401020303" pitchFamily="18" charset="0"/>
              <a:cs typeface="Arial" panose="020B0604020202020204" pitchFamily="34" charset="0"/>
            </a:endParaRPr>
          </a:p>
        </p:txBody>
      </p:sp>
      <p:sp>
        <p:nvSpPr>
          <p:cNvPr id="14" name="TextBox 13"/>
          <p:cNvSpPr txBox="1"/>
          <p:nvPr/>
        </p:nvSpPr>
        <p:spPr>
          <a:xfrm>
            <a:off x="3028950" y="645571"/>
            <a:ext cx="5305425" cy="523220"/>
          </a:xfrm>
          <a:prstGeom prst="rect">
            <a:avLst/>
          </a:prstGeom>
          <a:noFill/>
        </p:spPr>
        <p:txBody>
          <a:bodyPr wrap="square" rtlCol="0">
            <a:spAutoFit/>
          </a:bodyPr>
          <a:lstStyle/>
          <a:p>
            <a:r>
              <a:rPr lang="en-US" sz="2800" b="1" dirty="0" smtClean="0">
                <a:latin typeface="Californian FB" panose="0207040306080B030204" pitchFamily="18" charset="0"/>
              </a:rPr>
              <a:t>Southwest WorkForce Center</a:t>
            </a:r>
            <a:endParaRPr lang="en-US" sz="2800" b="1" dirty="0">
              <a:latin typeface="Californian FB" panose="0207040306080B030204" pitchFamily="18" charset="0"/>
            </a:endParaRPr>
          </a:p>
        </p:txBody>
      </p:sp>
    </p:spTree>
    <p:extLst>
      <p:ext uri="{BB962C8B-B14F-4D97-AF65-F5344CB8AC3E}">
        <p14:creationId xmlns:p14="http://schemas.microsoft.com/office/powerpoint/2010/main" val="2324392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142613" y="832482"/>
            <a:ext cx="11854421" cy="5262979"/>
          </a:xfrm>
          <a:prstGeom prst="rect">
            <a:avLst/>
          </a:prstGeom>
        </p:spPr>
        <p:txBody>
          <a:bodyPr wrap="square">
            <a:spAutoFit/>
          </a:bodyPr>
          <a:lstStyle/>
          <a:p>
            <a:pPr lvl="0" eaLnBrk="0" fontAlgn="base" hangingPunct="0">
              <a:spcBef>
                <a:spcPct val="0"/>
              </a:spcBef>
              <a:spcAft>
                <a:spcPct val="0"/>
              </a:spcAft>
            </a:pPr>
            <a:endParaRPr lang="en-US" altLang="en-US" sz="1200" dirty="0">
              <a:latin typeface="Bell MT" panose="02020503060305020303" pitchFamily="18" charset="0"/>
              <a:cs typeface="Arial" panose="020B0604020202020204" pitchFamily="34" charset="0"/>
            </a:endParaRPr>
          </a:p>
          <a:p>
            <a:pPr lvl="0" eaLnBrk="0" fontAlgn="base" hangingPunct="0">
              <a:spcBef>
                <a:spcPct val="0"/>
              </a:spcBef>
              <a:spcAft>
                <a:spcPct val="0"/>
              </a:spcAft>
            </a:pPr>
            <a:r>
              <a:rPr lang="en-US" altLang="en-US" sz="2800" dirty="0">
                <a:latin typeface="Bell MT" panose="02020503060305020303" pitchFamily="18" charset="0"/>
                <a:cs typeface="Arial" panose="020B0604020202020204" pitchFamily="34" charset="0"/>
              </a:rPr>
              <a:t>Short term work experience in entry-level </a:t>
            </a:r>
            <a:r>
              <a:rPr lang="en-US" altLang="en-US" sz="2800" dirty="0" smtClean="0">
                <a:latin typeface="Bell MT" panose="02020503060305020303" pitchFamily="18" charset="0"/>
                <a:cs typeface="Arial" panose="020B0604020202020204" pitchFamily="34" charset="0"/>
              </a:rPr>
              <a:t>employment (e.g</a:t>
            </a:r>
            <a:r>
              <a:rPr lang="en-US" altLang="en-US" sz="2800" dirty="0">
                <a:latin typeface="Bell MT" panose="02020503060305020303" pitchFamily="18" charset="0"/>
                <a:cs typeface="Arial" panose="020B0604020202020204" pitchFamily="34" charset="0"/>
              </a:rPr>
              <a:t>., dietary, housekeeping, laundry) while in CNA class</a:t>
            </a:r>
          </a:p>
          <a:p>
            <a:pPr lvl="0" eaLnBrk="0" fontAlgn="base" hangingPunct="0">
              <a:spcBef>
                <a:spcPct val="0"/>
              </a:spcBef>
              <a:spcAft>
                <a:spcPct val="0"/>
              </a:spcAft>
            </a:pPr>
            <a:r>
              <a:rPr lang="en-US" altLang="en-US" sz="2800" dirty="0" smtClean="0">
                <a:latin typeface="Bell MT" panose="02020503060305020303" pitchFamily="18" charset="0"/>
                <a:cs typeface="Arial" panose="020B0604020202020204" pitchFamily="34" charset="0"/>
              </a:rPr>
              <a:t> </a:t>
            </a:r>
          </a:p>
          <a:p>
            <a:pPr lvl="0" eaLnBrk="0" fontAlgn="base" hangingPunct="0">
              <a:spcBef>
                <a:spcPct val="0"/>
              </a:spcBef>
              <a:spcAft>
                <a:spcPct val="0"/>
              </a:spcAft>
            </a:pPr>
            <a:r>
              <a:rPr lang="en-US" altLang="en-US" sz="2400" dirty="0" smtClean="0">
                <a:latin typeface="Bell MT" panose="02020503060305020303" pitchFamily="18" charset="0"/>
                <a:cs typeface="Arial" panose="020B0604020202020204" pitchFamily="34" charset="0"/>
              </a:rPr>
              <a:t>Benefits for customers:</a:t>
            </a:r>
          </a:p>
          <a:p>
            <a:pPr marL="342900" lvl="0" indent="-342900" eaLnBrk="0" fontAlgn="base" hangingPunct="0">
              <a:spcBef>
                <a:spcPct val="0"/>
              </a:spcBef>
              <a:spcAft>
                <a:spcPct val="0"/>
              </a:spcAft>
              <a:buFont typeface="Arial" panose="020B0604020202020204" pitchFamily="34" charset="0"/>
              <a:buChar char="•"/>
            </a:pPr>
            <a:r>
              <a:rPr lang="en-US" altLang="en-US" sz="2400" dirty="0" smtClean="0">
                <a:latin typeface="Bell MT" panose="02020503060305020303" pitchFamily="18" charset="0"/>
                <a:cs typeface="Arial" panose="020B0604020202020204" pitchFamily="34" charset="0"/>
              </a:rPr>
              <a:t>Learn about employer culture</a:t>
            </a:r>
          </a:p>
          <a:p>
            <a:pPr marL="342900" lvl="0" indent="-342900" eaLnBrk="0" fontAlgn="base" hangingPunct="0">
              <a:spcBef>
                <a:spcPct val="0"/>
              </a:spcBef>
              <a:spcAft>
                <a:spcPct val="0"/>
              </a:spcAft>
              <a:buFont typeface="Arial" panose="020B0604020202020204" pitchFamily="34" charset="0"/>
              <a:buChar char="•"/>
            </a:pPr>
            <a:r>
              <a:rPr lang="en-US" altLang="en-US" sz="2400" dirty="0" smtClean="0">
                <a:latin typeface="Bell MT" panose="02020503060305020303" pitchFamily="18" charset="0"/>
                <a:cs typeface="Arial" panose="020B0604020202020204" pitchFamily="34" charset="0"/>
              </a:rPr>
              <a:t>Develop employment and interpersonal skills</a:t>
            </a:r>
          </a:p>
          <a:p>
            <a:pPr marL="342900" lvl="0" indent="-342900" eaLnBrk="0" fontAlgn="base" hangingPunct="0">
              <a:spcBef>
                <a:spcPct val="0"/>
              </a:spcBef>
              <a:spcAft>
                <a:spcPct val="0"/>
              </a:spcAft>
              <a:buFont typeface="Arial" panose="020B0604020202020204" pitchFamily="34" charset="0"/>
              <a:buChar char="•"/>
            </a:pPr>
            <a:r>
              <a:rPr lang="en-US" altLang="en-US" sz="2400" dirty="0" smtClean="0">
                <a:latin typeface="Bell MT" panose="02020503060305020303" pitchFamily="18" charset="0"/>
                <a:cs typeface="Arial" panose="020B0604020202020204" pitchFamily="34" charset="0"/>
              </a:rPr>
              <a:t>Meet potential co-workers</a:t>
            </a:r>
          </a:p>
          <a:p>
            <a:pPr marL="342900" lvl="0" indent="-342900" eaLnBrk="0" fontAlgn="base" hangingPunct="0">
              <a:spcBef>
                <a:spcPct val="0"/>
              </a:spcBef>
              <a:spcAft>
                <a:spcPct val="0"/>
              </a:spcAft>
              <a:buFont typeface="Arial" panose="020B0604020202020204" pitchFamily="34" charset="0"/>
              <a:buChar char="•"/>
            </a:pPr>
            <a:endParaRPr lang="en-US" altLang="en-US" sz="2400" dirty="0">
              <a:latin typeface="Bell MT" panose="02020503060305020303" pitchFamily="18" charset="0"/>
              <a:cs typeface="Arial" panose="020B0604020202020204" pitchFamily="34" charset="0"/>
            </a:endParaRPr>
          </a:p>
          <a:p>
            <a:pPr lvl="0" eaLnBrk="0" fontAlgn="base" hangingPunct="0">
              <a:spcBef>
                <a:spcPct val="0"/>
              </a:spcBef>
              <a:spcAft>
                <a:spcPct val="0"/>
              </a:spcAft>
            </a:pPr>
            <a:r>
              <a:rPr lang="en-US" altLang="en-US" sz="2400" dirty="0" smtClean="0">
                <a:latin typeface="Bell MT" panose="02020503060305020303" pitchFamily="18" charset="0"/>
                <a:cs typeface="Arial" panose="020B0604020202020204" pitchFamily="34" charset="0"/>
              </a:rPr>
              <a:t>Benefits for employer:</a:t>
            </a:r>
          </a:p>
          <a:p>
            <a:pPr marL="342900" lvl="0" indent="-342900" eaLnBrk="0" fontAlgn="base" hangingPunct="0">
              <a:spcBef>
                <a:spcPct val="0"/>
              </a:spcBef>
              <a:spcAft>
                <a:spcPct val="0"/>
              </a:spcAft>
              <a:buFont typeface="Arial" panose="020B0604020202020204" pitchFamily="34" charset="0"/>
              <a:buChar char="•"/>
            </a:pPr>
            <a:r>
              <a:rPr lang="en-US" altLang="en-US" sz="2400" dirty="0" smtClean="0">
                <a:latin typeface="Bell MT" panose="02020503060305020303" pitchFamily="18" charset="0"/>
                <a:cs typeface="Arial" panose="020B0604020202020204" pitchFamily="34" charset="0"/>
              </a:rPr>
              <a:t>Future workforce development</a:t>
            </a:r>
          </a:p>
          <a:p>
            <a:pPr marL="342900" lvl="0" indent="-342900" eaLnBrk="0" fontAlgn="base" hangingPunct="0">
              <a:spcBef>
                <a:spcPct val="0"/>
              </a:spcBef>
              <a:spcAft>
                <a:spcPct val="0"/>
              </a:spcAft>
              <a:buFont typeface="Arial" panose="020B0604020202020204" pitchFamily="34" charset="0"/>
              <a:buChar char="•"/>
            </a:pPr>
            <a:r>
              <a:rPr lang="en-US" altLang="en-US" sz="2400" dirty="0" smtClean="0">
                <a:latin typeface="Bell MT" panose="02020503060305020303" pitchFamily="18" charset="0"/>
                <a:cs typeface="Arial" panose="020B0604020202020204" pitchFamily="34" charset="0"/>
              </a:rPr>
              <a:t>Workers learn various aspects of business</a:t>
            </a:r>
          </a:p>
          <a:p>
            <a:pPr marL="342900" lvl="0" indent="-342900" eaLnBrk="0" fontAlgn="base" hangingPunct="0">
              <a:spcBef>
                <a:spcPct val="0"/>
              </a:spcBef>
              <a:spcAft>
                <a:spcPct val="0"/>
              </a:spcAft>
              <a:buFont typeface="Arial" panose="020B0604020202020204" pitchFamily="34" charset="0"/>
              <a:buChar char="•"/>
            </a:pPr>
            <a:r>
              <a:rPr lang="en-US" altLang="en-US" sz="2400" dirty="0" smtClean="0">
                <a:latin typeface="Bell MT" panose="02020503060305020303" pitchFamily="18" charset="0"/>
                <a:cs typeface="Arial" panose="020B0604020202020204" pitchFamily="34" charset="0"/>
              </a:rPr>
              <a:t>Increased capacity</a:t>
            </a:r>
          </a:p>
          <a:p>
            <a:pPr marL="342900" lvl="0" indent="-342900" eaLnBrk="0" fontAlgn="base" hangingPunct="0">
              <a:spcBef>
                <a:spcPct val="0"/>
              </a:spcBef>
              <a:spcAft>
                <a:spcPct val="0"/>
              </a:spcAft>
              <a:buFont typeface="Arial" panose="020B0604020202020204" pitchFamily="34" charset="0"/>
              <a:buChar char="•"/>
            </a:pPr>
            <a:r>
              <a:rPr lang="en-US" altLang="en-US" sz="2400" dirty="0" smtClean="0">
                <a:latin typeface="Bell MT" panose="02020503060305020303" pitchFamily="18" charset="0"/>
                <a:cs typeface="Arial" panose="020B0604020202020204" pitchFamily="34" charset="0"/>
              </a:rPr>
              <a:t>WorkForce/PIC pays the salary of customers</a:t>
            </a:r>
          </a:p>
        </p:txBody>
      </p:sp>
      <p:sp>
        <p:nvSpPr>
          <p:cNvPr id="7" name="TextBox 6"/>
          <p:cNvSpPr txBox="1"/>
          <p:nvPr/>
        </p:nvSpPr>
        <p:spPr>
          <a:xfrm>
            <a:off x="2649120" y="128920"/>
            <a:ext cx="6922699" cy="707886"/>
          </a:xfrm>
          <a:prstGeom prst="rect">
            <a:avLst/>
          </a:prstGeom>
          <a:noFill/>
        </p:spPr>
        <p:txBody>
          <a:bodyPr wrap="square" rtlCol="0">
            <a:spAutoFit/>
          </a:bodyPr>
          <a:lstStyle/>
          <a:p>
            <a:pPr algn="ctr"/>
            <a:r>
              <a:rPr lang="en-US" sz="4000" b="1" u="sng" dirty="0" smtClean="0">
                <a:latin typeface="Californian FB" panose="0207040306080B030204" pitchFamily="18" charset="0"/>
              </a:rPr>
              <a:t>Work Experience Option</a:t>
            </a:r>
            <a:endParaRPr lang="en-US" sz="4000" b="1" u="sng" dirty="0">
              <a:latin typeface="Californian FB" panose="0207040306080B030204" pitchFamily="18" charset="0"/>
            </a:endParaRPr>
          </a:p>
        </p:txBody>
      </p:sp>
      <p:pic>
        <p:nvPicPr>
          <p:cNvPr id="2050" name="Picture 2" descr="Image result for housekeeping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1186" y="1723057"/>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hospital dietary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208" y="3262635"/>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6885" y="5009825"/>
            <a:ext cx="2847975" cy="1600200"/>
          </a:xfrm>
          <a:prstGeom prst="rect">
            <a:avLst/>
          </a:prstGeom>
        </p:spPr>
      </p:pic>
    </p:spTree>
    <p:extLst>
      <p:ext uri="{BB962C8B-B14F-4D97-AF65-F5344CB8AC3E}">
        <p14:creationId xmlns:p14="http://schemas.microsoft.com/office/powerpoint/2010/main" val="4073965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04776" y="132899"/>
            <a:ext cx="12087224" cy="5529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0000"/>
                </a:solidFill>
                <a:latin typeface="Papyrus" panose="03070502060502030205" pitchFamily="66" charset="0"/>
              </a:rPr>
              <a:t>Foundation Ingredient</a:t>
            </a:r>
          </a:p>
        </p:txBody>
      </p:sp>
      <p:sp>
        <p:nvSpPr>
          <p:cNvPr id="7" name="Content Placeholder 2"/>
          <p:cNvSpPr txBox="1">
            <a:spLocks/>
          </p:cNvSpPr>
          <p:nvPr/>
        </p:nvSpPr>
        <p:spPr>
          <a:xfrm>
            <a:off x="1089891" y="960583"/>
            <a:ext cx="10150764" cy="3825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dirty="0">
              <a:latin typeface="+mj-lt"/>
            </a:endParaRPr>
          </a:p>
          <a:p>
            <a:endParaRPr lang="en-US" dirty="0">
              <a:latin typeface="+mj-lt"/>
            </a:endParaRPr>
          </a:p>
          <a:p>
            <a:endParaRPr lang="en-US" dirty="0"/>
          </a:p>
        </p:txBody>
      </p:sp>
      <p:pic>
        <p:nvPicPr>
          <p:cNvPr id="8" name="Picture 2" descr="http://www.mcdonaldsarabia.com/content/dam/Arabia/Ingredients/ingredient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7466" y="4544292"/>
            <a:ext cx="10612582" cy="217727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7391947" y="2300515"/>
            <a:ext cx="4256635" cy="22437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latin typeface="Bell MT" panose="02020503060305020303" pitchFamily="18" charset="0"/>
              </a:rPr>
              <a:t>5 </a:t>
            </a:r>
            <a:r>
              <a:rPr lang="en-US" sz="1800" b="1" dirty="0">
                <a:latin typeface="Bell MT" panose="02020503060305020303" pitchFamily="18" charset="0"/>
              </a:rPr>
              <a:t>Campus Locations </a:t>
            </a:r>
            <a:r>
              <a:rPr lang="en-US" sz="1800" b="1" dirty="0" smtClean="0">
                <a:latin typeface="Bell MT" panose="02020503060305020303" pitchFamily="18" charset="0"/>
              </a:rPr>
              <a:t>- 2 </a:t>
            </a:r>
            <a:r>
              <a:rPr lang="en-US" sz="1800" b="1" dirty="0">
                <a:latin typeface="Bell MT" panose="02020503060305020303" pitchFamily="18" charset="0"/>
              </a:rPr>
              <a:t>Education </a:t>
            </a:r>
            <a:r>
              <a:rPr lang="en-US" sz="1800" b="1" dirty="0" smtClean="0">
                <a:latin typeface="Bell MT" panose="02020503060305020303" pitchFamily="18" charset="0"/>
              </a:rPr>
              <a:t>Sites</a:t>
            </a:r>
          </a:p>
          <a:p>
            <a:r>
              <a:rPr lang="en-US" sz="1400" dirty="0" smtClean="0">
                <a:latin typeface="Bell MT" panose="02020503060305020303" pitchFamily="18" charset="0"/>
              </a:rPr>
              <a:t>Over </a:t>
            </a:r>
            <a:r>
              <a:rPr lang="en-US" sz="1400" dirty="0">
                <a:latin typeface="Bell MT" panose="02020503060305020303" pitchFamily="18" charset="0"/>
              </a:rPr>
              <a:t>70 major degree programs</a:t>
            </a:r>
          </a:p>
          <a:p>
            <a:r>
              <a:rPr lang="en-US" sz="1400" dirty="0">
                <a:latin typeface="Bell MT" panose="02020503060305020303" pitchFamily="18" charset="0"/>
              </a:rPr>
              <a:t>Customized training/continuing education</a:t>
            </a:r>
          </a:p>
          <a:p>
            <a:r>
              <a:rPr lang="en-US" sz="1400" dirty="0">
                <a:latin typeface="Bell MT" panose="02020503060305020303" pitchFamily="18" charset="0"/>
              </a:rPr>
              <a:t>Only 2-year higher education institution in the region</a:t>
            </a:r>
          </a:p>
          <a:p>
            <a:r>
              <a:rPr lang="en-US" sz="1400" dirty="0">
                <a:latin typeface="Bell MT" panose="02020503060305020303" pitchFamily="18" charset="0"/>
              </a:rPr>
              <a:t>Collaborate with Southwest Minnesota State University – the only 4-year university in the region</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400" y="1324246"/>
            <a:ext cx="2038182" cy="749170"/>
          </a:xfrm>
          <a:prstGeom prst="rect">
            <a:avLst/>
          </a:prstGeom>
          <a:ln w="38100">
            <a:solidFill>
              <a:schemeClr val="tx1"/>
            </a:solidFill>
          </a:ln>
        </p:spPr>
      </p:pic>
      <p:sp>
        <p:nvSpPr>
          <p:cNvPr id="2" name="TextBox 1"/>
          <p:cNvSpPr txBox="1"/>
          <p:nvPr/>
        </p:nvSpPr>
        <p:spPr>
          <a:xfrm>
            <a:off x="104777" y="801026"/>
            <a:ext cx="12087223" cy="523220"/>
          </a:xfrm>
          <a:prstGeom prst="rect">
            <a:avLst/>
          </a:prstGeom>
          <a:noFill/>
        </p:spPr>
        <p:txBody>
          <a:bodyPr wrap="square" rtlCol="0">
            <a:spAutoFit/>
          </a:bodyPr>
          <a:lstStyle/>
          <a:p>
            <a:pPr algn="ctr"/>
            <a:r>
              <a:rPr lang="en-US" sz="2800" b="1" dirty="0">
                <a:latin typeface="Californian FB" panose="0207040306080B030204" pitchFamily="18" charset="0"/>
              </a:rPr>
              <a:t>Minnesota West Community and Technical </a:t>
            </a:r>
            <a:r>
              <a:rPr lang="en-US" sz="2800" b="1" dirty="0" smtClean="0">
                <a:latin typeface="Californian FB" panose="0207040306080B030204" pitchFamily="18" charset="0"/>
              </a:rPr>
              <a:t>College</a:t>
            </a:r>
            <a:endParaRPr lang="en-US" sz="2800" b="1" dirty="0">
              <a:latin typeface="Californian FB" panose="0207040306080B030204" pitchFamily="18" charset="0"/>
            </a:endParaRPr>
          </a:p>
        </p:txBody>
      </p:sp>
      <p:sp>
        <p:nvSpPr>
          <p:cNvPr id="10" name="Content Placeholder 2"/>
          <p:cNvSpPr txBox="1">
            <a:spLocks/>
          </p:cNvSpPr>
          <p:nvPr/>
        </p:nvSpPr>
        <p:spPr>
          <a:xfrm>
            <a:off x="351755" y="1483803"/>
            <a:ext cx="6755512" cy="28500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sz="2400" dirty="0" smtClean="0">
                <a:latin typeface="Bell MT" panose="02020503060305020303" pitchFamily="18" charset="0"/>
                <a:cs typeface="Arial" panose="020B0604020202020204" pitchFamily="34" charset="0"/>
              </a:rPr>
              <a:t>MN West instructor provides required informational and skills training. Schedules “clinicals” where the student gets experience working in a healthcare facility. And finally getting the student through the “test out” which incudes a written and skills test. These must be passed before CNA Certificate will be issued by the state.</a:t>
            </a:r>
            <a:endParaRPr lang="en-US" sz="2400" dirty="0">
              <a:latin typeface="Bell MT" panose="02020503060305020303" pitchFamily="18" charset="0"/>
              <a:cs typeface="Arial" panose="020B0604020202020204" pitchFamily="34" charset="0"/>
            </a:endParaRPr>
          </a:p>
        </p:txBody>
      </p:sp>
    </p:spTree>
    <p:extLst>
      <p:ext uri="{BB962C8B-B14F-4D97-AF65-F5344CB8AC3E}">
        <p14:creationId xmlns:p14="http://schemas.microsoft.com/office/powerpoint/2010/main" val="44909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84771" y="438570"/>
            <a:ext cx="5494789" cy="1477328"/>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US" sz="3000" b="1" dirty="0" smtClean="0">
                <a:latin typeface="Bell MT" panose="02020503060305020303" pitchFamily="18" charset="0"/>
              </a:rPr>
              <a:t>Three Factors that Influence our Successful</a:t>
            </a:r>
          </a:p>
          <a:p>
            <a:pPr algn="ctr"/>
            <a:r>
              <a:rPr lang="en-US" sz="3000" b="1" dirty="0" smtClean="0">
                <a:latin typeface="Bell MT" panose="02020503060305020303" pitchFamily="18" charset="0"/>
              </a:rPr>
              <a:t>Partnerships</a:t>
            </a:r>
            <a:endParaRPr lang="en-US" sz="3000" b="1" dirty="0">
              <a:latin typeface="Bell MT" panose="02020503060305020303" pitchFamily="18" charset="0"/>
            </a:endParaRPr>
          </a:p>
        </p:txBody>
      </p:sp>
      <p:sp>
        <p:nvSpPr>
          <p:cNvPr id="6" name="TextBox 5"/>
          <p:cNvSpPr txBox="1"/>
          <p:nvPr/>
        </p:nvSpPr>
        <p:spPr>
          <a:xfrm>
            <a:off x="3724712" y="5394868"/>
            <a:ext cx="4963995" cy="954107"/>
          </a:xfrm>
          <a:prstGeom prst="rect">
            <a:avLst/>
          </a:prstGeom>
          <a:noFill/>
        </p:spPr>
        <p:txBody>
          <a:bodyPr wrap="square" rtlCol="0">
            <a:spAutoFit/>
          </a:bodyPr>
          <a:lstStyle/>
          <a:p>
            <a:r>
              <a:rPr lang="en-US" sz="2800" i="1" dirty="0" smtClean="0">
                <a:latin typeface="Bell MT" panose="02020503060305020303" pitchFamily="18" charset="0"/>
              </a:rPr>
              <a:t>These factors will be high lighted during the presentation.</a:t>
            </a:r>
            <a:endParaRPr lang="en-US" sz="2800" i="1" dirty="0">
              <a:latin typeface="Bell MT" panose="02020503060305020303" pitchFamily="18" charset="0"/>
            </a:endParaRPr>
          </a:p>
        </p:txBody>
      </p:sp>
      <p:grpSp>
        <p:nvGrpSpPr>
          <p:cNvPr id="10" name="Group 9"/>
          <p:cNvGrpSpPr/>
          <p:nvPr/>
        </p:nvGrpSpPr>
        <p:grpSpPr>
          <a:xfrm>
            <a:off x="457010" y="4531381"/>
            <a:ext cx="3155965" cy="2258270"/>
            <a:chOff x="1589524" y="4506596"/>
            <a:chExt cx="3155965" cy="2258270"/>
          </a:xfrm>
        </p:grpSpPr>
        <p:pic>
          <p:nvPicPr>
            <p:cNvPr id="1030" name="Picture 6" descr="Image result for red tupperware canister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524" y="4506596"/>
              <a:ext cx="3155965" cy="22582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74437" y="5451065"/>
              <a:ext cx="2586138" cy="646331"/>
            </a:xfrm>
            <a:prstGeom prst="rect">
              <a:avLst/>
            </a:prstGeom>
            <a:noFill/>
          </p:spPr>
          <p:txBody>
            <a:bodyPr wrap="square" rtlCol="0">
              <a:spAutoFit/>
            </a:bodyPr>
            <a:lstStyle/>
            <a:p>
              <a:pPr algn="ctr"/>
              <a:r>
                <a:rPr lang="en-US" dirty="0" smtClean="0">
                  <a:latin typeface="Papyrus" panose="03070502060502030205" pitchFamily="66" charset="0"/>
                </a:rPr>
                <a:t>Factor One:</a:t>
              </a:r>
            </a:p>
            <a:p>
              <a:pPr algn="ctr"/>
              <a:r>
                <a:rPr lang="en-US" b="1" dirty="0" smtClean="0">
                  <a:solidFill>
                    <a:schemeClr val="bg1">
                      <a:lumMod val="95000"/>
                    </a:schemeClr>
                  </a:solidFill>
                  <a:latin typeface="Papyrus" panose="03070502060502030205" pitchFamily="66" charset="0"/>
                </a:rPr>
                <a:t>Real Collaboration</a:t>
              </a:r>
              <a:endParaRPr lang="en-US" b="1" dirty="0">
                <a:solidFill>
                  <a:schemeClr val="bg1">
                    <a:lumMod val="95000"/>
                  </a:schemeClr>
                </a:solidFill>
              </a:endParaRPr>
            </a:p>
          </p:txBody>
        </p:sp>
      </p:grpSp>
      <p:grpSp>
        <p:nvGrpSpPr>
          <p:cNvPr id="9" name="Group 8"/>
          <p:cNvGrpSpPr/>
          <p:nvPr/>
        </p:nvGrpSpPr>
        <p:grpSpPr>
          <a:xfrm>
            <a:off x="8688708" y="4474330"/>
            <a:ext cx="3155965" cy="2258270"/>
            <a:chOff x="5166575" y="3192795"/>
            <a:chExt cx="3155965" cy="2258270"/>
          </a:xfrm>
        </p:grpSpPr>
        <p:pic>
          <p:nvPicPr>
            <p:cNvPr id="11" name="Picture 6" descr="Image result for red tupperware canister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575" y="3192795"/>
              <a:ext cx="3155965" cy="22582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451488" y="4113333"/>
              <a:ext cx="2586138" cy="923330"/>
            </a:xfrm>
            <a:prstGeom prst="rect">
              <a:avLst/>
            </a:prstGeom>
            <a:noFill/>
          </p:spPr>
          <p:txBody>
            <a:bodyPr wrap="square" rtlCol="0">
              <a:spAutoFit/>
            </a:bodyPr>
            <a:lstStyle/>
            <a:p>
              <a:pPr algn="ctr"/>
              <a:r>
                <a:rPr lang="en-US" dirty="0" smtClean="0">
                  <a:latin typeface="Papyrus" panose="03070502060502030205" pitchFamily="66" charset="0"/>
                </a:rPr>
                <a:t>Factor Three:</a:t>
              </a:r>
            </a:p>
            <a:p>
              <a:pPr algn="ctr"/>
              <a:r>
                <a:rPr lang="en-US" b="1" dirty="0" smtClean="0">
                  <a:solidFill>
                    <a:schemeClr val="bg1">
                      <a:lumMod val="95000"/>
                    </a:schemeClr>
                  </a:solidFill>
                  <a:latin typeface="Papyrus" panose="03070502060502030205" pitchFamily="66" charset="0"/>
                </a:rPr>
                <a:t>Employer Driven Trainings</a:t>
              </a:r>
            </a:p>
          </p:txBody>
        </p:sp>
      </p:grpSp>
      <p:grpSp>
        <p:nvGrpSpPr>
          <p:cNvPr id="15" name="Group 14"/>
          <p:cNvGrpSpPr/>
          <p:nvPr/>
        </p:nvGrpSpPr>
        <p:grpSpPr>
          <a:xfrm>
            <a:off x="4572859" y="2565017"/>
            <a:ext cx="3155965" cy="2258270"/>
            <a:chOff x="5166575" y="3192795"/>
            <a:chExt cx="3155965" cy="2258270"/>
          </a:xfrm>
        </p:grpSpPr>
        <p:pic>
          <p:nvPicPr>
            <p:cNvPr id="16" name="Picture 6" descr="Image result for red tupperware canister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575" y="3192795"/>
              <a:ext cx="3155965" cy="225827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451488" y="4051732"/>
              <a:ext cx="2586138" cy="923330"/>
            </a:xfrm>
            <a:prstGeom prst="rect">
              <a:avLst/>
            </a:prstGeom>
            <a:noFill/>
          </p:spPr>
          <p:txBody>
            <a:bodyPr wrap="square" rtlCol="0">
              <a:spAutoFit/>
            </a:bodyPr>
            <a:lstStyle/>
            <a:p>
              <a:pPr algn="ctr"/>
              <a:r>
                <a:rPr lang="en-US" dirty="0" smtClean="0">
                  <a:latin typeface="Papyrus" panose="03070502060502030205" pitchFamily="66" charset="0"/>
                </a:rPr>
                <a:t>Factor Two:</a:t>
              </a:r>
            </a:p>
            <a:p>
              <a:pPr algn="ctr"/>
              <a:r>
                <a:rPr lang="en-US" b="1" dirty="0" smtClean="0">
                  <a:solidFill>
                    <a:schemeClr val="bg1">
                      <a:lumMod val="95000"/>
                    </a:schemeClr>
                  </a:solidFill>
                  <a:latin typeface="Papyrus" panose="03070502060502030205" pitchFamily="66" charset="0"/>
                </a:rPr>
                <a:t>Focus on </a:t>
              </a:r>
            </a:p>
            <a:p>
              <a:pPr algn="ctr"/>
              <a:r>
                <a:rPr lang="en-US" b="1" dirty="0" smtClean="0">
                  <a:solidFill>
                    <a:schemeClr val="bg1">
                      <a:lumMod val="95000"/>
                    </a:schemeClr>
                  </a:solidFill>
                  <a:latin typeface="Papyrus" panose="03070502060502030205" pitchFamily="66" charset="0"/>
                </a:rPr>
                <a:t>Customer Success</a:t>
              </a:r>
              <a:endParaRPr lang="en-US" b="1" dirty="0">
                <a:solidFill>
                  <a:schemeClr val="bg1">
                    <a:lumMod val="95000"/>
                  </a:schemeClr>
                </a:solidFill>
              </a:endParaRPr>
            </a:p>
          </p:txBody>
        </p:sp>
      </p:grpSp>
    </p:spTree>
    <p:extLst>
      <p:ext uri="{BB962C8B-B14F-4D97-AF65-F5344CB8AC3E}">
        <p14:creationId xmlns:p14="http://schemas.microsoft.com/office/powerpoint/2010/main" val="3266613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04776" y="132899"/>
            <a:ext cx="12087224" cy="5529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0000"/>
                </a:solidFill>
                <a:latin typeface="Papyrus" panose="03070502060502030205" pitchFamily="66" charset="0"/>
              </a:rPr>
              <a:t>Foundation Ingredient</a:t>
            </a:r>
          </a:p>
        </p:txBody>
      </p:sp>
      <p:sp>
        <p:nvSpPr>
          <p:cNvPr id="7" name="Content Placeholder 2"/>
          <p:cNvSpPr txBox="1">
            <a:spLocks/>
          </p:cNvSpPr>
          <p:nvPr/>
        </p:nvSpPr>
        <p:spPr>
          <a:xfrm>
            <a:off x="1089891" y="960583"/>
            <a:ext cx="10150764" cy="3825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dirty="0">
              <a:latin typeface="+mj-lt"/>
            </a:endParaRPr>
          </a:p>
          <a:p>
            <a:endParaRPr lang="en-US" dirty="0">
              <a:latin typeface="+mj-lt"/>
            </a:endParaRPr>
          </a:p>
          <a:p>
            <a:endParaRPr lang="en-US" dirty="0"/>
          </a:p>
        </p:txBody>
      </p:sp>
      <p:pic>
        <p:nvPicPr>
          <p:cNvPr id="8" name="Picture 2" descr="http://www.mcdonaldsarabia.com/content/dam/Arabia/Ingredients/ingredient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7466" y="4544292"/>
            <a:ext cx="10612582" cy="21772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777" y="801026"/>
            <a:ext cx="12087223" cy="523220"/>
          </a:xfrm>
          <a:prstGeom prst="rect">
            <a:avLst/>
          </a:prstGeom>
          <a:noFill/>
        </p:spPr>
        <p:txBody>
          <a:bodyPr wrap="square" rtlCol="0">
            <a:spAutoFit/>
          </a:bodyPr>
          <a:lstStyle/>
          <a:p>
            <a:pPr algn="ctr"/>
            <a:r>
              <a:rPr lang="en-US" sz="2800" b="1" dirty="0" smtClean="0">
                <a:latin typeface="Bell MT" panose="02020503060305020303" pitchFamily="18" charset="0"/>
              </a:rPr>
              <a:t>Marshall Public Schools</a:t>
            </a:r>
            <a:endParaRPr lang="en-US" sz="2800" b="1" dirty="0">
              <a:latin typeface="Bell MT" panose="02020503060305020303" pitchFamily="18" charset="0"/>
            </a:endParaRPr>
          </a:p>
        </p:txBody>
      </p:sp>
      <p:sp>
        <p:nvSpPr>
          <p:cNvPr id="10" name="Content Placeholder 2"/>
          <p:cNvSpPr txBox="1">
            <a:spLocks/>
          </p:cNvSpPr>
          <p:nvPr/>
        </p:nvSpPr>
        <p:spPr>
          <a:xfrm>
            <a:off x="436266" y="1558320"/>
            <a:ext cx="6755512" cy="27620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1200"/>
              </a:spcBef>
              <a:buNone/>
            </a:pPr>
            <a:r>
              <a:rPr lang="en-US" dirty="0" smtClean="0">
                <a:latin typeface="Bell MT" panose="02020503060305020303" pitchFamily="18" charset="0"/>
                <a:cs typeface="Arial" panose="020B0604020202020204" pitchFamily="34" charset="0"/>
              </a:rPr>
              <a:t>Marshall Public Schools provides the classroom space and high school students to keep the trainings full and have more trainings per year. Plus we can offer a wider variety of trainings due to continuing with Youth and Adults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2282" y="1887523"/>
            <a:ext cx="3873746" cy="1614061"/>
          </a:xfrm>
          <a:prstGeom prst="rect">
            <a:avLst/>
          </a:prstGeom>
          <a:ln w="28575">
            <a:solidFill>
              <a:srgbClr val="FF0000"/>
            </a:solidFill>
          </a:ln>
        </p:spPr>
      </p:pic>
    </p:spTree>
    <p:extLst>
      <p:ext uri="{BB962C8B-B14F-4D97-AF65-F5344CB8AC3E}">
        <p14:creationId xmlns:p14="http://schemas.microsoft.com/office/powerpoint/2010/main" val="2443117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1306285" y="-407421"/>
            <a:ext cx="9711253" cy="1446550"/>
          </a:xfrm>
          <a:prstGeom prst="rect">
            <a:avLst/>
          </a:prstGeom>
          <a:noFill/>
        </p:spPr>
        <p:txBody>
          <a:bodyPr wrap="square" rtlCol="0">
            <a:spAutoFit/>
          </a:bodyPr>
          <a:lstStyle/>
          <a:p>
            <a:pPr algn="ctr"/>
            <a:endParaRPr lang="en-US" sz="4400" b="1" dirty="0" smtClean="0">
              <a:solidFill>
                <a:srgbClr val="FF0000"/>
              </a:solidFill>
              <a:latin typeface="Papyrus" panose="03070502060502030205" pitchFamily="66" charset="0"/>
            </a:endParaRPr>
          </a:p>
          <a:p>
            <a:pPr algn="ctr"/>
            <a:r>
              <a:rPr lang="en-US" sz="4400" b="1" dirty="0">
                <a:solidFill>
                  <a:srgbClr val="FF0000"/>
                </a:solidFill>
                <a:latin typeface="Papyrus" panose="03070502060502030205" pitchFamily="66" charset="0"/>
              </a:rPr>
              <a:t>F</a:t>
            </a:r>
            <a:r>
              <a:rPr lang="en-US" sz="4400" b="1" dirty="0" smtClean="0">
                <a:solidFill>
                  <a:srgbClr val="FF0000"/>
                </a:solidFill>
                <a:latin typeface="Papyrus" panose="03070502060502030205" pitchFamily="66" charset="0"/>
              </a:rPr>
              <a:t>oundation </a:t>
            </a:r>
            <a:r>
              <a:rPr lang="en-US" sz="4400" b="1" dirty="0">
                <a:solidFill>
                  <a:srgbClr val="FF0000"/>
                </a:solidFill>
                <a:latin typeface="Papyrus" panose="03070502060502030205" pitchFamily="66" charset="0"/>
              </a:rPr>
              <a:t>Ingredients </a:t>
            </a:r>
          </a:p>
        </p:txBody>
      </p:sp>
      <p:sp>
        <p:nvSpPr>
          <p:cNvPr id="8" name="Rectangle 7"/>
          <p:cNvSpPr/>
          <p:nvPr/>
        </p:nvSpPr>
        <p:spPr>
          <a:xfrm>
            <a:off x="1272726" y="1945373"/>
            <a:ext cx="9778365" cy="2985433"/>
          </a:xfrm>
          <a:prstGeom prst="rect">
            <a:avLst/>
          </a:prstGeom>
        </p:spPr>
        <p:txBody>
          <a:bodyPr wrap="square">
            <a:spAutoFit/>
          </a:bodyPr>
          <a:lstStyle/>
          <a:p>
            <a:pPr algn="ctr">
              <a:buSzPct val="140000"/>
            </a:pPr>
            <a:r>
              <a:rPr lang="en-US" sz="3200" b="1" dirty="0">
                <a:latin typeface="Perpetua" panose="02020502060401020303" pitchFamily="18" charset="0"/>
              </a:rPr>
              <a:t>Employers are a </a:t>
            </a:r>
            <a:r>
              <a:rPr lang="en-US" sz="3200" b="1" i="1" u="sng" dirty="0">
                <a:latin typeface="Perpetua" panose="02020502060401020303" pitchFamily="18" charset="0"/>
              </a:rPr>
              <a:t>C</a:t>
            </a:r>
            <a:r>
              <a:rPr lang="en-US" sz="3200" b="1" i="1" u="sng" dirty="0" smtClean="0">
                <a:latin typeface="Perpetua" panose="02020502060401020303" pitchFamily="18" charset="0"/>
              </a:rPr>
              <a:t>ritical</a:t>
            </a:r>
            <a:r>
              <a:rPr lang="en-US" sz="3200" b="1" dirty="0" smtClean="0">
                <a:latin typeface="Perpetua" panose="02020502060401020303" pitchFamily="18" charset="0"/>
              </a:rPr>
              <a:t> </a:t>
            </a:r>
            <a:r>
              <a:rPr lang="en-US" sz="3200" b="1" dirty="0">
                <a:latin typeface="Perpetua" panose="02020502060401020303" pitchFamily="18" charset="0"/>
              </a:rPr>
              <a:t>partner to our process.</a:t>
            </a:r>
          </a:p>
          <a:p>
            <a:pPr marL="457200" indent="-457200">
              <a:buSzPct val="140000"/>
              <a:buFont typeface="Arial" panose="020B0604020202020204" pitchFamily="34" charset="0"/>
              <a:buChar char="•"/>
            </a:pPr>
            <a:r>
              <a:rPr lang="en-US" sz="2600" b="1" dirty="0" smtClean="0">
                <a:latin typeface="Perpetua" panose="02020502060401020303" pitchFamily="18" charset="0"/>
              </a:rPr>
              <a:t>Our </a:t>
            </a:r>
            <a:r>
              <a:rPr lang="en-US" sz="2600" b="1" dirty="0">
                <a:latin typeface="Perpetua" panose="02020502060401020303" pitchFamily="18" charset="0"/>
              </a:rPr>
              <a:t>success is due to the fact we ask Employers to "drive" the content of our trainings</a:t>
            </a:r>
            <a:r>
              <a:rPr lang="en-US" sz="2600" b="1" dirty="0" smtClean="0">
                <a:latin typeface="Perpetua" panose="02020502060401020303" pitchFamily="18" charset="0"/>
              </a:rPr>
              <a:t>!</a:t>
            </a:r>
          </a:p>
          <a:p>
            <a:pPr marL="571500" indent="-571500">
              <a:buSzPct val="140000"/>
              <a:buFont typeface="Arial" panose="020B0604020202020204" pitchFamily="34" charset="0"/>
              <a:buChar char="•"/>
            </a:pPr>
            <a:r>
              <a:rPr lang="en-US" sz="2600" b="1" dirty="0" smtClean="0">
                <a:latin typeface="Perpetua" panose="02020502060401020303" pitchFamily="18" charset="0"/>
              </a:rPr>
              <a:t>The Employers benefit from having a pool of employees with the skills they want and need.</a:t>
            </a:r>
          </a:p>
          <a:p>
            <a:pPr marL="571500" indent="-571500">
              <a:buSzPct val="140000"/>
              <a:buFont typeface="Arial" panose="020B0604020202020204" pitchFamily="34" charset="0"/>
              <a:buChar char="•"/>
            </a:pPr>
            <a:r>
              <a:rPr lang="en-US" sz="2600" b="1" dirty="0" smtClean="0">
                <a:latin typeface="Perpetua" panose="02020502060401020303" pitchFamily="18" charset="0"/>
              </a:rPr>
              <a:t>Employers have direct access to creating trainings to meet their needs.</a:t>
            </a:r>
            <a:endParaRPr lang="en-US" sz="2600" b="1" dirty="0">
              <a:latin typeface="Perpetua" panose="02020502060401020303" pitchFamily="18" charset="0"/>
            </a:endParaRPr>
          </a:p>
        </p:txBody>
      </p:sp>
      <p:pic>
        <p:nvPicPr>
          <p:cNvPr id="9" name="Picture 2" descr="http://www.mcdonaldsarabia.com/content/dam/Arabia/Ingredients/ingredient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89181" y="4930806"/>
            <a:ext cx="8945457" cy="18352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777" y="1061085"/>
            <a:ext cx="12087223" cy="923330"/>
          </a:xfrm>
          <a:prstGeom prst="rect">
            <a:avLst/>
          </a:prstGeom>
          <a:noFill/>
        </p:spPr>
        <p:txBody>
          <a:bodyPr wrap="square" rtlCol="0">
            <a:spAutoFit/>
          </a:bodyPr>
          <a:lstStyle/>
          <a:p>
            <a:pPr algn="ctr"/>
            <a:r>
              <a:rPr lang="en-US" sz="5400" b="1" dirty="0" smtClean="0">
                <a:solidFill>
                  <a:schemeClr val="accent1">
                    <a:lumMod val="75000"/>
                  </a:schemeClr>
                </a:solidFill>
                <a:latin typeface="Bell MT" panose="02020503060305020303" pitchFamily="18" charset="0"/>
              </a:rPr>
              <a:t>Community Employers</a:t>
            </a:r>
            <a:endParaRPr lang="en-US" sz="5400" b="1" dirty="0">
              <a:solidFill>
                <a:schemeClr val="accent1">
                  <a:lumMod val="75000"/>
                </a:schemeClr>
              </a:solidFill>
              <a:latin typeface="Bell MT" panose="02020503060305020303" pitchFamily="18" charset="0"/>
            </a:endParaRPr>
          </a:p>
        </p:txBody>
      </p:sp>
    </p:spTree>
    <p:extLst>
      <p:ext uri="{BB962C8B-B14F-4D97-AF65-F5344CB8AC3E}">
        <p14:creationId xmlns:p14="http://schemas.microsoft.com/office/powerpoint/2010/main" val="764953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5285064" y="409917"/>
            <a:ext cx="6560191" cy="2185214"/>
          </a:xfrm>
          <a:prstGeom prst="rect">
            <a:avLst/>
          </a:prstGeom>
          <a:noFill/>
        </p:spPr>
        <p:txBody>
          <a:bodyPr wrap="square" rtlCol="0">
            <a:spAutoFit/>
          </a:bodyPr>
          <a:lstStyle/>
          <a:p>
            <a:pPr algn="ctr"/>
            <a:r>
              <a:rPr lang="en-US" sz="4800" b="1" i="1" dirty="0">
                <a:latin typeface="Bell MT" panose="02020503060305020303" pitchFamily="18" charset="0"/>
              </a:rPr>
              <a:t>Employer Testimonial</a:t>
            </a:r>
            <a:endParaRPr lang="en-US" sz="4800" dirty="0">
              <a:latin typeface="Bell MT" panose="02020503060305020303" pitchFamily="18" charset="0"/>
            </a:endParaRPr>
          </a:p>
          <a:p>
            <a:pPr algn="ctr"/>
            <a:r>
              <a:rPr lang="en-US" sz="2000" i="1" dirty="0" smtClean="0">
                <a:latin typeface="Bell MT" panose="02020503060305020303" pitchFamily="18" charset="0"/>
              </a:rPr>
              <a:t>LINCS Presentation from Policy to Practice</a:t>
            </a:r>
          </a:p>
          <a:p>
            <a:pPr algn="ctr"/>
            <a:r>
              <a:rPr lang="en-US" sz="2800" b="1" i="1" dirty="0" smtClean="0">
                <a:latin typeface="Bell MT" panose="02020503060305020303" pitchFamily="18" charset="0"/>
              </a:rPr>
              <a:t>Pat </a:t>
            </a:r>
            <a:r>
              <a:rPr lang="en-US" sz="2800" b="1" i="1" dirty="0" err="1">
                <a:latin typeface="Bell MT" panose="02020503060305020303" pitchFamily="18" charset="0"/>
              </a:rPr>
              <a:t>Mellenthin</a:t>
            </a:r>
            <a:r>
              <a:rPr lang="en-US" sz="2800" b="1" i="1" dirty="0">
                <a:latin typeface="Bell MT" panose="02020503060305020303" pitchFamily="18" charset="0"/>
              </a:rPr>
              <a:t>, CEO</a:t>
            </a:r>
          </a:p>
          <a:p>
            <a:pPr algn="ctr"/>
            <a:r>
              <a:rPr lang="en-US" sz="2000" i="1" dirty="0">
                <a:latin typeface="Bell MT" panose="02020503060305020303" pitchFamily="18" charset="0"/>
              </a:rPr>
              <a:t>Prairie Home Hospice &amp; Community Care</a:t>
            </a:r>
          </a:p>
          <a:p>
            <a:pPr algn="ctr"/>
            <a:r>
              <a:rPr lang="en-US" sz="2000" i="1" dirty="0">
                <a:latin typeface="Bell MT" panose="02020503060305020303" pitchFamily="18" charset="0"/>
              </a:rPr>
              <a:t>Marshall,  MN</a:t>
            </a:r>
          </a:p>
        </p:txBody>
      </p:sp>
      <p:sp>
        <p:nvSpPr>
          <p:cNvPr id="14" name="TextBox 13"/>
          <p:cNvSpPr txBox="1"/>
          <p:nvPr/>
        </p:nvSpPr>
        <p:spPr>
          <a:xfrm>
            <a:off x="19574" y="3133904"/>
            <a:ext cx="12130481" cy="3724096"/>
          </a:xfrm>
          <a:prstGeom prst="rect">
            <a:avLst/>
          </a:prstGeom>
          <a:noFill/>
        </p:spPr>
        <p:txBody>
          <a:bodyPr wrap="square" rtlCol="0">
            <a:spAutoFit/>
          </a:bodyPr>
          <a:lstStyle/>
          <a:p>
            <a:pPr algn="just"/>
            <a:r>
              <a:rPr lang="en-US" sz="2000" b="1" dirty="0" smtClean="0">
                <a:latin typeface="Bell MT" panose="02020503060305020303" pitchFamily="18" charset="0"/>
              </a:rPr>
              <a:t>We feel that we are a partner in the training program and play an active role in helping to drive a program that will meet our needs.</a:t>
            </a:r>
          </a:p>
          <a:p>
            <a:pPr marL="285750" indent="-285750" algn="just">
              <a:buFont typeface="Arial" panose="020B0604020202020204" pitchFamily="34" charset="0"/>
              <a:buChar char="•"/>
            </a:pPr>
            <a:r>
              <a:rPr lang="en-US" sz="2000" dirty="0" smtClean="0">
                <a:latin typeface="Bell MT" panose="02020503060305020303" pitchFamily="18" charset="0"/>
              </a:rPr>
              <a:t>We feel that we are a partner because we are consistently invited to play an active role in identifying the needs and gas in order to design training/curriculum that meets the needs of those who are hiring. </a:t>
            </a:r>
          </a:p>
          <a:p>
            <a:pPr marL="285750" indent="-285750" algn="just">
              <a:buFont typeface="Arial" panose="020B0604020202020204" pitchFamily="34" charset="0"/>
              <a:buChar char="•"/>
            </a:pPr>
            <a:r>
              <a:rPr lang="en-US" sz="2000" dirty="0" smtClean="0">
                <a:latin typeface="Bell MT" panose="02020503060305020303" pitchFamily="18" charset="0"/>
              </a:rPr>
              <a:t>This helps to ensure that the training program provided the training the students need to become highly qualified for the positions that employers are seeking to fill</a:t>
            </a:r>
          </a:p>
          <a:p>
            <a:pPr marL="285750" indent="-285750" algn="just">
              <a:buFont typeface="Arial" panose="020B0604020202020204" pitchFamily="34" charset="0"/>
              <a:buChar char="•"/>
            </a:pPr>
            <a:r>
              <a:rPr lang="en-US" sz="2000" dirty="0" smtClean="0">
                <a:latin typeface="Bell MT" panose="02020503060305020303" pitchFamily="18" charset="0"/>
              </a:rPr>
              <a:t>We are then continually asked to provide feedback in evaluating the program and/or offering ideas to improve upon it.</a:t>
            </a:r>
          </a:p>
          <a:p>
            <a:pPr marL="285750" indent="-285750" algn="just">
              <a:buFont typeface="Arial" panose="020B0604020202020204" pitchFamily="34" charset="0"/>
              <a:buChar char="•"/>
            </a:pPr>
            <a:r>
              <a:rPr lang="en-US" sz="2000" dirty="0" smtClean="0">
                <a:latin typeface="Bell MT" panose="02020503060305020303" pitchFamily="18" charset="0"/>
              </a:rPr>
              <a:t>The key is not only the invitation, but the strong partnership and trust that has developed because Pat (and others involved in the program) have consistently demonstrated that our partnership ad feedback is genuinely valued, and truly does play a significant role in driving the program.</a:t>
            </a:r>
          </a:p>
          <a:p>
            <a:pPr marL="285750" indent="-285750" algn="just">
              <a:buFont typeface="Arial" panose="020B0604020202020204" pitchFamily="34" charset="0"/>
              <a:buChar char="•"/>
            </a:pPr>
            <a:endParaRPr lang="en-US" sz="1600" dirty="0">
              <a:latin typeface="Bell MT" panose="02020503060305020303" pitchFamily="18" charset="0"/>
            </a:endParaRPr>
          </a:p>
        </p:txBody>
      </p:sp>
      <p:grpSp>
        <p:nvGrpSpPr>
          <p:cNvPr id="12" name="Group 11"/>
          <p:cNvGrpSpPr/>
          <p:nvPr/>
        </p:nvGrpSpPr>
        <p:grpSpPr>
          <a:xfrm>
            <a:off x="0" y="83891"/>
            <a:ext cx="5201174" cy="2793533"/>
            <a:chOff x="0" y="83891"/>
            <a:chExt cx="3526478" cy="1925157"/>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7118"/>
            <a:stretch/>
          </p:blipFill>
          <p:spPr>
            <a:xfrm>
              <a:off x="0" y="83891"/>
              <a:ext cx="3526478" cy="1925157"/>
            </a:xfrm>
            <a:prstGeom prst="rect">
              <a:avLst/>
            </a:prstGeom>
          </p:spPr>
        </p:pic>
        <p:sp>
          <p:nvSpPr>
            <p:cNvPr id="10" name="TextBox 9"/>
            <p:cNvSpPr txBox="1"/>
            <p:nvPr/>
          </p:nvSpPr>
          <p:spPr>
            <a:xfrm>
              <a:off x="0" y="83891"/>
              <a:ext cx="3526478" cy="827204"/>
            </a:xfrm>
            <a:prstGeom prst="rect">
              <a:avLst/>
            </a:prstGeom>
            <a:noFill/>
          </p:spPr>
          <p:txBody>
            <a:bodyPr wrap="square" rtlCol="0">
              <a:spAutoFit/>
            </a:bodyPr>
            <a:lstStyle/>
            <a:p>
              <a:pPr algn="ctr"/>
              <a:r>
                <a:rPr lang="en-US" sz="3600" dirty="0" smtClean="0">
                  <a:latin typeface="Bell MT" panose="02020503060305020303" pitchFamily="18" charset="0"/>
                </a:rPr>
                <a:t>Employer Driven Training</a:t>
              </a:r>
              <a:endParaRPr lang="en-US" sz="3600" dirty="0">
                <a:latin typeface="Bell MT" panose="02020503060305020303" pitchFamily="18" charset="0"/>
              </a:endParaRPr>
            </a:p>
          </p:txBody>
        </p:sp>
      </p:grpSp>
    </p:spTree>
    <p:extLst>
      <p:ext uri="{BB962C8B-B14F-4D97-AF65-F5344CB8AC3E}">
        <p14:creationId xmlns:p14="http://schemas.microsoft.com/office/powerpoint/2010/main" val="3772791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5285065" y="384750"/>
            <a:ext cx="6535024" cy="1107996"/>
          </a:xfrm>
          <a:prstGeom prst="rect">
            <a:avLst/>
          </a:prstGeom>
          <a:noFill/>
        </p:spPr>
        <p:txBody>
          <a:bodyPr wrap="square" rtlCol="0">
            <a:spAutoFit/>
          </a:bodyPr>
          <a:lstStyle/>
          <a:p>
            <a:pPr algn="ctr"/>
            <a:r>
              <a:rPr lang="en-US" sz="4800" b="1" i="1" dirty="0" smtClean="0">
                <a:latin typeface="Bell MT" panose="02020503060305020303" pitchFamily="18" charset="0"/>
              </a:rPr>
              <a:t>Employer Testimonial</a:t>
            </a:r>
            <a:endParaRPr lang="en-US" sz="4800" i="1" dirty="0" smtClean="0">
              <a:latin typeface="Bell MT" panose="02020503060305020303" pitchFamily="18" charset="0"/>
            </a:endParaRPr>
          </a:p>
          <a:p>
            <a:pPr algn="ctr"/>
            <a:r>
              <a:rPr lang="en-US" i="1" dirty="0" smtClean="0">
                <a:latin typeface="Bell MT" panose="02020503060305020303" pitchFamily="18" charset="0"/>
              </a:rPr>
              <a:t>(continued)</a:t>
            </a:r>
            <a:endParaRPr lang="en-US" i="1" dirty="0">
              <a:latin typeface="Bell MT" panose="02020503060305020303" pitchFamily="18" charset="0"/>
            </a:endParaRPr>
          </a:p>
        </p:txBody>
      </p:sp>
      <p:sp>
        <p:nvSpPr>
          <p:cNvPr id="14" name="TextBox 13"/>
          <p:cNvSpPr txBox="1"/>
          <p:nvPr/>
        </p:nvSpPr>
        <p:spPr>
          <a:xfrm>
            <a:off x="153798" y="3133904"/>
            <a:ext cx="12130481" cy="3539430"/>
          </a:xfrm>
          <a:prstGeom prst="rect">
            <a:avLst/>
          </a:prstGeom>
          <a:noFill/>
        </p:spPr>
        <p:txBody>
          <a:bodyPr wrap="square" rtlCol="0">
            <a:spAutoFit/>
          </a:bodyPr>
          <a:lstStyle/>
          <a:p>
            <a:r>
              <a:rPr lang="en-US" sz="2400" b="1" dirty="0" smtClean="0">
                <a:latin typeface="Bell MT" panose="02020503060305020303" pitchFamily="18" charset="0"/>
              </a:rPr>
              <a:t>As a partner, we have offered paid internships to customers and have offered employment to graduates. </a:t>
            </a:r>
            <a:endParaRPr lang="en-US" sz="2400" dirty="0" smtClean="0">
              <a:latin typeface="Bell MT" panose="02020503060305020303" pitchFamily="18" charset="0"/>
            </a:endParaRPr>
          </a:p>
          <a:p>
            <a:pPr marL="342900" indent="-342900">
              <a:buFont typeface="Arial" panose="020B0604020202020204" pitchFamily="34" charset="0"/>
              <a:buChar char="•"/>
            </a:pPr>
            <a:r>
              <a:rPr lang="en-US" sz="2400" dirty="0" smtClean="0">
                <a:latin typeface="Bell MT" panose="02020503060305020303" pitchFamily="18" charset="0"/>
              </a:rPr>
              <a:t>We have found that those we have hired are well trained for the jobs we have available.</a:t>
            </a:r>
          </a:p>
          <a:p>
            <a:pPr marL="342900" indent="-342900">
              <a:buFont typeface="Arial" panose="020B0604020202020204" pitchFamily="34" charset="0"/>
              <a:buChar char="•"/>
            </a:pPr>
            <a:r>
              <a:rPr lang="en-US" sz="2400" dirty="0" smtClean="0">
                <a:latin typeface="Bell MT" panose="02020503060305020303" pitchFamily="18" charset="0"/>
              </a:rPr>
              <a:t>In general, they make strong candidates because of the training they have received.</a:t>
            </a:r>
          </a:p>
          <a:p>
            <a:endParaRPr lang="en-US" sz="2000" dirty="0" smtClean="0">
              <a:latin typeface="Bell MT" panose="02020503060305020303" pitchFamily="18" charset="0"/>
            </a:endParaRPr>
          </a:p>
          <a:p>
            <a:pPr algn="ctr"/>
            <a:r>
              <a:rPr lang="en-US" sz="3600" b="1" i="1" u="sng" dirty="0" smtClean="0">
                <a:latin typeface="Bell MT" panose="02020503060305020303" pitchFamily="18" charset="0"/>
              </a:rPr>
              <a:t>We know the training they received reflects our needs, because we played a role in ensuring the curriculum met those needs.</a:t>
            </a:r>
          </a:p>
        </p:txBody>
      </p:sp>
      <p:grpSp>
        <p:nvGrpSpPr>
          <p:cNvPr id="12" name="Group 11"/>
          <p:cNvGrpSpPr/>
          <p:nvPr/>
        </p:nvGrpSpPr>
        <p:grpSpPr>
          <a:xfrm>
            <a:off x="0" y="83891"/>
            <a:ext cx="5201174" cy="2793533"/>
            <a:chOff x="0" y="83891"/>
            <a:chExt cx="3526478" cy="1925157"/>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7118"/>
            <a:stretch/>
          </p:blipFill>
          <p:spPr>
            <a:xfrm>
              <a:off x="0" y="83891"/>
              <a:ext cx="3526478" cy="1925157"/>
            </a:xfrm>
            <a:prstGeom prst="rect">
              <a:avLst/>
            </a:prstGeom>
          </p:spPr>
        </p:pic>
        <p:sp>
          <p:nvSpPr>
            <p:cNvPr id="10" name="TextBox 9"/>
            <p:cNvSpPr txBox="1"/>
            <p:nvPr/>
          </p:nvSpPr>
          <p:spPr>
            <a:xfrm>
              <a:off x="0" y="83891"/>
              <a:ext cx="3526478" cy="827204"/>
            </a:xfrm>
            <a:prstGeom prst="rect">
              <a:avLst/>
            </a:prstGeom>
            <a:noFill/>
          </p:spPr>
          <p:txBody>
            <a:bodyPr wrap="square" rtlCol="0">
              <a:spAutoFit/>
            </a:bodyPr>
            <a:lstStyle/>
            <a:p>
              <a:pPr algn="ctr"/>
              <a:r>
                <a:rPr lang="en-US" sz="3600" dirty="0" smtClean="0">
                  <a:latin typeface="Bell MT" panose="02020503060305020303" pitchFamily="18" charset="0"/>
                </a:rPr>
                <a:t>Employer Driven Training</a:t>
              </a:r>
              <a:endParaRPr lang="en-US" sz="3600" dirty="0">
                <a:latin typeface="Bell MT" panose="02020503060305020303" pitchFamily="18" charset="0"/>
              </a:endParaRPr>
            </a:p>
          </p:txBody>
        </p:sp>
      </p:grpSp>
    </p:spTree>
    <p:extLst>
      <p:ext uri="{BB962C8B-B14F-4D97-AF65-F5344CB8AC3E}">
        <p14:creationId xmlns:p14="http://schemas.microsoft.com/office/powerpoint/2010/main" val="2963807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Box 13"/>
          <p:cNvSpPr txBox="1"/>
          <p:nvPr/>
        </p:nvSpPr>
        <p:spPr>
          <a:xfrm>
            <a:off x="0" y="3293294"/>
            <a:ext cx="12130481" cy="2862322"/>
          </a:xfrm>
          <a:prstGeom prst="rect">
            <a:avLst/>
          </a:prstGeom>
          <a:noFill/>
        </p:spPr>
        <p:txBody>
          <a:bodyPr wrap="square" rtlCol="0">
            <a:spAutoFit/>
          </a:bodyPr>
          <a:lstStyle/>
          <a:p>
            <a:pPr algn="just"/>
            <a:r>
              <a:rPr lang="en-US" sz="2400" b="1" dirty="0" smtClean="0">
                <a:latin typeface="Bell MT" panose="02020503060305020303" pitchFamily="18" charset="0"/>
              </a:rPr>
              <a:t>As the CEO, I have supported the program and provided input/feedback periodically. Our Human Resource and Clinical Director are also actively involved. I believe many of the other employers involved feel as we do…without this training program in our community, the pool of qualified candidates available to fill the need for well-trained CNAs/TMAs in our community would not meet the need.</a:t>
            </a:r>
            <a:r>
              <a:rPr lang="en-US" sz="2400" dirty="0" smtClean="0">
                <a:latin typeface="Bell MT" panose="02020503060305020303" pitchFamily="18" charset="0"/>
              </a:rPr>
              <a:t> </a:t>
            </a:r>
            <a:r>
              <a:rPr lang="en-US" sz="2000" dirty="0" smtClean="0">
                <a:latin typeface="Bell MT" panose="02020503060305020303" pitchFamily="18" charset="0"/>
              </a:rPr>
              <a:t>In recognizing the value of this program, we (like many of the partners) are committed to supporting the program financially in order to ensure that the program is sustainable. I believe that this financial commitment reflects the true sense of ownership that many of the employers feel.</a:t>
            </a:r>
          </a:p>
        </p:txBody>
      </p:sp>
      <p:grpSp>
        <p:nvGrpSpPr>
          <p:cNvPr id="12" name="Group 11"/>
          <p:cNvGrpSpPr/>
          <p:nvPr/>
        </p:nvGrpSpPr>
        <p:grpSpPr>
          <a:xfrm>
            <a:off x="0" y="83891"/>
            <a:ext cx="5201174" cy="2793533"/>
            <a:chOff x="0" y="83891"/>
            <a:chExt cx="3526478" cy="1925157"/>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7118"/>
            <a:stretch/>
          </p:blipFill>
          <p:spPr>
            <a:xfrm>
              <a:off x="0" y="83891"/>
              <a:ext cx="3526478" cy="1925157"/>
            </a:xfrm>
            <a:prstGeom prst="rect">
              <a:avLst/>
            </a:prstGeom>
          </p:spPr>
        </p:pic>
        <p:sp>
          <p:nvSpPr>
            <p:cNvPr id="10" name="TextBox 9"/>
            <p:cNvSpPr txBox="1"/>
            <p:nvPr/>
          </p:nvSpPr>
          <p:spPr>
            <a:xfrm>
              <a:off x="0" y="83891"/>
              <a:ext cx="3526478" cy="827204"/>
            </a:xfrm>
            <a:prstGeom prst="rect">
              <a:avLst/>
            </a:prstGeom>
            <a:noFill/>
          </p:spPr>
          <p:txBody>
            <a:bodyPr wrap="square" rtlCol="0">
              <a:spAutoFit/>
            </a:bodyPr>
            <a:lstStyle/>
            <a:p>
              <a:pPr algn="ctr"/>
              <a:r>
                <a:rPr lang="en-US" sz="3600" dirty="0" smtClean="0">
                  <a:latin typeface="Bell MT" panose="02020503060305020303" pitchFamily="18" charset="0"/>
                </a:rPr>
                <a:t>Employer Driven Training</a:t>
              </a:r>
              <a:endParaRPr lang="en-US" sz="3600" dirty="0">
                <a:latin typeface="Bell MT" panose="02020503060305020303" pitchFamily="18" charset="0"/>
              </a:endParaRPr>
            </a:p>
          </p:txBody>
        </p:sp>
      </p:grpSp>
      <p:sp>
        <p:nvSpPr>
          <p:cNvPr id="8" name="TextBox 7"/>
          <p:cNvSpPr txBox="1"/>
          <p:nvPr/>
        </p:nvSpPr>
        <p:spPr>
          <a:xfrm>
            <a:off x="5285065" y="384750"/>
            <a:ext cx="6535024" cy="1107996"/>
          </a:xfrm>
          <a:prstGeom prst="rect">
            <a:avLst/>
          </a:prstGeom>
          <a:noFill/>
        </p:spPr>
        <p:txBody>
          <a:bodyPr wrap="square" rtlCol="0">
            <a:spAutoFit/>
          </a:bodyPr>
          <a:lstStyle/>
          <a:p>
            <a:pPr algn="ctr"/>
            <a:r>
              <a:rPr lang="en-US" sz="4800" b="1" i="1" dirty="0" smtClean="0">
                <a:latin typeface="Bell MT" panose="02020503060305020303" pitchFamily="18" charset="0"/>
              </a:rPr>
              <a:t>Employer Testimonial</a:t>
            </a:r>
            <a:endParaRPr lang="en-US" sz="4800" i="1" dirty="0" smtClean="0">
              <a:latin typeface="Bell MT" panose="02020503060305020303" pitchFamily="18" charset="0"/>
            </a:endParaRPr>
          </a:p>
          <a:p>
            <a:pPr algn="ctr"/>
            <a:r>
              <a:rPr lang="en-US" i="1" dirty="0" smtClean="0">
                <a:latin typeface="Bell MT" panose="02020503060305020303" pitchFamily="18" charset="0"/>
              </a:rPr>
              <a:t>(continued)</a:t>
            </a:r>
            <a:endParaRPr lang="en-US" i="1" dirty="0">
              <a:latin typeface="Bell MT" panose="02020503060305020303" pitchFamily="18" charset="0"/>
            </a:endParaRPr>
          </a:p>
        </p:txBody>
      </p:sp>
    </p:spTree>
    <p:extLst>
      <p:ext uri="{BB962C8B-B14F-4D97-AF65-F5344CB8AC3E}">
        <p14:creationId xmlns:p14="http://schemas.microsoft.com/office/powerpoint/2010/main" val="2678988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335561" y="3681623"/>
            <a:ext cx="3271705" cy="1446550"/>
          </a:xfrm>
          <a:prstGeom prst="rect">
            <a:avLst/>
          </a:prstGeom>
          <a:noFill/>
        </p:spPr>
        <p:txBody>
          <a:bodyPr wrap="square" rtlCol="0">
            <a:spAutoFit/>
          </a:bodyPr>
          <a:lstStyle/>
          <a:p>
            <a:pPr algn="ctr"/>
            <a:r>
              <a:rPr lang="en-US" sz="4400" b="1" dirty="0">
                <a:solidFill>
                  <a:schemeClr val="accent1">
                    <a:lumMod val="75000"/>
                  </a:schemeClr>
                </a:solidFill>
                <a:latin typeface="Bell MT" panose="02020503060305020303" pitchFamily="18" charset="0"/>
              </a:rPr>
              <a:t>Community Employers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7118"/>
          <a:stretch/>
        </p:blipFill>
        <p:spPr>
          <a:xfrm>
            <a:off x="0" y="83891"/>
            <a:ext cx="5201174" cy="2793533"/>
          </a:xfrm>
          <a:prstGeom prst="rect">
            <a:avLst/>
          </a:prstGeom>
        </p:spPr>
      </p:pic>
      <p:sp>
        <p:nvSpPr>
          <p:cNvPr id="10" name="TextBox 9"/>
          <p:cNvSpPr txBox="1"/>
          <p:nvPr/>
        </p:nvSpPr>
        <p:spPr>
          <a:xfrm>
            <a:off x="0" y="83891"/>
            <a:ext cx="5201174" cy="1200329"/>
          </a:xfrm>
          <a:prstGeom prst="rect">
            <a:avLst/>
          </a:prstGeom>
          <a:noFill/>
        </p:spPr>
        <p:txBody>
          <a:bodyPr wrap="square" rtlCol="0">
            <a:spAutoFit/>
          </a:bodyPr>
          <a:lstStyle/>
          <a:p>
            <a:pPr algn="ctr"/>
            <a:r>
              <a:rPr lang="en-US" sz="3600" dirty="0" smtClean="0">
                <a:latin typeface="Bell MT" panose="02020503060305020303" pitchFamily="18" charset="0"/>
              </a:rPr>
              <a:t>Employer Driven Training</a:t>
            </a:r>
            <a:endParaRPr lang="en-US" sz="3600" dirty="0">
              <a:latin typeface="Bell MT" panose="02020503060305020303" pitchFamily="18" charset="0"/>
            </a:endParaRPr>
          </a:p>
        </p:txBody>
      </p:sp>
      <p:sp>
        <p:nvSpPr>
          <p:cNvPr id="2" name="Rectangle 1"/>
          <p:cNvSpPr/>
          <p:nvPr/>
        </p:nvSpPr>
        <p:spPr>
          <a:xfrm>
            <a:off x="5285063" y="369885"/>
            <a:ext cx="6803473" cy="6186309"/>
          </a:xfrm>
          <a:prstGeom prst="rect">
            <a:avLst/>
          </a:prstGeom>
        </p:spPr>
        <p:txBody>
          <a:bodyPr wrap="square">
            <a:spAutoFit/>
          </a:bodyPr>
          <a:lstStyle/>
          <a:p>
            <a:r>
              <a:rPr lang="en-US" sz="2800" dirty="0" smtClean="0">
                <a:latin typeface="Perpetua" panose="02020502060401020303" pitchFamily="18" charset="0"/>
              </a:rPr>
              <a:t>Marshall</a:t>
            </a:r>
            <a:r>
              <a:rPr lang="en-US" sz="2800" dirty="0">
                <a:latin typeface="Perpetua" panose="02020502060401020303" pitchFamily="18" charset="0"/>
              </a:rPr>
              <a:t>, MN</a:t>
            </a:r>
          </a:p>
          <a:p>
            <a:pPr marL="457200" indent="-457200">
              <a:buFont typeface="Arial" panose="020B0604020202020204" pitchFamily="34" charset="0"/>
              <a:buChar char="•"/>
            </a:pPr>
            <a:r>
              <a:rPr lang="en-US" sz="2800" i="1" dirty="0" smtClean="0">
                <a:latin typeface="Perpetua" panose="02020502060401020303" pitchFamily="18" charset="0"/>
              </a:rPr>
              <a:t>Heritage </a:t>
            </a:r>
            <a:r>
              <a:rPr lang="en-US" sz="2800" i="1" dirty="0">
                <a:latin typeface="Perpetua" panose="02020502060401020303" pitchFamily="18" charset="0"/>
              </a:rPr>
              <a:t>Pointe Senior Living </a:t>
            </a:r>
            <a:endParaRPr lang="en-US" sz="2800" dirty="0" smtClean="0">
              <a:latin typeface="Perpetua" panose="02020502060401020303" pitchFamily="18" charset="0"/>
            </a:endParaRPr>
          </a:p>
          <a:p>
            <a:pPr marL="457200" indent="-457200">
              <a:buFont typeface="Arial" panose="020B0604020202020204" pitchFamily="34" charset="0"/>
              <a:buChar char="•"/>
            </a:pPr>
            <a:r>
              <a:rPr lang="en-US" sz="2800" i="1" dirty="0" smtClean="0">
                <a:latin typeface="Perpetua" panose="02020502060401020303" pitchFamily="18" charset="0"/>
              </a:rPr>
              <a:t>Prairie </a:t>
            </a:r>
            <a:r>
              <a:rPr lang="en-US" sz="2800" i="1" dirty="0">
                <a:latin typeface="Perpetua" panose="02020502060401020303" pitchFamily="18" charset="0"/>
              </a:rPr>
              <a:t>Home Hospice &amp; Community Care </a:t>
            </a:r>
          </a:p>
          <a:p>
            <a:pPr marL="457200" indent="-457200">
              <a:buFont typeface="Arial" panose="020B0604020202020204" pitchFamily="34" charset="0"/>
              <a:buChar char="•"/>
            </a:pPr>
            <a:r>
              <a:rPr lang="en-US" sz="2800" i="1" dirty="0" smtClean="0">
                <a:latin typeface="Perpetua" panose="02020502060401020303" pitchFamily="18" charset="0"/>
              </a:rPr>
              <a:t>Avera </a:t>
            </a:r>
          </a:p>
          <a:p>
            <a:pPr marL="457200" indent="-457200">
              <a:buFont typeface="Arial" panose="020B0604020202020204" pitchFamily="34" charset="0"/>
              <a:buChar char="•"/>
            </a:pPr>
            <a:r>
              <a:rPr lang="en-US" sz="2800" i="1" dirty="0" smtClean="0">
                <a:latin typeface="Perpetua" panose="02020502060401020303" pitchFamily="18" charset="0"/>
              </a:rPr>
              <a:t>Boulder </a:t>
            </a:r>
            <a:r>
              <a:rPr lang="en-US" sz="2800" i="1" dirty="0">
                <a:latin typeface="Perpetua" panose="02020502060401020303" pitchFamily="18" charset="0"/>
              </a:rPr>
              <a:t>Creek and Stepping Stone Home </a:t>
            </a:r>
            <a:r>
              <a:rPr lang="en-US" sz="2800" i="1" dirty="0" smtClean="0">
                <a:latin typeface="Perpetua" panose="02020502060401020303" pitchFamily="18" charset="0"/>
              </a:rPr>
              <a:t>Health </a:t>
            </a:r>
            <a:r>
              <a:rPr lang="en-US" sz="2800" i="1" dirty="0">
                <a:latin typeface="Perpetua" panose="02020502060401020303" pitchFamily="18" charset="0"/>
              </a:rPr>
              <a:t>Care</a:t>
            </a:r>
          </a:p>
          <a:p>
            <a:r>
              <a:rPr lang="en-US" sz="2800" dirty="0">
                <a:latin typeface="Perpetua" panose="02020502060401020303" pitchFamily="18" charset="0"/>
              </a:rPr>
              <a:t>Minneota, MN</a:t>
            </a:r>
          </a:p>
          <a:p>
            <a:pPr marL="457200" indent="-457200">
              <a:buFont typeface="Arial" panose="020B0604020202020204" pitchFamily="34" charset="0"/>
              <a:buChar char="•"/>
            </a:pPr>
            <a:r>
              <a:rPr lang="en-US" sz="2800" i="1" dirty="0" smtClean="0">
                <a:latin typeface="Perpetua" panose="02020502060401020303" pitchFamily="18" charset="0"/>
              </a:rPr>
              <a:t>Minneota Manor</a:t>
            </a:r>
          </a:p>
          <a:p>
            <a:r>
              <a:rPr lang="en-US" sz="2800" dirty="0" smtClean="0">
                <a:latin typeface="Perpetua" panose="02020502060401020303" pitchFamily="18" charset="0"/>
              </a:rPr>
              <a:t>Tracy</a:t>
            </a:r>
            <a:r>
              <a:rPr lang="en-US" sz="2800" dirty="0">
                <a:latin typeface="Perpetua" panose="02020502060401020303" pitchFamily="18" charset="0"/>
              </a:rPr>
              <a:t>, MN</a:t>
            </a:r>
          </a:p>
          <a:p>
            <a:pPr marL="457200" indent="-457200">
              <a:buFont typeface="Arial" panose="020B0604020202020204" pitchFamily="34" charset="0"/>
              <a:buChar char="•"/>
            </a:pPr>
            <a:r>
              <a:rPr lang="en-US" sz="2800" i="1" dirty="0" smtClean="0">
                <a:latin typeface="Perpetua" panose="02020502060401020303" pitchFamily="18" charset="0"/>
              </a:rPr>
              <a:t>Prairie </a:t>
            </a:r>
            <a:r>
              <a:rPr lang="en-US" sz="2800" i="1" dirty="0">
                <a:latin typeface="Perpetua" panose="02020502060401020303" pitchFamily="18" charset="0"/>
              </a:rPr>
              <a:t>View Homecare Center </a:t>
            </a:r>
            <a:endParaRPr lang="en-US" sz="2800" dirty="0">
              <a:latin typeface="Perpetua" panose="02020502060401020303" pitchFamily="18" charset="0"/>
            </a:endParaRPr>
          </a:p>
          <a:p>
            <a:r>
              <a:rPr lang="en-US" sz="2800" dirty="0" smtClean="0">
                <a:latin typeface="Perpetua" panose="02020502060401020303" pitchFamily="18" charset="0"/>
              </a:rPr>
              <a:t>Balaton</a:t>
            </a:r>
            <a:r>
              <a:rPr lang="en-US" sz="2800" dirty="0">
                <a:latin typeface="Perpetua" panose="02020502060401020303" pitchFamily="18" charset="0"/>
              </a:rPr>
              <a:t>, MN</a:t>
            </a:r>
          </a:p>
          <a:p>
            <a:pPr marL="457200" indent="-457200">
              <a:buFont typeface="Arial" panose="020B0604020202020204" pitchFamily="34" charset="0"/>
              <a:buChar char="•"/>
            </a:pPr>
            <a:r>
              <a:rPr lang="en-US" sz="2800" i="1" dirty="0" smtClean="0">
                <a:latin typeface="Perpetua" panose="02020502060401020303" pitchFamily="18" charset="0"/>
              </a:rPr>
              <a:t>Colonial </a:t>
            </a:r>
            <a:r>
              <a:rPr lang="en-US" sz="2800" i="1" dirty="0">
                <a:latin typeface="Perpetua" panose="02020502060401020303" pitchFamily="18" charset="0"/>
              </a:rPr>
              <a:t>Manor </a:t>
            </a:r>
            <a:endParaRPr lang="en-US" sz="2800" dirty="0">
              <a:latin typeface="Perpetua" panose="02020502060401020303" pitchFamily="18" charset="0"/>
            </a:endParaRPr>
          </a:p>
          <a:p>
            <a:endParaRPr lang="en-US" sz="2800" dirty="0">
              <a:latin typeface="Perpetua" panose="02020502060401020303" pitchFamily="18" charset="0"/>
            </a:endParaRPr>
          </a:p>
          <a:p>
            <a:r>
              <a:rPr lang="en-US" sz="2000" b="1" i="1" dirty="0" smtClean="0">
                <a:latin typeface="Perpetua" panose="02020502060401020303" pitchFamily="18" charset="0"/>
              </a:rPr>
              <a:t>Avera, Boulder Creek, and Stepping Stone Home Health Care partnerships formed out of a need for qualified care in our assisted living and memory care facilities.</a:t>
            </a:r>
            <a:endParaRPr lang="en-US" sz="2000" b="1" i="1" dirty="0">
              <a:latin typeface="Perpetua" panose="02020502060401020303" pitchFamily="18" charset="0"/>
            </a:endParaRPr>
          </a:p>
        </p:txBody>
      </p:sp>
    </p:spTree>
    <p:extLst>
      <p:ext uri="{BB962C8B-B14F-4D97-AF65-F5344CB8AC3E}">
        <p14:creationId xmlns:p14="http://schemas.microsoft.com/office/powerpoint/2010/main" val="1449434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http://3.bp.blogspot.com/-ONuzEeczXHc/Uw93Suv0GeI/AAAAAAAAB8k/Ryv8SSZkHjI/s1600/Skin-in-the-G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9148" y="5465226"/>
            <a:ext cx="1731488" cy="129630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0" y="3042506"/>
            <a:ext cx="11939634" cy="3668687"/>
          </a:xfrm>
          <a:prstGeom prst="rect">
            <a:avLst/>
          </a:prstGeom>
          <a:noFill/>
          <a:ln w="38100">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tx1"/>
              </a:buClr>
              <a:buSzPct val="125000"/>
            </a:pPr>
            <a:r>
              <a:rPr lang="en-US" sz="2400" i="1" dirty="0">
                <a:latin typeface="Perpetua" panose="02020502060401020303" pitchFamily="18" charset="0"/>
              </a:rPr>
              <a:t>Stepping Stone Home Care Center </a:t>
            </a:r>
            <a:r>
              <a:rPr lang="en-US" sz="2400" dirty="0">
                <a:latin typeface="Perpetua" panose="02020502060401020303" pitchFamily="18" charset="0"/>
              </a:rPr>
              <a:t>has offered the assistance of </a:t>
            </a:r>
            <a:r>
              <a:rPr lang="en-US" sz="2400" dirty="0" smtClean="0">
                <a:latin typeface="Perpetua" panose="02020502060401020303" pitchFamily="18" charset="0"/>
              </a:rPr>
              <a:t>a Registered Nurse </a:t>
            </a:r>
            <a:r>
              <a:rPr lang="en-US" sz="2400" dirty="0">
                <a:latin typeface="Perpetua" panose="02020502060401020303" pitchFamily="18" charset="0"/>
              </a:rPr>
              <a:t>to </a:t>
            </a:r>
            <a:r>
              <a:rPr lang="en-US" sz="2400" dirty="0" smtClean="0">
                <a:latin typeface="Perpetua" panose="02020502060401020303" pitchFamily="18" charset="0"/>
              </a:rPr>
              <a:t>teach the training</a:t>
            </a:r>
            <a:endParaRPr lang="en-US" sz="2400" dirty="0">
              <a:latin typeface="Perpetua" panose="02020502060401020303" pitchFamily="18" charset="0"/>
            </a:endParaRPr>
          </a:p>
          <a:p>
            <a:pPr lvl="0">
              <a:buClr>
                <a:schemeClr val="tx1"/>
              </a:buClr>
              <a:buSzPct val="125000"/>
            </a:pPr>
            <a:r>
              <a:rPr lang="en-US" sz="2400" i="1" dirty="0">
                <a:latin typeface="Perpetua" panose="02020502060401020303" pitchFamily="18" charset="0"/>
              </a:rPr>
              <a:t>Boulder Creek’s </a:t>
            </a:r>
            <a:r>
              <a:rPr lang="en-US" sz="2400" dirty="0">
                <a:latin typeface="Perpetua" panose="02020502060401020303" pitchFamily="18" charset="0"/>
              </a:rPr>
              <a:t>activity department</a:t>
            </a:r>
            <a:r>
              <a:rPr lang="en-US" sz="2400" dirty="0">
                <a:ln>
                  <a:solidFill>
                    <a:sysClr val="windowText" lastClr="000000"/>
                  </a:solidFill>
                </a:ln>
                <a:solidFill>
                  <a:srgbClr val="FF0000"/>
                </a:solidFill>
                <a:latin typeface="Perpetua" panose="02020502060401020303" pitchFamily="18" charset="0"/>
              </a:rPr>
              <a:t> </a:t>
            </a:r>
            <a:r>
              <a:rPr lang="en-US" sz="2400" dirty="0">
                <a:latin typeface="Perpetua" panose="02020502060401020303" pitchFamily="18" charset="0"/>
              </a:rPr>
              <a:t>has students assist with activities with dementia clients </a:t>
            </a:r>
          </a:p>
          <a:p>
            <a:pPr lvl="0">
              <a:buClr>
                <a:schemeClr val="tx1"/>
              </a:buClr>
              <a:buSzPct val="125000"/>
            </a:pPr>
            <a:r>
              <a:rPr lang="en-US" sz="2400" i="1" dirty="0" smtClean="0">
                <a:latin typeface="Perpetua" panose="02020502060401020303" pitchFamily="18" charset="0"/>
              </a:rPr>
              <a:t>All Employers </a:t>
            </a:r>
            <a:r>
              <a:rPr lang="en-US" sz="2400" dirty="0" smtClean="0">
                <a:latin typeface="Perpetua" panose="02020502060401020303" pitchFamily="18" charset="0"/>
              </a:rPr>
              <a:t>have </a:t>
            </a:r>
            <a:r>
              <a:rPr lang="en-US" sz="2400" dirty="0">
                <a:latin typeface="Perpetua" panose="02020502060401020303" pitchFamily="18" charset="0"/>
              </a:rPr>
              <a:t>given feedback on the new program, ‘Reading Skills for Health Care Workers’</a:t>
            </a:r>
          </a:p>
          <a:p>
            <a:pPr lvl="0">
              <a:buClr>
                <a:schemeClr val="tx1"/>
              </a:buClr>
              <a:buSzPct val="125000"/>
            </a:pPr>
            <a:r>
              <a:rPr lang="en-US" sz="2400" i="1" dirty="0">
                <a:latin typeface="Perpetua" panose="02020502060401020303" pitchFamily="18" charset="0"/>
              </a:rPr>
              <a:t>Avera Marshall</a:t>
            </a:r>
            <a:r>
              <a:rPr lang="en-US" sz="2400" i="1" dirty="0">
                <a:solidFill>
                  <a:srgbClr val="FF0000"/>
                </a:solidFill>
                <a:latin typeface="Perpetua" panose="02020502060401020303" pitchFamily="18" charset="0"/>
              </a:rPr>
              <a:t> </a:t>
            </a:r>
            <a:r>
              <a:rPr lang="en-US" sz="2400" dirty="0">
                <a:latin typeface="Perpetua" panose="02020502060401020303" pitchFamily="18" charset="0"/>
              </a:rPr>
              <a:t>has set up the virtual dementia tour and has provided financial assistance for on-the-job training in its </a:t>
            </a:r>
            <a:r>
              <a:rPr lang="en-US" sz="2400" dirty="0" smtClean="0">
                <a:latin typeface="Perpetua" panose="02020502060401020303" pitchFamily="18" charset="0"/>
              </a:rPr>
              <a:t>facility</a:t>
            </a:r>
          </a:p>
          <a:p>
            <a:pPr>
              <a:buClr>
                <a:schemeClr val="tx1"/>
              </a:buClr>
              <a:buSzPct val="125000"/>
            </a:pPr>
            <a:r>
              <a:rPr lang="en-US" sz="2400" i="1" dirty="0" smtClean="0">
                <a:latin typeface="Perpetua" panose="02020502060401020303" pitchFamily="18" charset="0"/>
              </a:rPr>
              <a:t>Prairie Home Hospice </a:t>
            </a:r>
            <a:r>
              <a:rPr lang="en-US" sz="2400" dirty="0" smtClean="0">
                <a:latin typeface="Perpetua" panose="02020502060401020303" pitchFamily="18" charset="0"/>
              </a:rPr>
              <a:t>gave internships to 2 immigrant nurses from Egypt.</a:t>
            </a:r>
            <a:endParaRPr lang="en-US" sz="2400" dirty="0">
              <a:latin typeface="Perpetua" panose="02020502060401020303" pitchFamily="18" charset="0"/>
            </a:endParaRPr>
          </a:p>
          <a:p>
            <a:pPr lvl="0">
              <a:buClr>
                <a:schemeClr val="tx1"/>
              </a:buClr>
              <a:buSzPct val="125000"/>
            </a:pPr>
            <a:endParaRPr lang="en-US" sz="2400" dirty="0">
              <a:latin typeface="Perpetua" panose="02020502060401020303" pitchFamily="18" charset="0"/>
            </a:endParaRPr>
          </a:p>
        </p:txBody>
      </p:sp>
      <p:grpSp>
        <p:nvGrpSpPr>
          <p:cNvPr id="2" name="Group 1"/>
          <p:cNvGrpSpPr/>
          <p:nvPr/>
        </p:nvGrpSpPr>
        <p:grpSpPr>
          <a:xfrm>
            <a:off x="75501" y="83891"/>
            <a:ext cx="5159229" cy="2399249"/>
            <a:chOff x="0" y="83891"/>
            <a:chExt cx="5201174" cy="2793533"/>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7118"/>
            <a:stretch/>
          </p:blipFill>
          <p:spPr>
            <a:xfrm>
              <a:off x="0" y="83891"/>
              <a:ext cx="5201174" cy="2793533"/>
            </a:xfrm>
            <a:prstGeom prst="rect">
              <a:avLst/>
            </a:prstGeom>
          </p:spPr>
        </p:pic>
        <p:sp>
          <p:nvSpPr>
            <p:cNvPr id="9" name="TextBox 8"/>
            <p:cNvSpPr txBox="1"/>
            <p:nvPr/>
          </p:nvSpPr>
          <p:spPr>
            <a:xfrm>
              <a:off x="0" y="83891"/>
              <a:ext cx="5201174" cy="1200329"/>
            </a:xfrm>
            <a:prstGeom prst="rect">
              <a:avLst/>
            </a:prstGeom>
            <a:noFill/>
          </p:spPr>
          <p:txBody>
            <a:bodyPr wrap="square" rtlCol="0">
              <a:spAutoFit/>
            </a:bodyPr>
            <a:lstStyle/>
            <a:p>
              <a:pPr algn="ctr"/>
              <a:r>
                <a:rPr lang="en-US" sz="3600" dirty="0" smtClean="0">
                  <a:latin typeface="Bell MT" panose="02020503060305020303" pitchFamily="18" charset="0"/>
                </a:rPr>
                <a:t>Employer Driven Training</a:t>
              </a:r>
              <a:endParaRPr lang="en-US" sz="3600" dirty="0">
                <a:latin typeface="Bell MT" panose="02020503060305020303" pitchFamily="18" charset="0"/>
              </a:endParaRPr>
            </a:p>
          </p:txBody>
        </p:sp>
      </p:grpSp>
      <p:sp>
        <p:nvSpPr>
          <p:cNvPr id="11" name="TextBox 10"/>
          <p:cNvSpPr txBox="1"/>
          <p:nvPr/>
        </p:nvSpPr>
        <p:spPr>
          <a:xfrm>
            <a:off x="4832059" y="555247"/>
            <a:ext cx="7199854" cy="1323439"/>
          </a:xfrm>
          <a:prstGeom prst="rect">
            <a:avLst/>
          </a:prstGeom>
          <a:noFill/>
        </p:spPr>
        <p:txBody>
          <a:bodyPr wrap="square" rtlCol="0">
            <a:spAutoFit/>
          </a:bodyPr>
          <a:lstStyle/>
          <a:p>
            <a:pPr algn="ctr"/>
            <a:r>
              <a:rPr lang="en-US" sz="4400" b="1" dirty="0">
                <a:solidFill>
                  <a:schemeClr val="accent1">
                    <a:lumMod val="75000"/>
                  </a:schemeClr>
                </a:solidFill>
                <a:latin typeface="Bell MT" panose="02020503060305020303" pitchFamily="18" charset="0"/>
              </a:rPr>
              <a:t>Community Employers</a:t>
            </a:r>
          </a:p>
          <a:p>
            <a:pPr algn="ctr"/>
            <a:r>
              <a:rPr lang="en-US" sz="3600" dirty="0" smtClean="0">
                <a:latin typeface="Bell MT" panose="02020503060305020303" pitchFamily="18" charset="0"/>
              </a:rPr>
              <a:t>Additional Benefits</a:t>
            </a:r>
          </a:p>
        </p:txBody>
      </p:sp>
    </p:spTree>
    <p:extLst>
      <p:ext uri="{BB962C8B-B14F-4D97-AF65-F5344CB8AC3E}">
        <p14:creationId xmlns:p14="http://schemas.microsoft.com/office/powerpoint/2010/main" val="3954323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Content Placeholder 2"/>
          <p:cNvSpPr txBox="1">
            <a:spLocks/>
          </p:cNvSpPr>
          <p:nvPr/>
        </p:nvSpPr>
        <p:spPr>
          <a:xfrm>
            <a:off x="135731" y="1915048"/>
            <a:ext cx="11906250" cy="43236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latin typeface="Bell MT" panose="02020503060305020303" pitchFamily="18" charset="0"/>
              </a:rPr>
              <a:t>How the Model Began</a:t>
            </a:r>
            <a:endParaRPr lang="en-US" b="1" dirty="0">
              <a:solidFill>
                <a:srgbClr val="FF0000"/>
              </a:solidFill>
              <a:latin typeface="Bell MT" panose="02020503060305020303" pitchFamily="18" charset="0"/>
            </a:endParaRPr>
          </a:p>
          <a:p>
            <a:pPr>
              <a:spcBef>
                <a:spcPts val="0"/>
              </a:spcBef>
            </a:pPr>
            <a:r>
              <a:rPr lang="en-US" sz="2600" dirty="0">
                <a:solidFill>
                  <a:srgbClr val="FF0000"/>
                </a:solidFill>
                <a:latin typeface="Bell MT" panose="02020503060305020303" pitchFamily="18" charset="0"/>
              </a:rPr>
              <a:t>Created out of </a:t>
            </a:r>
            <a:r>
              <a:rPr lang="en-US" sz="2600" dirty="0" smtClean="0">
                <a:solidFill>
                  <a:srgbClr val="FF0000"/>
                </a:solidFill>
                <a:latin typeface="Bell MT" panose="02020503060305020303" pitchFamily="18" charset="0"/>
              </a:rPr>
              <a:t>need. </a:t>
            </a:r>
            <a:r>
              <a:rPr lang="en-US" sz="2400" dirty="0" smtClean="0">
                <a:latin typeface="Bell MT" panose="02020503060305020303" pitchFamily="18" charset="0"/>
              </a:rPr>
              <a:t>The </a:t>
            </a:r>
            <a:r>
              <a:rPr lang="en-US" sz="2400" dirty="0">
                <a:latin typeface="Bell MT" panose="02020503060305020303" pitchFamily="18" charset="0"/>
              </a:rPr>
              <a:t>main need being qualified staff to care for the seniors in </a:t>
            </a:r>
            <a:r>
              <a:rPr lang="en-US" sz="2400" dirty="0" smtClean="0">
                <a:latin typeface="Bell MT" panose="02020503060305020303" pitchFamily="18" charset="0"/>
              </a:rPr>
              <a:t>our </a:t>
            </a:r>
            <a:r>
              <a:rPr lang="en-US" sz="2400" dirty="0">
                <a:latin typeface="Bell MT" panose="02020503060305020303" pitchFamily="18" charset="0"/>
              </a:rPr>
              <a:t>assisted </a:t>
            </a:r>
            <a:r>
              <a:rPr lang="en-US" sz="2400" dirty="0" smtClean="0">
                <a:latin typeface="Bell MT" panose="02020503060305020303" pitchFamily="18" charset="0"/>
              </a:rPr>
              <a:t>living, memory care, and nursing facilities.</a:t>
            </a:r>
            <a:endParaRPr lang="en-US" sz="2400" dirty="0">
              <a:solidFill>
                <a:srgbClr val="FF0000"/>
              </a:solidFill>
              <a:latin typeface="Bell MT" panose="02020503060305020303" pitchFamily="18" charset="0"/>
            </a:endParaRPr>
          </a:p>
          <a:p>
            <a:pPr>
              <a:spcBef>
                <a:spcPts val="0"/>
              </a:spcBef>
            </a:pPr>
            <a:r>
              <a:rPr lang="en-US" sz="2400" dirty="0">
                <a:latin typeface="Bell MT" panose="02020503060305020303" pitchFamily="18" charset="0"/>
              </a:rPr>
              <a:t>Cost of class delivery same regardless of class </a:t>
            </a:r>
            <a:r>
              <a:rPr lang="en-US" sz="2400" dirty="0" smtClean="0">
                <a:latin typeface="Bell MT" panose="02020503060305020303" pitchFamily="18" charset="0"/>
              </a:rPr>
              <a:t>size.</a:t>
            </a:r>
            <a:endParaRPr lang="en-US" sz="2400" dirty="0">
              <a:latin typeface="Bell MT" panose="02020503060305020303" pitchFamily="18" charset="0"/>
            </a:endParaRPr>
          </a:p>
          <a:p>
            <a:pPr>
              <a:spcBef>
                <a:spcPts val="0"/>
              </a:spcBef>
            </a:pPr>
            <a:r>
              <a:rPr lang="en-US" sz="2400" dirty="0">
                <a:latin typeface="Bell MT" panose="02020503060305020303" pitchFamily="18" charset="0"/>
              </a:rPr>
              <a:t>Challenge to recruit adult </a:t>
            </a:r>
            <a:r>
              <a:rPr lang="en-US" sz="2400" dirty="0" smtClean="0">
                <a:latin typeface="Bell MT" panose="02020503060305020303" pitchFamily="18" charset="0"/>
              </a:rPr>
              <a:t>customers </a:t>
            </a:r>
            <a:r>
              <a:rPr lang="en-US" sz="2400" dirty="0">
                <a:latin typeface="Bell MT" panose="02020503060305020303" pitchFamily="18" charset="0"/>
              </a:rPr>
              <a:t>due to low unemployment and other </a:t>
            </a:r>
            <a:r>
              <a:rPr lang="en-US" sz="2400" dirty="0" smtClean="0">
                <a:latin typeface="Bell MT" panose="02020503060305020303" pitchFamily="18" charset="0"/>
              </a:rPr>
              <a:t>factors.</a:t>
            </a:r>
            <a:endParaRPr lang="en-US" sz="2400" dirty="0">
              <a:latin typeface="Bell MT" panose="02020503060305020303" pitchFamily="18" charset="0"/>
            </a:endParaRPr>
          </a:p>
          <a:p>
            <a:pPr>
              <a:spcBef>
                <a:spcPts val="0"/>
              </a:spcBef>
            </a:pPr>
            <a:r>
              <a:rPr lang="en-US" sz="2400" dirty="0">
                <a:latin typeface="Bell MT" panose="02020503060305020303" pitchFamily="18" charset="0"/>
              </a:rPr>
              <a:t>Maximize efficient use of </a:t>
            </a:r>
            <a:r>
              <a:rPr lang="en-US" sz="2400" dirty="0" smtClean="0">
                <a:latin typeface="Bell MT" panose="02020503060305020303" pitchFamily="18" charset="0"/>
              </a:rPr>
              <a:t>resources.</a:t>
            </a:r>
            <a:endParaRPr lang="en-US" sz="2400" dirty="0">
              <a:latin typeface="Bell MT" panose="02020503060305020303" pitchFamily="18" charset="0"/>
            </a:endParaRPr>
          </a:p>
          <a:p>
            <a:pPr>
              <a:spcBef>
                <a:spcPts val="0"/>
              </a:spcBef>
            </a:pPr>
            <a:r>
              <a:rPr lang="en-US" sz="2400" dirty="0">
                <a:latin typeface="Bell MT" panose="02020503060305020303" pitchFamily="18" charset="0"/>
              </a:rPr>
              <a:t>Based on governor’s </a:t>
            </a:r>
            <a:r>
              <a:rPr lang="en-US" sz="2400" i="1" dirty="0">
                <a:latin typeface="Bell MT" panose="02020503060305020303" pitchFamily="18" charset="0"/>
              </a:rPr>
              <a:t>World’s Best Workforce </a:t>
            </a:r>
            <a:r>
              <a:rPr lang="en-US" sz="2400" i="1" dirty="0" smtClean="0">
                <a:latin typeface="Bell MT" panose="02020503060305020303" pitchFamily="18" charset="0"/>
              </a:rPr>
              <a:t>Mandate.</a:t>
            </a:r>
            <a:endParaRPr lang="en-US" sz="2400" i="1" dirty="0">
              <a:latin typeface="Bell MT" panose="02020503060305020303" pitchFamily="18" charset="0"/>
            </a:endParaRPr>
          </a:p>
          <a:p>
            <a:pPr>
              <a:spcBef>
                <a:spcPts val="0"/>
              </a:spcBef>
            </a:pPr>
            <a:r>
              <a:rPr lang="en-US" sz="2400" dirty="0" smtClean="0">
                <a:latin typeface="Bell MT" panose="02020503060305020303" pitchFamily="18" charset="0"/>
              </a:rPr>
              <a:t>Re-vitalize </a:t>
            </a:r>
            <a:r>
              <a:rPr lang="en-US" sz="2400" dirty="0">
                <a:latin typeface="Bell MT" panose="02020503060305020303" pitchFamily="18" charset="0"/>
              </a:rPr>
              <a:t>career technical </a:t>
            </a:r>
            <a:r>
              <a:rPr lang="en-US" sz="2400" dirty="0" smtClean="0">
                <a:latin typeface="Bell MT" panose="02020503060305020303" pitchFamily="18" charset="0"/>
              </a:rPr>
              <a:t>training now exists in Public Schools.</a:t>
            </a:r>
            <a:endParaRPr lang="en-US" sz="2400" dirty="0">
              <a:latin typeface="Bell MT" panose="02020503060305020303" pitchFamily="18" charset="0"/>
            </a:endParaRPr>
          </a:p>
          <a:p>
            <a:pPr>
              <a:spcBef>
                <a:spcPts val="0"/>
              </a:spcBef>
            </a:pPr>
            <a:r>
              <a:rPr lang="en-US" sz="2400" dirty="0">
                <a:latin typeface="Bell MT" panose="02020503060305020303" pitchFamily="18" charset="0"/>
              </a:rPr>
              <a:t>Integrated setting for high </a:t>
            </a:r>
            <a:r>
              <a:rPr lang="en-US" sz="2400" dirty="0" smtClean="0">
                <a:latin typeface="Bell MT" panose="02020503060305020303" pitchFamily="18" charset="0"/>
              </a:rPr>
              <a:t>school, college, and </a:t>
            </a:r>
            <a:r>
              <a:rPr lang="en-US" sz="2400" dirty="0">
                <a:latin typeface="Bell MT" panose="02020503060305020303" pitchFamily="18" charset="0"/>
              </a:rPr>
              <a:t>adult </a:t>
            </a:r>
            <a:r>
              <a:rPr lang="en-US" sz="2400" dirty="0" smtClean="0">
                <a:latin typeface="Bell MT" panose="02020503060305020303" pitchFamily="18" charset="0"/>
              </a:rPr>
              <a:t>customers reflecting the real workplace.</a:t>
            </a:r>
            <a:endParaRPr lang="en-US" sz="2400" dirty="0">
              <a:latin typeface="Bell MT" panose="02020503060305020303" pitchFamily="18" charset="0"/>
            </a:endParaRPr>
          </a:p>
          <a:p>
            <a:pPr>
              <a:spcBef>
                <a:spcPts val="0"/>
              </a:spcBef>
            </a:pPr>
            <a:r>
              <a:rPr lang="en-US" sz="2400" dirty="0">
                <a:latin typeface="Bell MT" panose="02020503060305020303" pitchFamily="18" charset="0"/>
              </a:rPr>
              <a:t>Uses Marshall Public school general funding – not as limiting as </a:t>
            </a:r>
            <a:r>
              <a:rPr lang="en-US" sz="2400" dirty="0" smtClean="0">
                <a:latin typeface="Bell MT" panose="02020503060305020303" pitchFamily="18" charset="0"/>
              </a:rPr>
              <a:t>PSEO.</a:t>
            </a:r>
          </a:p>
          <a:p>
            <a:pPr marL="0" indent="0">
              <a:spcBef>
                <a:spcPts val="0"/>
              </a:spcBef>
              <a:buNone/>
            </a:pPr>
            <a:r>
              <a:rPr lang="en-US" sz="2400" i="1" dirty="0">
                <a:latin typeface="Bell MT" panose="02020503060305020303" pitchFamily="18" charset="0"/>
              </a:rPr>
              <a:t>	</a:t>
            </a:r>
            <a:r>
              <a:rPr lang="en-US" sz="2000" i="1" dirty="0" smtClean="0">
                <a:latin typeface="Bell MT" panose="02020503060305020303" pitchFamily="18" charset="0"/>
              </a:rPr>
              <a:t>(Some schools are using a waiver for PSEO to fund this)</a:t>
            </a:r>
            <a:endParaRPr lang="en-US" sz="2400" dirty="0">
              <a:latin typeface="Bell MT" panose="02020503060305020303" pitchFamily="18" charset="0"/>
            </a:endParaRPr>
          </a:p>
        </p:txBody>
      </p:sp>
      <p:grpSp>
        <p:nvGrpSpPr>
          <p:cNvPr id="7" name="Group 6"/>
          <p:cNvGrpSpPr/>
          <p:nvPr/>
        </p:nvGrpSpPr>
        <p:grpSpPr>
          <a:xfrm>
            <a:off x="207715" y="182653"/>
            <a:ext cx="11655672" cy="1528537"/>
            <a:chOff x="207715" y="182653"/>
            <a:chExt cx="11655672" cy="1528537"/>
          </a:xfrm>
        </p:grpSpPr>
        <p:sp>
          <p:nvSpPr>
            <p:cNvPr id="8" name="Title 1"/>
            <p:cNvSpPr txBox="1">
              <a:spLocks/>
            </p:cNvSpPr>
            <p:nvPr/>
          </p:nvSpPr>
          <p:spPr>
            <a:xfrm>
              <a:off x="382383" y="260291"/>
              <a:ext cx="6713742" cy="7045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0000"/>
                  </a:solidFill>
                  <a:latin typeface="Papyrus" panose="03070502060502030205" pitchFamily="66" charset="0"/>
                </a:rPr>
                <a:t>Innovation: Gives </a:t>
              </a:r>
              <a:r>
                <a:rPr lang="en-US" b="1" dirty="0">
                  <a:solidFill>
                    <a:srgbClr val="FF0000"/>
                  </a:solidFill>
                  <a:latin typeface="Papyrus" panose="03070502060502030205" pitchFamily="66" charset="0"/>
                </a:rPr>
                <a:t>Success</a:t>
              </a:r>
            </a:p>
          </p:txBody>
        </p:sp>
        <p:sp>
          <p:nvSpPr>
            <p:cNvPr id="15" name="TextBox 14"/>
            <p:cNvSpPr txBox="1"/>
            <p:nvPr/>
          </p:nvSpPr>
          <p:spPr>
            <a:xfrm>
              <a:off x="207715" y="1064859"/>
              <a:ext cx="8399390" cy="646331"/>
            </a:xfrm>
            <a:prstGeom prst="rect">
              <a:avLst/>
            </a:prstGeom>
            <a:noFill/>
          </p:spPr>
          <p:txBody>
            <a:bodyPr wrap="square" rtlCol="0">
              <a:spAutoFit/>
            </a:bodyPr>
            <a:lstStyle/>
            <a:p>
              <a:pPr algn="ctr"/>
              <a:r>
                <a:rPr lang="en-US" sz="3600" b="1" dirty="0">
                  <a:latin typeface="Bell MT" panose="02020503060305020303" pitchFamily="18" charset="0"/>
                </a:rPr>
                <a:t>Co-Mingled Adult/Youth Training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182653"/>
              <a:ext cx="3176587" cy="1003133"/>
            </a:xfrm>
            <a:prstGeom prst="rect">
              <a:avLst/>
            </a:prstGeom>
          </p:spPr>
        </p:pic>
      </p:grpSp>
      <p:sp>
        <p:nvSpPr>
          <p:cNvPr id="6" name="TextBox 5"/>
          <p:cNvSpPr txBox="1"/>
          <p:nvPr/>
        </p:nvSpPr>
        <p:spPr>
          <a:xfrm>
            <a:off x="135731" y="6238736"/>
            <a:ext cx="11549062" cy="400110"/>
          </a:xfrm>
          <a:prstGeom prst="rect">
            <a:avLst/>
          </a:prstGeom>
          <a:noFill/>
        </p:spPr>
        <p:txBody>
          <a:bodyPr wrap="square" rtlCol="0">
            <a:spAutoFit/>
          </a:bodyPr>
          <a:lstStyle/>
          <a:p>
            <a:pPr algn="ctr"/>
            <a:r>
              <a:rPr lang="en-US" sz="2000" b="1" i="1" dirty="0" smtClean="0">
                <a:solidFill>
                  <a:schemeClr val="accent1">
                    <a:lumMod val="75000"/>
                  </a:schemeClr>
                </a:solidFill>
                <a:latin typeface="Garamond" panose="02020404030301010803" pitchFamily="18" charset="0"/>
              </a:rPr>
              <a:t>Innovation is the process of translating an idea or invention into a good or service that creates value</a:t>
            </a:r>
            <a:endParaRPr lang="en-US" sz="2000" b="1" i="1" dirty="0">
              <a:solidFill>
                <a:schemeClr val="accent1">
                  <a:lumMod val="75000"/>
                </a:schemeClr>
              </a:solidFill>
              <a:latin typeface="Garamond" panose="02020404030301010803" pitchFamily="18" charset="0"/>
            </a:endParaRPr>
          </a:p>
        </p:txBody>
      </p:sp>
    </p:spTree>
    <p:extLst>
      <p:ext uri="{BB962C8B-B14F-4D97-AF65-F5344CB8AC3E}">
        <p14:creationId xmlns:p14="http://schemas.microsoft.com/office/powerpoint/2010/main" val="40919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177757" y="6329649"/>
            <a:ext cx="7728142" cy="492443"/>
          </a:xfrm>
          <a:prstGeom prst="rect">
            <a:avLst/>
          </a:prstGeom>
          <a:solidFill>
            <a:srgbClr val="FFFF00"/>
          </a:solidFill>
          <a:ln w="28575">
            <a:solidFill>
              <a:schemeClr val="tx1"/>
            </a:solidFill>
          </a:ln>
        </p:spPr>
        <p:txBody>
          <a:bodyPr wrap="none">
            <a:spAutoFit/>
          </a:bodyPr>
          <a:lstStyle/>
          <a:p>
            <a:pPr marL="0" lvl="1" indent="0" algn="ctr">
              <a:buFont typeface="Arial" panose="020B0604020202020204" pitchFamily="34" charset="0"/>
              <a:buNone/>
            </a:pPr>
            <a:r>
              <a:rPr lang="en-US" sz="2600" dirty="0">
                <a:latin typeface="Garamond" panose="02020404030301010803" pitchFamily="18" charset="0"/>
              </a:rPr>
              <a:t>The model is forever </a:t>
            </a:r>
            <a:r>
              <a:rPr lang="en-US" sz="2600" dirty="0" smtClean="0">
                <a:latin typeface="Garamond" panose="02020404030301010803" pitchFamily="18" charset="0"/>
              </a:rPr>
              <a:t>being </a:t>
            </a:r>
            <a:r>
              <a:rPr lang="en-US" sz="2600" dirty="0" err="1" smtClean="0">
                <a:latin typeface="Garamond" panose="02020404030301010803" pitchFamily="18" charset="0"/>
              </a:rPr>
              <a:t>tweeked</a:t>
            </a:r>
            <a:r>
              <a:rPr lang="en-US" sz="2600" dirty="0" smtClean="0">
                <a:latin typeface="Garamond" panose="02020404030301010803" pitchFamily="18" charset="0"/>
              </a:rPr>
              <a:t> to meet current needs!</a:t>
            </a:r>
            <a:endParaRPr lang="en-US" sz="2600" dirty="0">
              <a:latin typeface="Garamond" panose="02020404030301010803" pitchFamily="18" charset="0"/>
            </a:endParaRPr>
          </a:p>
        </p:txBody>
      </p:sp>
      <p:grpSp>
        <p:nvGrpSpPr>
          <p:cNvPr id="9" name="Group 8"/>
          <p:cNvGrpSpPr/>
          <p:nvPr/>
        </p:nvGrpSpPr>
        <p:grpSpPr>
          <a:xfrm>
            <a:off x="128383" y="116358"/>
            <a:ext cx="11735004" cy="1282746"/>
            <a:chOff x="128383" y="116358"/>
            <a:chExt cx="11735004" cy="1282746"/>
          </a:xfrm>
        </p:grpSpPr>
        <p:sp>
          <p:nvSpPr>
            <p:cNvPr id="11" name="Title 1"/>
            <p:cNvSpPr txBox="1">
              <a:spLocks/>
            </p:cNvSpPr>
            <p:nvPr/>
          </p:nvSpPr>
          <p:spPr>
            <a:xfrm>
              <a:off x="128383" y="116358"/>
              <a:ext cx="6713742" cy="7045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0000"/>
                  </a:solidFill>
                  <a:latin typeface="Papyrus" panose="03070502060502030205" pitchFamily="66" charset="0"/>
                </a:rPr>
                <a:t>Innovation: Gives </a:t>
              </a:r>
              <a:r>
                <a:rPr lang="en-US" b="1" dirty="0">
                  <a:solidFill>
                    <a:srgbClr val="FF0000"/>
                  </a:solidFill>
                  <a:latin typeface="Papyrus" panose="03070502060502030205" pitchFamily="66" charset="0"/>
                </a:rPr>
                <a:t>Success</a:t>
              </a:r>
            </a:p>
          </p:txBody>
        </p:sp>
        <p:sp>
          <p:nvSpPr>
            <p:cNvPr id="12" name="TextBox 11"/>
            <p:cNvSpPr txBox="1"/>
            <p:nvPr/>
          </p:nvSpPr>
          <p:spPr>
            <a:xfrm>
              <a:off x="903302" y="752773"/>
              <a:ext cx="7533848" cy="646331"/>
            </a:xfrm>
            <a:prstGeom prst="rect">
              <a:avLst/>
            </a:prstGeom>
            <a:noFill/>
          </p:spPr>
          <p:txBody>
            <a:bodyPr wrap="square" rtlCol="0">
              <a:spAutoFit/>
            </a:bodyPr>
            <a:lstStyle/>
            <a:p>
              <a:pPr algn="ctr"/>
              <a:r>
                <a:rPr lang="en-US" sz="3600" b="1" dirty="0">
                  <a:latin typeface="Bell MT" panose="02020503060305020303" pitchFamily="18" charset="0"/>
                </a:rPr>
                <a:t>Co-Mingled Adult/Youth Training</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182653"/>
              <a:ext cx="3176587" cy="1003133"/>
            </a:xfrm>
            <a:prstGeom prst="rect">
              <a:avLst/>
            </a:prstGeom>
          </p:spPr>
        </p:pic>
      </p:grpSp>
      <p:sp>
        <p:nvSpPr>
          <p:cNvPr id="14" name="TextBox 13"/>
          <p:cNvSpPr txBox="1"/>
          <p:nvPr/>
        </p:nvSpPr>
        <p:spPr>
          <a:xfrm>
            <a:off x="330666" y="1624426"/>
            <a:ext cx="11657202" cy="4154984"/>
          </a:xfrm>
          <a:prstGeom prst="rect">
            <a:avLst/>
          </a:prstGeom>
          <a:noFill/>
        </p:spPr>
        <p:txBody>
          <a:bodyPr wrap="square" rtlCol="0">
            <a:spAutoFit/>
          </a:bodyPr>
          <a:lstStyle/>
          <a:p>
            <a:endParaRPr lang="en-US" dirty="0" smtClean="0">
              <a:latin typeface="Bell MT" panose="02020503060305020303" pitchFamily="18" charset="0"/>
              <a:cs typeface="Arial" panose="020B0604020202020204" pitchFamily="34" charset="0"/>
            </a:endParaRPr>
          </a:p>
          <a:p>
            <a:r>
              <a:rPr lang="en-US" sz="2000" dirty="0" smtClean="0">
                <a:solidFill>
                  <a:schemeClr val="tx2">
                    <a:lumMod val="75000"/>
                  </a:schemeClr>
                </a:solidFill>
                <a:latin typeface="Bell MT" panose="02020503060305020303" pitchFamily="18" charset="0"/>
                <a:cs typeface="Arial" panose="020B0604020202020204" pitchFamily="34" charset="0"/>
              </a:rPr>
              <a:t>These </a:t>
            </a:r>
            <a:r>
              <a:rPr lang="en-US" sz="2000" dirty="0">
                <a:solidFill>
                  <a:schemeClr val="tx2">
                    <a:lumMod val="75000"/>
                  </a:schemeClr>
                </a:solidFill>
                <a:latin typeface="Bell MT" panose="02020503060305020303" pitchFamily="18" charset="0"/>
                <a:cs typeface="Arial" panose="020B0604020202020204" pitchFamily="34" charset="0"/>
              </a:rPr>
              <a:t>presentations, tours and panels were created from needs seen by the employers beyond </a:t>
            </a:r>
            <a:r>
              <a:rPr lang="en-US" sz="2000" dirty="0" smtClean="0">
                <a:solidFill>
                  <a:schemeClr val="tx2">
                    <a:lumMod val="75000"/>
                  </a:schemeClr>
                </a:solidFill>
                <a:latin typeface="Bell MT" panose="02020503060305020303" pitchFamily="18" charset="0"/>
                <a:cs typeface="Arial" panose="020B0604020202020204" pitchFamily="34" charset="0"/>
              </a:rPr>
              <a:t>the training </a:t>
            </a:r>
            <a:r>
              <a:rPr lang="en-US" sz="2000" dirty="0">
                <a:solidFill>
                  <a:schemeClr val="tx2">
                    <a:lumMod val="75000"/>
                  </a:schemeClr>
                </a:solidFill>
                <a:latin typeface="Bell MT" panose="02020503060305020303" pitchFamily="18" charset="0"/>
                <a:cs typeface="Arial" panose="020B0604020202020204" pitchFamily="34" charset="0"/>
              </a:rPr>
              <a:t>provided.</a:t>
            </a:r>
          </a:p>
          <a:p>
            <a:pPr marL="342900" indent="-342900">
              <a:buFont typeface="Arial" panose="020B0604020202020204" pitchFamily="34" charset="0"/>
              <a:buChar char="•"/>
            </a:pPr>
            <a:r>
              <a:rPr lang="en-US" sz="2400" i="1" dirty="0" smtClean="0">
                <a:latin typeface="Bell MT" panose="02020503060305020303" pitchFamily="18" charset="0"/>
                <a:cs typeface="Arial" panose="020B0604020202020204" pitchFamily="34" charset="0"/>
              </a:rPr>
              <a:t>WorkForce/PIC (job </a:t>
            </a:r>
            <a:r>
              <a:rPr lang="en-US" sz="2400" i="1" dirty="0">
                <a:latin typeface="Bell MT" panose="02020503060305020303" pitchFamily="18" charset="0"/>
                <a:cs typeface="Arial" panose="020B0604020202020204" pitchFamily="34" charset="0"/>
              </a:rPr>
              <a:t>skills</a:t>
            </a:r>
            <a:r>
              <a:rPr lang="en-US" sz="2400" i="1" dirty="0" smtClean="0">
                <a:latin typeface="Bell MT" panose="02020503060305020303" pitchFamily="18" charset="0"/>
                <a:cs typeface="Arial" panose="020B0604020202020204" pitchFamily="34" charset="0"/>
              </a:rPr>
              <a:t>)</a:t>
            </a:r>
          </a:p>
          <a:p>
            <a:pPr marL="342900" indent="-342900">
              <a:buFont typeface="Arial" panose="020B0604020202020204" pitchFamily="34" charset="0"/>
              <a:buChar char="•"/>
            </a:pPr>
            <a:r>
              <a:rPr lang="en-US" sz="2400" i="1" dirty="0" smtClean="0">
                <a:latin typeface="Bell MT" panose="02020503060305020303" pitchFamily="18" charset="0"/>
                <a:cs typeface="Arial" panose="020B0604020202020204" pitchFamily="34" charset="0"/>
              </a:rPr>
              <a:t>Financial Education</a:t>
            </a:r>
          </a:p>
          <a:p>
            <a:pPr marL="342900" indent="-342900">
              <a:buFont typeface="Arial" panose="020B0604020202020204" pitchFamily="34" charset="0"/>
              <a:buChar char="•"/>
            </a:pPr>
            <a:r>
              <a:rPr lang="en-US" sz="2400" i="1" dirty="0" smtClean="0">
                <a:latin typeface="Bell MT" panose="02020503060305020303" pitchFamily="18" charset="0"/>
                <a:cs typeface="Arial" panose="020B0604020202020204" pitchFamily="34" charset="0"/>
              </a:rPr>
              <a:t>Virtual </a:t>
            </a:r>
            <a:r>
              <a:rPr lang="en-US" sz="2400" i="1" dirty="0">
                <a:latin typeface="Bell MT" panose="02020503060305020303" pitchFamily="18" charset="0"/>
                <a:cs typeface="Arial" panose="020B0604020202020204" pitchFamily="34" charset="0"/>
              </a:rPr>
              <a:t>Dementia </a:t>
            </a:r>
            <a:r>
              <a:rPr lang="en-US" sz="2400" i="1" dirty="0" smtClean="0">
                <a:latin typeface="Bell MT" panose="02020503060305020303" pitchFamily="18" charset="0"/>
                <a:cs typeface="Arial" panose="020B0604020202020204" pitchFamily="34" charset="0"/>
              </a:rPr>
              <a:t>Tour</a:t>
            </a:r>
          </a:p>
          <a:p>
            <a:pPr marL="342900" indent="-342900">
              <a:buFont typeface="Arial" panose="020B0604020202020204" pitchFamily="34" charset="0"/>
              <a:buChar char="•"/>
            </a:pPr>
            <a:r>
              <a:rPr lang="en-US" sz="2400" i="1" dirty="0" smtClean="0">
                <a:latin typeface="Bell MT" panose="02020503060305020303" pitchFamily="18" charset="0"/>
                <a:cs typeface="Arial" panose="020B0604020202020204" pitchFamily="34" charset="0"/>
              </a:rPr>
              <a:t>Floor Shadowing</a:t>
            </a:r>
          </a:p>
          <a:p>
            <a:pPr marL="342900" indent="-342900">
              <a:buFont typeface="Arial" panose="020B0604020202020204" pitchFamily="34" charset="0"/>
              <a:buChar char="•"/>
            </a:pPr>
            <a:r>
              <a:rPr lang="en-US" sz="2400" i="1" dirty="0" smtClean="0">
                <a:latin typeface="Bell MT" panose="02020503060305020303" pitchFamily="18" charset="0"/>
                <a:cs typeface="Arial" panose="020B0604020202020204" pitchFamily="34" charset="0"/>
              </a:rPr>
              <a:t>Nutrition Class</a:t>
            </a:r>
          </a:p>
          <a:p>
            <a:pPr marL="342900" indent="-342900">
              <a:buFont typeface="Arial" panose="020B0604020202020204" pitchFamily="34" charset="0"/>
              <a:buChar char="•"/>
            </a:pPr>
            <a:r>
              <a:rPr lang="en-US" sz="2400" i="1" dirty="0" smtClean="0">
                <a:latin typeface="Bell MT" panose="02020503060305020303" pitchFamily="18" charset="0"/>
                <a:cs typeface="Arial" panose="020B0604020202020204" pitchFamily="34" charset="0"/>
              </a:rPr>
              <a:t>Employer Panel</a:t>
            </a:r>
          </a:p>
          <a:p>
            <a:pPr marL="342900" indent="-342900">
              <a:buFont typeface="Arial" panose="020B0604020202020204" pitchFamily="34" charset="0"/>
              <a:buChar char="•"/>
            </a:pPr>
            <a:r>
              <a:rPr lang="en-US" sz="2400" i="1" dirty="0" smtClean="0">
                <a:latin typeface="Bell MT" panose="02020503060305020303" pitchFamily="18" charset="0"/>
                <a:cs typeface="Arial" panose="020B0604020202020204" pitchFamily="34" charset="0"/>
              </a:rPr>
              <a:t>Family Panel</a:t>
            </a:r>
          </a:p>
          <a:p>
            <a:pPr marL="342900" indent="-342900">
              <a:buFont typeface="Arial" panose="020B0604020202020204" pitchFamily="34" charset="0"/>
              <a:buChar char="•"/>
            </a:pPr>
            <a:r>
              <a:rPr lang="en-US" sz="2400" i="1" dirty="0" smtClean="0">
                <a:latin typeface="Bell MT" panose="02020503060305020303" pitchFamily="18" charset="0"/>
                <a:cs typeface="Arial" panose="020B0604020202020204" pitchFamily="34" charset="0"/>
              </a:rPr>
              <a:t>MN West/SMSU Presentation on continuing education in the health care field</a:t>
            </a:r>
          </a:p>
          <a:p>
            <a:r>
              <a:rPr lang="en-US" sz="1400" i="1" dirty="0" smtClean="0">
                <a:latin typeface="Bell MT" panose="02020503060305020303" pitchFamily="18" charset="0"/>
              </a:rPr>
              <a:t>TB or </a:t>
            </a:r>
            <a:r>
              <a:rPr lang="en-US" sz="1400" i="1" dirty="0" err="1" smtClean="0">
                <a:latin typeface="Bell MT" panose="02020503060305020303" pitchFamily="18" charset="0"/>
              </a:rPr>
              <a:t>Mantoux</a:t>
            </a:r>
            <a:r>
              <a:rPr lang="en-US" sz="1400" i="1" dirty="0" smtClean="0">
                <a:latin typeface="Bell MT" panose="02020503060305020303" pitchFamily="18" charset="0"/>
              </a:rPr>
              <a:t> Testing is provided free by an employer</a:t>
            </a:r>
          </a:p>
        </p:txBody>
      </p:sp>
    </p:spTree>
    <p:extLst>
      <p:ext uri="{BB962C8B-B14F-4D97-AF65-F5344CB8AC3E}">
        <p14:creationId xmlns:p14="http://schemas.microsoft.com/office/powerpoint/2010/main" val="2954763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0" y="158219"/>
            <a:ext cx="5261957" cy="5959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latin typeface="Papyrus" panose="03070502060502030205" pitchFamily="66" charset="0"/>
              </a:rPr>
              <a:t>Typical Schedule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628" y="730435"/>
            <a:ext cx="7493285" cy="6127565"/>
          </a:xfrm>
          <a:prstGeom prst="rect">
            <a:avLst/>
          </a:prstGeom>
        </p:spPr>
      </p:pic>
      <p:sp>
        <p:nvSpPr>
          <p:cNvPr id="5" name="TextBox 4"/>
          <p:cNvSpPr txBox="1"/>
          <p:nvPr/>
        </p:nvSpPr>
        <p:spPr>
          <a:xfrm>
            <a:off x="8395855" y="1305097"/>
            <a:ext cx="3616035" cy="50783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MN West/ ABE 12:12 – </a:t>
            </a:r>
            <a:r>
              <a:rPr lang="en-US" b="1" dirty="0" smtClean="0">
                <a:latin typeface="Arial" panose="020B0604020202020204" pitchFamily="34" charset="0"/>
                <a:cs typeface="Arial" panose="020B0604020202020204" pitchFamily="34" charset="0"/>
              </a:rPr>
              <a:t>3:05</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designates what instructor will be teaching that day and the class time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Navigator </a:t>
            </a:r>
            <a:r>
              <a:rPr lang="en-US" b="1" dirty="0">
                <a:latin typeface="Arial" panose="020B0604020202020204" pitchFamily="34" charset="0"/>
                <a:cs typeface="Arial" panose="020B0604020202020204" pitchFamily="34" charset="0"/>
              </a:rPr>
              <a:t>(job skills), Financial Education, Virtual Dementia Tour, Floor Shadowing, Clinicals, Nutrition Class, Employer Panel, etc.</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CNA training content is “Employer Driven”. </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These </a:t>
            </a:r>
            <a:r>
              <a:rPr lang="en-US" dirty="0">
                <a:latin typeface="Arial" panose="020B0604020202020204" pitchFamily="34" charset="0"/>
                <a:cs typeface="Arial" panose="020B0604020202020204" pitchFamily="34" charset="0"/>
              </a:rPr>
              <a:t>are the special field trips and </a:t>
            </a:r>
            <a:r>
              <a:rPr lang="en-US" dirty="0" smtClean="0">
                <a:latin typeface="Arial" panose="020B0604020202020204" pitchFamily="34" charset="0"/>
                <a:cs typeface="Arial" panose="020B0604020202020204" pitchFamily="34" charset="0"/>
              </a:rPr>
              <a:t>mini </a:t>
            </a:r>
            <a:r>
              <a:rPr lang="en-US" dirty="0">
                <a:latin typeface="Arial" panose="020B0604020202020204" pitchFamily="34" charset="0"/>
                <a:cs typeface="Arial" panose="020B0604020202020204" pitchFamily="34" charset="0"/>
              </a:rPr>
              <a:t>trainings that are presented on ABE days to prepare the students for employment </a:t>
            </a:r>
            <a:r>
              <a:rPr lang="en-US" dirty="0" smtClean="0">
                <a:latin typeface="Arial" panose="020B0604020202020204" pitchFamily="34" charset="0"/>
                <a:cs typeface="Arial" panose="020B0604020202020204" pitchFamily="34" charset="0"/>
              </a:rPr>
              <a:t>after </a:t>
            </a:r>
            <a:r>
              <a:rPr lang="en-US" dirty="0">
                <a:latin typeface="Arial" panose="020B0604020202020204" pitchFamily="34" charset="0"/>
                <a:cs typeface="Arial" panose="020B0604020202020204" pitchFamily="34" charset="0"/>
              </a:rPr>
              <a:t>completing their CNA </a:t>
            </a:r>
            <a:r>
              <a:rPr lang="en-US" dirty="0" smtClean="0">
                <a:latin typeface="Arial" panose="020B0604020202020204" pitchFamily="34" charset="0"/>
                <a:cs typeface="Arial" panose="020B0604020202020204" pitchFamily="34" charset="0"/>
              </a:rPr>
              <a:t>training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035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88" y="1496346"/>
            <a:ext cx="5519948" cy="4265414"/>
          </a:xfrm>
          <a:prstGeom prst="rect">
            <a:avLst/>
          </a:prstGeom>
          <a:ln w="19050">
            <a:solidFill>
              <a:schemeClr val="accent4">
                <a:lumMod val="75000"/>
              </a:schemeClr>
            </a:solidFill>
          </a:ln>
        </p:spPr>
      </p:pic>
      <p:sp>
        <p:nvSpPr>
          <p:cNvPr id="20" name="TextBox 19"/>
          <p:cNvSpPr txBox="1"/>
          <p:nvPr/>
        </p:nvSpPr>
        <p:spPr>
          <a:xfrm>
            <a:off x="5698067" y="2176337"/>
            <a:ext cx="6324599"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Bell MT" panose="02020503060305020303" pitchFamily="18" charset="0"/>
              </a:rPr>
              <a:t>The Partners are</a:t>
            </a:r>
          </a:p>
          <a:p>
            <a:r>
              <a:rPr lang="en-US" sz="2400" b="1" i="1" dirty="0">
                <a:latin typeface="Bell MT" panose="02020503060305020303" pitchFamily="18" charset="0"/>
              </a:rPr>
              <a:t>	Invested in a Common Focus</a:t>
            </a:r>
            <a:r>
              <a:rPr lang="en-US" sz="2400" dirty="0">
                <a:latin typeface="Bell MT" panose="02020503060305020303" pitchFamily="18" charset="0"/>
              </a:rPr>
              <a:t>.</a:t>
            </a:r>
          </a:p>
          <a:p>
            <a:pPr marL="342900" indent="-342900">
              <a:buFont typeface="Arial" panose="020B0604020202020204" pitchFamily="34" charset="0"/>
              <a:buChar char="•"/>
            </a:pPr>
            <a:r>
              <a:rPr lang="en-US" sz="2400" dirty="0" smtClean="0">
                <a:latin typeface="Bell MT" panose="02020503060305020303" pitchFamily="18" charset="0"/>
              </a:rPr>
              <a:t>The Customer is the </a:t>
            </a:r>
            <a:r>
              <a:rPr lang="en-US" sz="2400" b="1" i="1" dirty="0" smtClean="0">
                <a:latin typeface="Bell MT" panose="02020503060305020303" pitchFamily="18" charset="0"/>
              </a:rPr>
              <a:t>Focus</a:t>
            </a:r>
            <a:r>
              <a:rPr lang="en-US" sz="2400" dirty="0" smtClean="0">
                <a:latin typeface="Bell MT" panose="02020503060305020303" pitchFamily="18" charset="0"/>
              </a:rPr>
              <a:t>. </a:t>
            </a:r>
          </a:p>
          <a:p>
            <a:pPr marL="342900" indent="-342900">
              <a:buFont typeface="Arial" panose="020B0604020202020204" pitchFamily="34" charset="0"/>
              <a:buChar char="•"/>
            </a:pPr>
            <a:r>
              <a:rPr lang="en-US" sz="2400" dirty="0" smtClean="0">
                <a:latin typeface="Bell MT" panose="02020503060305020303" pitchFamily="18" charset="0"/>
              </a:rPr>
              <a:t>It takes all the Partners to</a:t>
            </a:r>
          </a:p>
          <a:p>
            <a:r>
              <a:rPr lang="en-US" sz="2400" b="1" i="1" dirty="0">
                <a:latin typeface="Bell MT" panose="02020503060305020303" pitchFamily="18" charset="0"/>
              </a:rPr>
              <a:t>	</a:t>
            </a:r>
            <a:r>
              <a:rPr lang="en-US" sz="2400" b="1" i="1" dirty="0" smtClean="0">
                <a:latin typeface="Bell MT" panose="02020503060305020303" pitchFamily="18" charset="0"/>
              </a:rPr>
              <a:t>Make the Customer Successful</a:t>
            </a:r>
            <a:r>
              <a:rPr lang="en-US" sz="2400" dirty="0" smtClean="0">
                <a:latin typeface="Bell MT" panose="02020503060305020303" pitchFamily="18" charset="0"/>
              </a:rPr>
              <a:t>.</a:t>
            </a:r>
          </a:p>
          <a:p>
            <a:pPr marL="342900" indent="-342900">
              <a:buFont typeface="Arial" panose="020B0604020202020204" pitchFamily="34" charset="0"/>
              <a:buChar char="•"/>
            </a:pPr>
            <a:r>
              <a:rPr lang="en-US" sz="2400" dirty="0" smtClean="0">
                <a:latin typeface="Bell MT" panose="02020503060305020303" pitchFamily="18" charset="0"/>
              </a:rPr>
              <a:t>And all Partners</a:t>
            </a:r>
          </a:p>
          <a:p>
            <a:r>
              <a:rPr lang="en-US" sz="2400" b="1" i="1" dirty="0">
                <a:latin typeface="Bell MT" panose="02020503060305020303" pitchFamily="18" charset="0"/>
              </a:rPr>
              <a:t>	</a:t>
            </a:r>
            <a:r>
              <a:rPr lang="en-US" sz="2400" b="1" i="1" dirty="0" smtClean="0">
                <a:latin typeface="Bell MT" panose="02020503060305020303" pitchFamily="18" charset="0"/>
              </a:rPr>
              <a:t>Benefit from the Customer’s Success</a:t>
            </a:r>
          </a:p>
        </p:txBody>
      </p:sp>
      <p:sp>
        <p:nvSpPr>
          <p:cNvPr id="3" name="Rectangle 2"/>
          <p:cNvSpPr/>
          <p:nvPr/>
        </p:nvSpPr>
        <p:spPr>
          <a:xfrm>
            <a:off x="149314" y="306944"/>
            <a:ext cx="12042685" cy="646331"/>
          </a:xfrm>
          <a:prstGeom prst="rect">
            <a:avLst/>
          </a:prstGeom>
        </p:spPr>
        <p:txBody>
          <a:bodyPr wrap="square">
            <a:spAutoFit/>
          </a:bodyPr>
          <a:lstStyle/>
          <a:p>
            <a:pPr algn="ctr"/>
            <a:r>
              <a:rPr lang="en-US" sz="3600" dirty="0" smtClean="0">
                <a:latin typeface="Bell MT" panose="02020503060305020303" pitchFamily="18" charset="0"/>
              </a:rPr>
              <a:t>What makes </a:t>
            </a:r>
            <a:r>
              <a:rPr lang="en-US" sz="3600" dirty="0">
                <a:latin typeface="Bell MT" panose="02020503060305020303" pitchFamily="18" charset="0"/>
              </a:rPr>
              <a:t>the </a:t>
            </a:r>
            <a:r>
              <a:rPr lang="en-US" sz="3600" b="1" dirty="0">
                <a:latin typeface="Bell MT" panose="02020503060305020303" pitchFamily="18" charset="0"/>
              </a:rPr>
              <a:t>Partnership</a:t>
            </a:r>
            <a:r>
              <a:rPr lang="en-US" sz="3600" dirty="0">
                <a:latin typeface="Bell MT" panose="02020503060305020303" pitchFamily="18" charset="0"/>
              </a:rPr>
              <a:t> </a:t>
            </a:r>
            <a:r>
              <a:rPr lang="en-US" sz="3600" dirty="0" smtClean="0">
                <a:latin typeface="Bell MT" panose="02020503060305020303" pitchFamily="18" charset="0"/>
              </a:rPr>
              <a:t>work?</a:t>
            </a:r>
            <a:endParaRPr lang="en-US" sz="3600" dirty="0">
              <a:latin typeface="Bell MT" panose="02020503060305020303" pitchFamily="18" charset="0"/>
            </a:endParaRPr>
          </a:p>
        </p:txBody>
      </p:sp>
      <p:sp>
        <p:nvSpPr>
          <p:cNvPr id="21" name="Rectangle 20"/>
          <p:cNvSpPr/>
          <p:nvPr/>
        </p:nvSpPr>
        <p:spPr>
          <a:xfrm>
            <a:off x="80877" y="6077056"/>
            <a:ext cx="12042685" cy="646331"/>
          </a:xfrm>
          <a:prstGeom prst="rect">
            <a:avLst/>
          </a:prstGeom>
        </p:spPr>
        <p:txBody>
          <a:bodyPr wrap="square">
            <a:spAutoFit/>
          </a:bodyPr>
          <a:lstStyle/>
          <a:p>
            <a:pPr algn="ctr"/>
            <a:r>
              <a:rPr lang="en-US" sz="3600" dirty="0" smtClean="0">
                <a:latin typeface="Bell MT" panose="02020503060305020303" pitchFamily="18" charset="0"/>
              </a:rPr>
              <a:t>We All Do !!!</a:t>
            </a:r>
            <a:endParaRPr lang="en-US" sz="3600" dirty="0">
              <a:latin typeface="Bell MT" panose="02020503060305020303" pitchFamily="18" charset="0"/>
            </a:endParaRPr>
          </a:p>
        </p:txBody>
      </p:sp>
    </p:spTree>
    <p:extLst>
      <p:ext uri="{BB962C8B-B14F-4D97-AF65-F5344CB8AC3E}">
        <p14:creationId xmlns:p14="http://schemas.microsoft.com/office/powerpoint/2010/main" val="2502330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2"/>
          <p:cNvSpPr txBox="1">
            <a:spLocks/>
          </p:cNvSpPr>
          <p:nvPr/>
        </p:nvSpPr>
        <p:spPr>
          <a:xfrm>
            <a:off x="222575" y="2048229"/>
            <a:ext cx="12028692" cy="46414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smtClean="0">
                <a:latin typeface="Bell MT" panose="02020503060305020303" pitchFamily="18" charset="0"/>
              </a:rPr>
              <a:t>Value </a:t>
            </a:r>
            <a:r>
              <a:rPr lang="en-US" sz="2400" b="1" u="sng" dirty="0">
                <a:latin typeface="Bell MT" panose="02020503060305020303" pitchFamily="18" charset="0"/>
              </a:rPr>
              <a:t>Gained from Co-Mingling Adults and Youth</a:t>
            </a:r>
          </a:p>
          <a:p>
            <a:r>
              <a:rPr lang="en-US" sz="2400" dirty="0">
                <a:latin typeface="Bell MT" panose="02020503060305020303" pitchFamily="18" charset="0"/>
              </a:rPr>
              <a:t>Learning environment replicates work environment with multi-generations</a:t>
            </a:r>
          </a:p>
          <a:p>
            <a:r>
              <a:rPr lang="en-US" sz="2400" dirty="0">
                <a:latin typeface="Bell MT" panose="02020503060305020303" pitchFamily="18" charset="0"/>
              </a:rPr>
              <a:t>Improved literacy rates for comprehension, math and digital literacy</a:t>
            </a:r>
          </a:p>
          <a:p>
            <a:r>
              <a:rPr lang="en-US" sz="2400" dirty="0">
                <a:latin typeface="Bell MT" panose="02020503060305020303" pitchFamily="18" charset="0"/>
              </a:rPr>
              <a:t>Adults learn technology &amp; classroom skills from youth</a:t>
            </a:r>
          </a:p>
          <a:p>
            <a:r>
              <a:rPr lang="en-US" sz="2400" dirty="0">
                <a:latin typeface="Bell MT" panose="02020503060305020303" pitchFamily="18" charset="0"/>
              </a:rPr>
              <a:t>Multiple funding sources &amp; classroom/administrative support</a:t>
            </a:r>
          </a:p>
          <a:p>
            <a:r>
              <a:rPr lang="en-US" sz="2400" dirty="0">
                <a:latin typeface="Bell MT" panose="02020503060305020303" pitchFamily="18" charset="0"/>
              </a:rPr>
              <a:t>Multiple sources of student recruitment to fill class requirements</a:t>
            </a:r>
          </a:p>
          <a:p>
            <a:r>
              <a:rPr lang="en-US" sz="2400" dirty="0">
                <a:latin typeface="Bell MT" panose="02020503060305020303" pitchFamily="18" charset="0"/>
              </a:rPr>
              <a:t>Strengthens self-confidence; builds self-esteem/career mindset</a:t>
            </a:r>
          </a:p>
          <a:p>
            <a:r>
              <a:rPr lang="en-US" sz="2400" dirty="0">
                <a:latin typeface="Bell MT" panose="02020503060305020303" pitchFamily="18" charset="0"/>
              </a:rPr>
              <a:t>Achievement of high school and college credits</a:t>
            </a:r>
          </a:p>
          <a:p>
            <a:r>
              <a:rPr lang="en-US" sz="2400" dirty="0">
                <a:latin typeface="Bell MT" panose="02020503060305020303" pitchFamily="18" charset="0"/>
              </a:rPr>
              <a:t>Adults and youth gain mutual respect</a:t>
            </a:r>
          </a:p>
          <a:p>
            <a:r>
              <a:rPr lang="en-US" sz="2400" dirty="0">
                <a:latin typeface="Bell MT" panose="02020503060305020303" pitchFamily="18" charset="0"/>
              </a:rPr>
              <a:t>Breaks the cycle of </a:t>
            </a:r>
            <a:r>
              <a:rPr lang="en-US" sz="2400" dirty="0" smtClean="0">
                <a:latin typeface="Bell MT" panose="02020503060305020303" pitchFamily="18" charset="0"/>
              </a:rPr>
              <a:t>poverty</a:t>
            </a:r>
            <a:endParaRPr lang="en-US" sz="2400" dirty="0">
              <a:latin typeface="Bell MT" panose="02020503060305020303" pitchFamily="18" charset="0"/>
            </a:endParaRPr>
          </a:p>
        </p:txBody>
      </p:sp>
      <p:grpSp>
        <p:nvGrpSpPr>
          <p:cNvPr id="6" name="Group 5"/>
          <p:cNvGrpSpPr/>
          <p:nvPr/>
        </p:nvGrpSpPr>
        <p:grpSpPr>
          <a:xfrm>
            <a:off x="100668" y="182653"/>
            <a:ext cx="11762719" cy="1434354"/>
            <a:chOff x="100668" y="182653"/>
            <a:chExt cx="11762719" cy="1434354"/>
          </a:xfrm>
        </p:grpSpPr>
        <p:sp>
          <p:nvSpPr>
            <p:cNvPr id="7" name="Title 1"/>
            <p:cNvSpPr txBox="1">
              <a:spLocks/>
            </p:cNvSpPr>
            <p:nvPr/>
          </p:nvSpPr>
          <p:spPr>
            <a:xfrm>
              <a:off x="382383" y="260291"/>
              <a:ext cx="6713742" cy="7045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0000"/>
                  </a:solidFill>
                  <a:latin typeface="Papyrus" panose="03070502060502030205" pitchFamily="66" charset="0"/>
                </a:rPr>
                <a:t>Innovation: Gives </a:t>
              </a:r>
              <a:r>
                <a:rPr lang="en-US" b="1" dirty="0">
                  <a:solidFill>
                    <a:srgbClr val="FF0000"/>
                  </a:solidFill>
                  <a:latin typeface="Papyrus" panose="03070502060502030205" pitchFamily="66" charset="0"/>
                </a:rPr>
                <a:t>Success</a:t>
              </a:r>
            </a:p>
          </p:txBody>
        </p:sp>
        <p:sp>
          <p:nvSpPr>
            <p:cNvPr id="10" name="TextBox 9"/>
            <p:cNvSpPr txBox="1"/>
            <p:nvPr/>
          </p:nvSpPr>
          <p:spPr>
            <a:xfrm>
              <a:off x="100668" y="970676"/>
              <a:ext cx="8586132" cy="646331"/>
            </a:xfrm>
            <a:prstGeom prst="rect">
              <a:avLst/>
            </a:prstGeom>
            <a:noFill/>
          </p:spPr>
          <p:txBody>
            <a:bodyPr wrap="square" rtlCol="0">
              <a:spAutoFit/>
            </a:bodyPr>
            <a:lstStyle/>
            <a:p>
              <a:pPr algn="ctr"/>
              <a:r>
                <a:rPr lang="en-US" sz="3600" b="1" dirty="0">
                  <a:latin typeface="Bell MT" panose="02020503060305020303" pitchFamily="18" charset="0"/>
                </a:rPr>
                <a:t>Co-Mingled Adult/Youth Training</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182653"/>
              <a:ext cx="3176587" cy="1003133"/>
            </a:xfrm>
            <a:prstGeom prst="rect">
              <a:avLst/>
            </a:prstGeom>
          </p:spPr>
        </p:pic>
      </p:grpSp>
    </p:spTree>
    <p:extLst>
      <p:ext uri="{BB962C8B-B14F-4D97-AF65-F5344CB8AC3E}">
        <p14:creationId xmlns:p14="http://schemas.microsoft.com/office/powerpoint/2010/main" val="1552033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 b="6088"/>
          <a:stretch/>
        </p:blipFill>
        <p:spPr>
          <a:xfrm>
            <a:off x="467941" y="800719"/>
            <a:ext cx="7360422" cy="5142882"/>
          </a:xfrm>
          <a:prstGeom prst="rect">
            <a:avLst/>
          </a:prstGeom>
          <a:ln w="3175">
            <a:solidFill>
              <a:schemeClr val="tx1"/>
            </a:solidFill>
          </a:ln>
        </p:spPr>
      </p:pic>
      <p:sp>
        <p:nvSpPr>
          <p:cNvPr id="3" name="Rectangle 2"/>
          <p:cNvSpPr/>
          <p:nvPr/>
        </p:nvSpPr>
        <p:spPr>
          <a:xfrm>
            <a:off x="7962900" y="1381126"/>
            <a:ext cx="4101510" cy="3539430"/>
          </a:xfrm>
          <a:prstGeom prst="rect">
            <a:avLst/>
          </a:prstGeom>
        </p:spPr>
        <p:txBody>
          <a:bodyPr wrap="square">
            <a:spAutoFit/>
          </a:bodyPr>
          <a:lstStyle/>
          <a:p>
            <a:r>
              <a:rPr lang="en-US" sz="3200" dirty="0" smtClean="0">
                <a:latin typeface="Bell MT" panose="02020503060305020303" pitchFamily="18" charset="0"/>
              </a:rPr>
              <a:t>“Franken </a:t>
            </a:r>
            <a:r>
              <a:rPr lang="en-US" sz="3200" dirty="0">
                <a:latin typeface="Bell MT" panose="02020503060305020303" pitchFamily="18" charset="0"/>
              </a:rPr>
              <a:t>staffer Solomon said they have been to high schools all around the state and this is the first one they have come across to ‘incorporate ABE.’”</a:t>
            </a:r>
          </a:p>
        </p:txBody>
      </p:sp>
    </p:spTree>
    <p:extLst>
      <p:ext uri="{BB962C8B-B14F-4D97-AF65-F5344CB8AC3E}">
        <p14:creationId xmlns:p14="http://schemas.microsoft.com/office/powerpoint/2010/main" val="3034399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111154" y="145465"/>
            <a:ext cx="12080846" cy="1246495"/>
          </a:xfrm>
          <a:prstGeom prst="rect">
            <a:avLst/>
          </a:prstGeom>
          <a:noFill/>
        </p:spPr>
        <p:txBody>
          <a:bodyPr wrap="square" rtlCol="0">
            <a:spAutoFit/>
          </a:bodyPr>
          <a:lstStyle/>
          <a:p>
            <a:pPr algn="ctr"/>
            <a:r>
              <a:rPr lang="en-US" sz="3600" b="1" i="1" u="sng" dirty="0">
                <a:solidFill>
                  <a:schemeClr val="accent4">
                    <a:lumMod val="75000"/>
                  </a:schemeClr>
                </a:solidFill>
                <a:latin typeface="Bell MT" panose="02020503060305020303" pitchFamily="18" charset="0"/>
              </a:rPr>
              <a:t>Sustainability </a:t>
            </a:r>
            <a:r>
              <a:rPr lang="en-US" sz="3600" b="1" i="1" u="sng" dirty="0" smtClean="0">
                <a:solidFill>
                  <a:schemeClr val="accent4">
                    <a:lumMod val="75000"/>
                  </a:schemeClr>
                </a:solidFill>
                <a:latin typeface="Bell MT" panose="02020503060305020303" pitchFamily="18" charset="0"/>
              </a:rPr>
              <a:t>–  Everyone’s </a:t>
            </a:r>
            <a:r>
              <a:rPr lang="en-US" sz="3600" b="1" i="1" u="sng" dirty="0">
                <a:solidFill>
                  <a:schemeClr val="accent4">
                    <a:lumMod val="75000"/>
                  </a:schemeClr>
                </a:solidFill>
                <a:latin typeface="Bell MT" panose="02020503060305020303" pitchFamily="18" charset="0"/>
              </a:rPr>
              <a:t>Greatest Challenge </a:t>
            </a:r>
          </a:p>
          <a:p>
            <a:pPr algn="ctr"/>
            <a:endParaRPr lang="en-US" sz="1500" b="1" dirty="0">
              <a:solidFill>
                <a:srgbClr val="FF0000"/>
              </a:solidFill>
              <a:latin typeface="Bell MT" panose="02020503060305020303" pitchFamily="18" charset="0"/>
            </a:endParaRPr>
          </a:p>
          <a:p>
            <a:pPr algn="ctr"/>
            <a:r>
              <a:rPr lang="en-US" sz="2400" b="1" dirty="0" smtClean="0">
                <a:solidFill>
                  <a:schemeClr val="accent4">
                    <a:lumMod val="75000"/>
                  </a:schemeClr>
                </a:solidFill>
                <a:latin typeface="Bell MT" panose="02020503060305020303" pitchFamily="18" charset="0"/>
              </a:rPr>
              <a:t>Funding Career Pathway Program Delivery with Braided Funding</a:t>
            </a:r>
            <a:endParaRPr lang="en-US" sz="2400" b="1" dirty="0">
              <a:solidFill>
                <a:schemeClr val="accent4">
                  <a:lumMod val="75000"/>
                </a:schemeClr>
              </a:solidFill>
              <a:latin typeface="Bell MT" panose="02020503060305020303" pitchFamily="18" charset="0"/>
            </a:endParaRPr>
          </a:p>
        </p:txBody>
      </p:sp>
      <p:pic>
        <p:nvPicPr>
          <p:cNvPr id="8" name="Picture 2" descr="http://s.hswstatic.com/gif/how-to-bake-bread-cooking-16.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830424" y="3105664"/>
            <a:ext cx="3737994" cy="3401577"/>
          </a:xfrm>
          <a:prstGeom prst="rect">
            <a:avLst/>
          </a:prstGeom>
          <a:noFill/>
          <a:ln w="38100">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1154" y="1639422"/>
            <a:ext cx="11943826" cy="1107996"/>
          </a:xfrm>
          <a:prstGeom prst="rect">
            <a:avLst/>
          </a:prstGeom>
          <a:noFill/>
        </p:spPr>
        <p:txBody>
          <a:bodyPr wrap="square" rtlCol="0">
            <a:spAutoFit/>
          </a:bodyPr>
          <a:lstStyle/>
          <a:p>
            <a:pPr algn="just"/>
            <a:r>
              <a:rPr lang="en-US" sz="2200" b="1" i="1" dirty="0" smtClean="0">
                <a:solidFill>
                  <a:schemeClr val="accent4">
                    <a:lumMod val="75000"/>
                  </a:schemeClr>
                </a:solidFill>
                <a:latin typeface="Bell MT" panose="02020503060305020303" pitchFamily="18" charset="0"/>
              </a:rPr>
              <a:t>Braided Funding: </a:t>
            </a:r>
            <a:r>
              <a:rPr lang="en-US" sz="2200" b="1" dirty="0" smtClean="0">
                <a:latin typeface="Bell MT" panose="02020503060305020303" pitchFamily="18" charset="0"/>
              </a:rPr>
              <a:t> </a:t>
            </a:r>
            <a:r>
              <a:rPr lang="en-US" sz="2200" b="1" i="1" dirty="0" smtClean="0">
                <a:latin typeface="Bell MT" panose="02020503060305020303" pitchFamily="18" charset="0"/>
              </a:rPr>
              <a:t>The process of combining funds from different sources to support an individualized set of services so that expenditures from each source can be tracked and applied to specific individuals eligible for that funding.</a:t>
            </a:r>
            <a:endParaRPr lang="en-US" sz="2200" b="1" i="1" dirty="0">
              <a:solidFill>
                <a:srgbClr val="FA324F"/>
              </a:solidFill>
              <a:latin typeface="Bell MT" panose="02020503060305020303" pitchFamily="18" charset="0"/>
            </a:endParaRPr>
          </a:p>
        </p:txBody>
      </p:sp>
      <p:sp>
        <p:nvSpPr>
          <p:cNvPr id="15" name="TextBox 14"/>
          <p:cNvSpPr txBox="1"/>
          <p:nvPr/>
        </p:nvSpPr>
        <p:spPr>
          <a:xfrm>
            <a:off x="111154" y="3105664"/>
            <a:ext cx="7514439" cy="3170099"/>
          </a:xfrm>
          <a:prstGeom prst="rect">
            <a:avLst/>
          </a:prstGeom>
          <a:noFill/>
        </p:spPr>
        <p:txBody>
          <a:bodyPr wrap="square" rtlCol="0">
            <a:spAutoFit/>
          </a:bodyPr>
          <a:lstStyle/>
          <a:p>
            <a:r>
              <a:rPr lang="en-US" sz="2000" b="1" dirty="0">
                <a:latin typeface="Bell MT" panose="02020503060305020303" pitchFamily="18" charset="0"/>
              </a:rPr>
              <a:t>Collaborating Organizations funding sources: </a:t>
            </a:r>
          </a:p>
          <a:p>
            <a:endParaRPr lang="en-US" sz="2000" b="1" dirty="0">
              <a:latin typeface="Bell MT" panose="02020503060305020303" pitchFamily="18" charset="0"/>
            </a:endParaRPr>
          </a:p>
          <a:p>
            <a:pPr marL="553641" indent="-257175">
              <a:buFont typeface="Arial" panose="020B0604020202020204" pitchFamily="34" charset="0"/>
              <a:buChar char="•"/>
            </a:pPr>
            <a:r>
              <a:rPr lang="en-US" sz="2000" b="1" dirty="0">
                <a:latin typeface="Bell MT" panose="02020503060305020303" pitchFamily="18" charset="0"/>
              </a:rPr>
              <a:t>Pell grants</a:t>
            </a:r>
          </a:p>
          <a:p>
            <a:pPr marL="553641" indent="-257175">
              <a:buFont typeface="Arial" panose="020B0604020202020204" pitchFamily="34" charset="0"/>
              <a:buChar char="•"/>
            </a:pPr>
            <a:r>
              <a:rPr lang="en-US" sz="2000" b="1" dirty="0">
                <a:latin typeface="Bell MT" panose="02020503060305020303" pitchFamily="18" charset="0"/>
              </a:rPr>
              <a:t>Community grants</a:t>
            </a:r>
          </a:p>
          <a:p>
            <a:pPr marL="553641" indent="-257175">
              <a:buFont typeface="Arial" panose="020B0604020202020204" pitchFamily="34" charset="0"/>
              <a:buChar char="•"/>
            </a:pPr>
            <a:r>
              <a:rPr lang="en-US" sz="2000" b="1" dirty="0">
                <a:latin typeface="Bell MT" panose="02020503060305020303" pitchFamily="18" charset="0"/>
              </a:rPr>
              <a:t>Federal &amp; state program funding</a:t>
            </a:r>
          </a:p>
          <a:p>
            <a:pPr marL="553641" indent="-257175">
              <a:buFont typeface="Arial" panose="020B0604020202020204" pitchFamily="34" charset="0"/>
              <a:buChar char="•"/>
            </a:pPr>
            <a:r>
              <a:rPr lang="en-US" sz="2000" b="1" dirty="0">
                <a:latin typeface="Bell MT" panose="02020503060305020303" pitchFamily="18" charset="0"/>
              </a:rPr>
              <a:t>Local school </a:t>
            </a:r>
            <a:r>
              <a:rPr lang="en-US" sz="2000" b="1" dirty="0" smtClean="0">
                <a:latin typeface="Bell MT" panose="02020503060305020303" pitchFamily="18" charset="0"/>
              </a:rPr>
              <a:t>district funds</a:t>
            </a:r>
            <a:endParaRPr lang="en-US" sz="2000" b="1" dirty="0">
              <a:latin typeface="Bell MT" panose="02020503060305020303" pitchFamily="18" charset="0"/>
            </a:endParaRPr>
          </a:p>
          <a:p>
            <a:pPr marL="553641" indent="-257175">
              <a:buFont typeface="Arial" panose="020B0604020202020204" pitchFamily="34" charset="0"/>
              <a:buChar char="•"/>
            </a:pPr>
            <a:r>
              <a:rPr lang="en-US" sz="2000" b="1" dirty="0">
                <a:latin typeface="Bell MT" panose="02020503060305020303" pitchFamily="18" charset="0"/>
              </a:rPr>
              <a:t>State re-imbursement legislation</a:t>
            </a:r>
          </a:p>
          <a:p>
            <a:pPr marL="553641" indent="-257175">
              <a:buFont typeface="Arial" panose="020B0604020202020204" pitchFamily="34" charset="0"/>
              <a:buChar char="•"/>
            </a:pPr>
            <a:r>
              <a:rPr lang="en-US" sz="2000" b="1" dirty="0">
                <a:latin typeface="Bell MT" panose="02020503060305020303" pitchFamily="18" charset="0"/>
              </a:rPr>
              <a:t>Employer </a:t>
            </a:r>
            <a:r>
              <a:rPr lang="en-US" sz="2000" b="1" dirty="0" smtClean="0">
                <a:latin typeface="Bell MT" panose="02020503060305020303" pitchFamily="18" charset="0"/>
              </a:rPr>
              <a:t>contributions</a:t>
            </a:r>
          </a:p>
          <a:p>
            <a:pPr marL="553641" indent="-257175">
              <a:buFont typeface="Arial" panose="020B0604020202020204" pitchFamily="34" charset="0"/>
              <a:buChar char="•"/>
            </a:pPr>
            <a:r>
              <a:rPr lang="en-US" sz="2000" b="1" dirty="0" smtClean="0">
                <a:latin typeface="Bell MT" panose="02020503060305020303" pitchFamily="18" charset="0"/>
              </a:rPr>
              <a:t>ABE funds</a:t>
            </a:r>
          </a:p>
          <a:p>
            <a:pPr marL="553641" indent="-257175">
              <a:buFont typeface="Arial" panose="020B0604020202020204" pitchFamily="34" charset="0"/>
              <a:buChar char="•"/>
            </a:pPr>
            <a:r>
              <a:rPr lang="en-US" sz="2000" b="1" dirty="0" smtClean="0">
                <a:latin typeface="Bell MT" panose="02020503060305020303" pitchFamily="18" charset="0"/>
              </a:rPr>
              <a:t>Customer Self-Pay</a:t>
            </a:r>
            <a:endParaRPr lang="en-US" sz="2000" b="1" dirty="0">
              <a:latin typeface="Bell MT" panose="02020503060305020303" pitchFamily="18" charset="0"/>
            </a:endParaRPr>
          </a:p>
        </p:txBody>
      </p:sp>
    </p:spTree>
    <p:extLst>
      <p:ext uri="{BB962C8B-B14F-4D97-AF65-F5344CB8AC3E}">
        <p14:creationId xmlns:p14="http://schemas.microsoft.com/office/powerpoint/2010/main" val="243412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549771" y="353279"/>
            <a:ext cx="7970447" cy="769441"/>
          </a:xfrm>
          <a:prstGeom prst="rect">
            <a:avLst/>
          </a:prstGeom>
          <a:noFill/>
        </p:spPr>
        <p:txBody>
          <a:bodyPr wrap="square" rtlCol="0">
            <a:spAutoFit/>
          </a:bodyPr>
          <a:lstStyle/>
          <a:p>
            <a:r>
              <a:rPr lang="en-US" sz="4400" b="1" dirty="0">
                <a:solidFill>
                  <a:srgbClr val="FF0000"/>
                </a:solidFill>
                <a:latin typeface="Papyrus" panose="03070502060502030205" pitchFamily="66" charset="0"/>
              </a:rPr>
              <a:t>Collaboration Sustainability</a:t>
            </a:r>
          </a:p>
        </p:txBody>
      </p:sp>
      <p:sp>
        <p:nvSpPr>
          <p:cNvPr id="3" name="TextBox 2"/>
          <p:cNvSpPr txBox="1"/>
          <p:nvPr/>
        </p:nvSpPr>
        <p:spPr>
          <a:xfrm>
            <a:off x="5143500" y="1810763"/>
            <a:ext cx="6810375" cy="2062103"/>
          </a:xfrm>
          <a:prstGeom prst="rect">
            <a:avLst/>
          </a:prstGeom>
          <a:noFill/>
        </p:spPr>
        <p:txBody>
          <a:bodyPr wrap="square" rtlCol="0">
            <a:spAutoFit/>
          </a:bodyPr>
          <a:lstStyle/>
          <a:p>
            <a:r>
              <a:rPr lang="en-US" sz="3200" b="1" i="1" dirty="0">
                <a:latin typeface="Californian FB" panose="0207040306080B030204" pitchFamily="18" charset="0"/>
              </a:rPr>
              <a:t>Be willing to try new funding flavors as they present </a:t>
            </a:r>
            <a:r>
              <a:rPr lang="en-US" sz="3200" b="1" i="1" dirty="0" smtClean="0">
                <a:latin typeface="Californian FB" panose="0207040306080B030204" pitchFamily="18" charset="0"/>
              </a:rPr>
              <a:t>themselves</a:t>
            </a:r>
            <a:r>
              <a:rPr lang="en-US" sz="3200" b="1" i="1" dirty="0">
                <a:latin typeface="Californian FB" panose="0207040306080B030204" pitchFamily="18" charset="0"/>
              </a:rPr>
              <a:t> </a:t>
            </a:r>
            <a:r>
              <a:rPr lang="en-US" sz="3200" b="1" i="1" dirty="0" smtClean="0">
                <a:latin typeface="Californian FB" panose="0207040306080B030204" pitchFamily="18" charset="0"/>
              </a:rPr>
              <a:t>- </a:t>
            </a:r>
          </a:p>
          <a:p>
            <a:r>
              <a:rPr lang="en-US" sz="3200" b="1" i="1" dirty="0" smtClean="0">
                <a:latin typeface="Californian FB" panose="0207040306080B030204" pitchFamily="18" charset="0"/>
              </a:rPr>
              <a:t>flavors </a:t>
            </a:r>
            <a:r>
              <a:rPr lang="en-US" sz="3200" b="1" i="1" dirty="0">
                <a:latin typeface="Californian FB" panose="0207040306080B030204" pitchFamily="18" charset="0"/>
              </a:rPr>
              <a:t>that do not require “grant” funding. </a:t>
            </a:r>
            <a:endParaRPr lang="en-US" sz="3200" b="1" i="1" dirty="0">
              <a:solidFill>
                <a:srgbClr val="FA324F"/>
              </a:solidFill>
              <a:latin typeface="Californian FB" panose="0207040306080B030204" pitchFamily="18" charset="0"/>
            </a:endParaRPr>
          </a:p>
        </p:txBody>
      </p:sp>
      <p:sp>
        <p:nvSpPr>
          <p:cNvPr id="4" name="TextBox 3"/>
          <p:cNvSpPr txBox="1"/>
          <p:nvPr/>
        </p:nvSpPr>
        <p:spPr>
          <a:xfrm>
            <a:off x="194302" y="4560909"/>
            <a:ext cx="11065163" cy="1877437"/>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Californian FB" panose="0207040306080B030204" pitchFamily="18" charset="0"/>
              </a:rPr>
              <a:t>CNA reimbursement law </a:t>
            </a:r>
          </a:p>
          <a:p>
            <a:pPr marL="342900" indent="-342900">
              <a:buFont typeface="Arial" panose="020B0604020202020204" pitchFamily="34" charset="0"/>
              <a:buChar char="•"/>
            </a:pPr>
            <a:r>
              <a:rPr lang="en-US" sz="2800" b="1" dirty="0">
                <a:latin typeface="Californian FB" panose="0207040306080B030204" pitchFamily="18" charset="0"/>
              </a:rPr>
              <a:t>Asking for employer contributions</a:t>
            </a:r>
          </a:p>
          <a:p>
            <a:pPr marL="342900" indent="-342900">
              <a:buFont typeface="Arial" panose="020B0604020202020204" pitchFamily="34" charset="0"/>
              <a:buChar char="•"/>
            </a:pPr>
            <a:r>
              <a:rPr lang="en-US" sz="3200" b="1" i="1" dirty="0">
                <a:solidFill>
                  <a:srgbClr val="FF0000"/>
                </a:solidFill>
                <a:latin typeface="Californian FB" panose="0207040306080B030204" pitchFamily="18" charset="0"/>
              </a:rPr>
              <a:t>New</a:t>
            </a:r>
            <a:r>
              <a:rPr lang="en-US" sz="2800" b="1" i="1" dirty="0">
                <a:solidFill>
                  <a:srgbClr val="FF0000"/>
                </a:solidFill>
                <a:latin typeface="Californian FB" panose="0207040306080B030204" pitchFamily="18" charset="0"/>
              </a:rPr>
              <a:t> </a:t>
            </a:r>
            <a:r>
              <a:rPr lang="en-US" sz="2800" b="1" dirty="0">
                <a:latin typeface="Californian FB" panose="0207040306080B030204" pitchFamily="18" charset="0"/>
              </a:rPr>
              <a:t>Work experience opportunities for Adult (PIC) CNAs – the goal being the CNAs become full-time </a:t>
            </a:r>
            <a:r>
              <a:rPr lang="en-US" sz="2800" b="1" dirty="0" smtClean="0">
                <a:latin typeface="Californian FB" panose="0207040306080B030204" pitchFamily="18" charset="0"/>
              </a:rPr>
              <a:t>employees</a:t>
            </a:r>
            <a:endParaRPr lang="en-US" sz="2800" b="1" dirty="0">
              <a:latin typeface="Californian FB" panose="0207040306080B030204" pitchFamily="18"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9781" y="1375416"/>
            <a:ext cx="4599980" cy="2640325"/>
          </a:xfrm>
          <a:prstGeom prst="rect">
            <a:avLst/>
          </a:prstGeom>
        </p:spPr>
      </p:pic>
    </p:spTree>
    <p:extLst>
      <p:ext uri="{BB962C8B-B14F-4D97-AF65-F5344CB8AC3E}">
        <p14:creationId xmlns:p14="http://schemas.microsoft.com/office/powerpoint/2010/main" val="2974713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1241782" y="2118008"/>
            <a:ext cx="9202421" cy="923330"/>
          </a:xfrm>
          <a:prstGeom prst="rect">
            <a:avLst/>
          </a:prstGeom>
          <a:noFill/>
        </p:spPr>
        <p:txBody>
          <a:bodyPr wrap="square" rtlCol="0">
            <a:spAutoFit/>
          </a:bodyPr>
          <a:lstStyle/>
          <a:p>
            <a:pPr algn="ctr"/>
            <a:r>
              <a:rPr lang="en-US" sz="5400" b="1" i="1" dirty="0">
                <a:solidFill>
                  <a:schemeClr val="accent4">
                    <a:lumMod val="75000"/>
                  </a:schemeClr>
                </a:solidFill>
                <a:latin typeface="Papyrus" panose="03070502060502030205" pitchFamily="66" charset="0"/>
              </a:rPr>
              <a:t>CNA Reimbursement Law</a:t>
            </a:r>
            <a:endParaRPr lang="en-US" sz="5400" b="1" dirty="0">
              <a:solidFill>
                <a:schemeClr val="accent4">
                  <a:lumMod val="75000"/>
                </a:schemeClr>
              </a:solidFill>
              <a:latin typeface="Papyrus" panose="03070502060502030205" pitchFamily="66"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0524" y="3360192"/>
            <a:ext cx="11559222" cy="1596043"/>
          </a:xfrm>
          <a:prstGeom prst="rect">
            <a:avLst/>
          </a:prstGeom>
        </p:spPr>
      </p:pic>
      <p:sp>
        <p:nvSpPr>
          <p:cNvPr id="3" name="Rectangle 2"/>
          <p:cNvSpPr/>
          <p:nvPr/>
        </p:nvSpPr>
        <p:spPr>
          <a:xfrm>
            <a:off x="107644" y="6193792"/>
            <a:ext cx="11712102" cy="707886"/>
          </a:xfrm>
          <a:prstGeom prst="rect">
            <a:avLst/>
          </a:prstGeom>
        </p:spPr>
        <p:txBody>
          <a:bodyPr wrap="square">
            <a:spAutoFit/>
          </a:bodyPr>
          <a:lstStyle/>
          <a:p>
            <a:pPr>
              <a:spcBef>
                <a:spcPts val="600"/>
              </a:spcBef>
            </a:pPr>
            <a:r>
              <a:rPr lang="en-US" sz="4000" b="1" dirty="0" smtClean="0">
                <a:latin typeface="Californian FB" panose="0207040306080B030204" pitchFamily="18" charset="0"/>
                <a:hlinkClick r:id="rId4"/>
              </a:rPr>
              <a:t>http</a:t>
            </a:r>
            <a:r>
              <a:rPr lang="en-US" sz="4000" b="1" dirty="0">
                <a:latin typeface="Californian FB" panose="0207040306080B030204" pitchFamily="18" charset="0"/>
                <a:hlinkClick r:id="rId4"/>
              </a:rPr>
              <a:t>://www.southwestabe.org/cna-reimbursement </a:t>
            </a:r>
            <a:endParaRPr lang="en-US" sz="4000" b="1" dirty="0">
              <a:latin typeface="Californian FB" panose="0207040306080B030204" pitchFamily="18" charset="0"/>
            </a:endParaRPr>
          </a:p>
        </p:txBody>
      </p:sp>
      <p:sp>
        <p:nvSpPr>
          <p:cNvPr id="4" name="TextBox 3"/>
          <p:cNvSpPr txBox="1"/>
          <p:nvPr/>
        </p:nvSpPr>
        <p:spPr>
          <a:xfrm>
            <a:off x="209335" y="5470576"/>
            <a:ext cx="4797275" cy="523220"/>
          </a:xfrm>
          <a:prstGeom prst="rect">
            <a:avLst/>
          </a:prstGeom>
          <a:noFill/>
        </p:spPr>
        <p:txBody>
          <a:bodyPr wrap="none" rtlCol="0">
            <a:spAutoFit/>
          </a:bodyPr>
          <a:lstStyle/>
          <a:p>
            <a:r>
              <a:rPr lang="en-US" sz="2800" b="1" dirty="0">
                <a:latin typeface="Californian FB" panose="0207040306080B030204" pitchFamily="18" charset="0"/>
              </a:rPr>
              <a:t>For detailed information go to</a:t>
            </a:r>
          </a:p>
        </p:txBody>
      </p:sp>
      <p:sp>
        <p:nvSpPr>
          <p:cNvPr id="6" name="Rectangle 5"/>
          <p:cNvSpPr/>
          <p:nvPr/>
        </p:nvSpPr>
        <p:spPr>
          <a:xfrm>
            <a:off x="0" y="218435"/>
            <a:ext cx="7658707" cy="769441"/>
          </a:xfrm>
          <a:prstGeom prst="rect">
            <a:avLst/>
          </a:prstGeom>
        </p:spPr>
        <p:txBody>
          <a:bodyPr wrap="square">
            <a:spAutoFit/>
          </a:bodyPr>
          <a:lstStyle/>
          <a:p>
            <a:r>
              <a:rPr lang="en-US" sz="4400" b="1" dirty="0">
                <a:solidFill>
                  <a:srgbClr val="FF0000"/>
                </a:solidFill>
                <a:latin typeface="Papyrus" panose="03070502060502030205" pitchFamily="66" charset="0"/>
              </a:rPr>
              <a:t>Innovation: </a:t>
            </a:r>
            <a:r>
              <a:rPr lang="en-US" sz="4400" b="1" dirty="0" smtClean="0">
                <a:solidFill>
                  <a:srgbClr val="FF0000"/>
                </a:solidFill>
                <a:latin typeface="Papyrus" panose="03070502060502030205" pitchFamily="66" charset="0"/>
              </a:rPr>
              <a:t>Creates </a:t>
            </a:r>
            <a:r>
              <a:rPr lang="en-US" sz="4400" b="1" dirty="0">
                <a:solidFill>
                  <a:srgbClr val="FF0000"/>
                </a:solidFill>
                <a:latin typeface="Papyrus" panose="03070502060502030205" pitchFamily="66" charset="0"/>
              </a:rPr>
              <a:t>Success</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0843" y="36474"/>
            <a:ext cx="3176587" cy="1003133"/>
          </a:xfrm>
          <a:prstGeom prst="rect">
            <a:avLst/>
          </a:prstGeom>
        </p:spPr>
      </p:pic>
    </p:spTree>
    <p:extLst>
      <p:ext uri="{BB962C8B-B14F-4D97-AF65-F5344CB8AC3E}">
        <p14:creationId xmlns:p14="http://schemas.microsoft.com/office/powerpoint/2010/main" val="1690469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490682" y="1290111"/>
            <a:ext cx="11211130" cy="707886"/>
          </a:xfrm>
          <a:prstGeom prst="rect">
            <a:avLst/>
          </a:prstGeom>
          <a:solidFill>
            <a:schemeClr val="accent4">
              <a:lumMod val="60000"/>
              <a:lumOff val="40000"/>
            </a:schemeClr>
          </a:solidFill>
          <a:ln w="38100">
            <a:solidFill>
              <a:schemeClr val="tx1"/>
            </a:solidFill>
          </a:ln>
        </p:spPr>
        <p:txBody>
          <a:bodyPr wrap="square" rtlCol="0">
            <a:spAutoFit/>
          </a:bodyPr>
          <a:lstStyle/>
          <a:p>
            <a:pPr algn="ctr"/>
            <a:r>
              <a:rPr lang="en-US" sz="4000" b="1" dirty="0">
                <a:latin typeface="Bell MT" panose="02020503060305020303" pitchFamily="18" charset="0"/>
              </a:rPr>
              <a:t>Reading Skills for Healthcare Workers</a:t>
            </a:r>
          </a:p>
        </p:txBody>
      </p:sp>
      <p:sp>
        <p:nvSpPr>
          <p:cNvPr id="4" name="TextBox 3"/>
          <p:cNvSpPr txBox="1"/>
          <p:nvPr/>
        </p:nvSpPr>
        <p:spPr>
          <a:xfrm>
            <a:off x="52780" y="2284121"/>
            <a:ext cx="12086934" cy="400110"/>
          </a:xfrm>
          <a:prstGeom prst="rect">
            <a:avLst/>
          </a:prstGeom>
          <a:solidFill>
            <a:schemeClr val="bg1"/>
          </a:solidFill>
          <a:ln w="3175">
            <a:noFill/>
          </a:ln>
        </p:spPr>
        <p:txBody>
          <a:bodyPr wrap="square" rtlCol="0">
            <a:spAutoFit/>
          </a:bodyPr>
          <a:lstStyle/>
          <a:p>
            <a:pPr algn="ctr"/>
            <a:r>
              <a:rPr lang="en-US" sz="2000" b="1" dirty="0">
                <a:latin typeface="Bell MT" panose="02020503060305020303" pitchFamily="18" charset="0"/>
              </a:rPr>
              <a:t>A free online Career Pathway literacy curriculum based on CNA and general healthcare content</a:t>
            </a:r>
          </a:p>
        </p:txBody>
      </p:sp>
      <p:pic>
        <p:nvPicPr>
          <p:cNvPr id="5" name="Picture 2" descr="http://www.ecdl.org/media/laptop1.jpg"/>
          <p:cNvPicPr>
            <a:picLocks noChangeAspect="1" noChangeArrowheads="1"/>
          </p:cNvPicPr>
          <p:nvPr/>
        </p:nvPicPr>
        <p:blipFill>
          <a:blip r:embed="rId3" cstate="print"/>
          <a:srcRect/>
          <a:stretch>
            <a:fillRect/>
          </a:stretch>
        </p:blipFill>
        <p:spPr bwMode="auto">
          <a:xfrm>
            <a:off x="4622115" y="3621873"/>
            <a:ext cx="2793921" cy="2499615"/>
          </a:xfrm>
          <a:prstGeom prst="rect">
            <a:avLst/>
          </a:prstGeom>
          <a:noFill/>
          <a:ln w="38100">
            <a:solidFill>
              <a:schemeClr val="tx1"/>
            </a:solidFill>
          </a:ln>
        </p:spPr>
      </p:pic>
      <p:pic>
        <p:nvPicPr>
          <p:cNvPr id="6" name="Picture 6" descr="http://bilgibiotech.com/eyup.png"/>
          <p:cNvPicPr>
            <a:picLocks noChangeAspect="1" noChangeArrowheads="1"/>
          </p:cNvPicPr>
          <p:nvPr/>
        </p:nvPicPr>
        <p:blipFill>
          <a:blip r:embed="rId4" cstate="print"/>
          <a:srcRect/>
          <a:stretch>
            <a:fillRect/>
          </a:stretch>
        </p:blipFill>
        <p:spPr bwMode="auto">
          <a:xfrm>
            <a:off x="9843069" y="3806042"/>
            <a:ext cx="1630676" cy="2425290"/>
          </a:xfrm>
          <a:prstGeom prst="rect">
            <a:avLst/>
          </a:prstGeom>
          <a:noFill/>
        </p:spPr>
      </p:pic>
      <p:pic>
        <p:nvPicPr>
          <p:cNvPr id="7" name="Picture 8" descr="http://www.clipartkid.com/images/541/traffic-cone-icon-psd-graphicsfuel-Rfathr-clipart.png"/>
          <p:cNvPicPr>
            <a:picLocks noChangeAspect="1" noChangeArrowheads="1"/>
          </p:cNvPicPr>
          <p:nvPr/>
        </p:nvPicPr>
        <p:blipFill>
          <a:blip r:embed="rId5" cstate="print"/>
          <a:srcRect/>
          <a:stretch>
            <a:fillRect/>
          </a:stretch>
        </p:blipFill>
        <p:spPr bwMode="auto">
          <a:xfrm>
            <a:off x="1009460" y="3842417"/>
            <a:ext cx="1659477" cy="2212635"/>
          </a:xfrm>
          <a:prstGeom prst="rect">
            <a:avLst/>
          </a:prstGeom>
          <a:noFill/>
        </p:spPr>
      </p:pic>
      <p:sp>
        <p:nvSpPr>
          <p:cNvPr id="8" name="TextBox 7"/>
          <p:cNvSpPr txBox="1"/>
          <p:nvPr/>
        </p:nvSpPr>
        <p:spPr>
          <a:xfrm>
            <a:off x="105066" y="2729859"/>
            <a:ext cx="11982363" cy="646331"/>
          </a:xfrm>
          <a:prstGeom prst="rect">
            <a:avLst/>
          </a:prstGeom>
          <a:solidFill>
            <a:schemeClr val="bg1"/>
          </a:solidFill>
          <a:ln w="28575">
            <a:noFill/>
          </a:ln>
        </p:spPr>
        <p:txBody>
          <a:bodyPr wrap="square" rtlCol="0">
            <a:spAutoFit/>
          </a:bodyPr>
          <a:lstStyle/>
          <a:p>
            <a:pPr algn="ctr"/>
            <a:r>
              <a:rPr lang="en-US" sz="2800" b="1" dirty="0">
                <a:latin typeface="Californian FB" panose="0207040306080B030204" pitchFamily="18" charset="0"/>
                <a:cs typeface="Arial" pitchFamily="34" charset="0"/>
                <a:hlinkClick r:id="rId6"/>
              </a:rPr>
              <a:t>http://southwestabe.wix.com/rsforhealthcare</a:t>
            </a:r>
            <a:endParaRPr lang="en-US" sz="2800" b="1" dirty="0">
              <a:latin typeface="Californian FB" panose="0207040306080B030204" pitchFamily="18" charset="0"/>
            </a:endParaRPr>
          </a:p>
          <a:p>
            <a:pPr algn="ctr"/>
            <a:endParaRPr lang="en-US" sz="800" b="1" dirty="0">
              <a:latin typeface="Arial" pitchFamily="34" charset="0"/>
              <a:cs typeface="Arial" pitchFamily="34" charset="0"/>
            </a:endParaRPr>
          </a:p>
        </p:txBody>
      </p:sp>
      <p:pic>
        <p:nvPicPr>
          <p:cNvPr id="9" name="Picture 8"/>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6721360" y="3645298"/>
            <a:ext cx="694676" cy="573863"/>
          </a:xfrm>
          <a:prstGeom prst="rect">
            <a:avLst/>
          </a:prstGeom>
        </p:spPr>
      </p:pic>
      <p:sp>
        <p:nvSpPr>
          <p:cNvPr id="10" name="Rectangle 9"/>
          <p:cNvSpPr/>
          <p:nvPr/>
        </p:nvSpPr>
        <p:spPr>
          <a:xfrm>
            <a:off x="105066" y="184879"/>
            <a:ext cx="7658707" cy="769441"/>
          </a:xfrm>
          <a:prstGeom prst="rect">
            <a:avLst/>
          </a:prstGeom>
        </p:spPr>
        <p:txBody>
          <a:bodyPr wrap="square">
            <a:spAutoFit/>
          </a:bodyPr>
          <a:lstStyle/>
          <a:p>
            <a:r>
              <a:rPr lang="en-US" sz="4400" b="1" dirty="0">
                <a:solidFill>
                  <a:srgbClr val="FF0000"/>
                </a:solidFill>
                <a:latin typeface="Papyrus" panose="03070502060502030205" pitchFamily="66" charset="0"/>
              </a:rPr>
              <a:t>Innovation: </a:t>
            </a:r>
            <a:r>
              <a:rPr lang="en-US" sz="4400" b="1" dirty="0" smtClean="0">
                <a:solidFill>
                  <a:srgbClr val="FF0000"/>
                </a:solidFill>
                <a:latin typeface="Papyrus" panose="03070502060502030205" pitchFamily="66" charset="0"/>
              </a:rPr>
              <a:t>Creates </a:t>
            </a:r>
            <a:r>
              <a:rPr lang="en-US" sz="4400" b="1" dirty="0">
                <a:solidFill>
                  <a:srgbClr val="FF0000"/>
                </a:solidFill>
                <a:latin typeface="Papyrus" panose="03070502060502030205" pitchFamily="66" charset="0"/>
              </a:rPr>
              <a:t>Success</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10843" y="36474"/>
            <a:ext cx="3176587" cy="1003133"/>
          </a:xfrm>
          <a:prstGeom prst="rect">
            <a:avLst/>
          </a:prstGeom>
        </p:spPr>
      </p:pic>
      <p:sp>
        <p:nvSpPr>
          <p:cNvPr id="12" name="TextBox 11"/>
          <p:cNvSpPr txBox="1"/>
          <p:nvPr/>
        </p:nvSpPr>
        <p:spPr>
          <a:xfrm>
            <a:off x="497" y="6407612"/>
            <a:ext cx="12191503" cy="369332"/>
          </a:xfrm>
          <a:prstGeom prst="rect">
            <a:avLst/>
          </a:prstGeom>
          <a:solidFill>
            <a:schemeClr val="bg1"/>
          </a:solidFill>
          <a:ln w="3175">
            <a:noFill/>
          </a:ln>
        </p:spPr>
        <p:txBody>
          <a:bodyPr wrap="square" rtlCol="0">
            <a:spAutoFit/>
          </a:bodyPr>
          <a:lstStyle/>
          <a:p>
            <a:pPr algn="ctr"/>
            <a:r>
              <a:rPr lang="en-US" i="1" dirty="0" smtClean="0">
                <a:latin typeface="Bell MT" panose="02020503060305020303" pitchFamily="18" charset="0"/>
              </a:rPr>
              <a:t>The CASAS reading cut off score for the CNA training is 230. This curriculum is used when the student’s score is below the 230</a:t>
            </a:r>
            <a:r>
              <a:rPr lang="en-US" dirty="0" smtClean="0">
                <a:latin typeface="Bell MT" panose="02020503060305020303" pitchFamily="18" charset="0"/>
              </a:rPr>
              <a:t>. </a:t>
            </a:r>
            <a:endParaRPr lang="en-US" dirty="0">
              <a:latin typeface="Bell MT" panose="02020503060305020303" pitchFamily="18" charset="0"/>
            </a:endParaRPr>
          </a:p>
        </p:txBody>
      </p:sp>
    </p:spTree>
    <p:extLst>
      <p:ext uri="{BB962C8B-B14F-4D97-AF65-F5344CB8AC3E}">
        <p14:creationId xmlns:p14="http://schemas.microsoft.com/office/powerpoint/2010/main" val="2979463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105065" y="906695"/>
            <a:ext cx="6457659" cy="523220"/>
          </a:xfrm>
          <a:prstGeom prst="rect">
            <a:avLst/>
          </a:prstGeom>
          <a:solidFill>
            <a:schemeClr val="accent6">
              <a:lumMod val="60000"/>
              <a:lumOff val="40000"/>
            </a:schemeClr>
          </a:solidFill>
          <a:ln w="38100">
            <a:solidFill>
              <a:schemeClr val="tx1"/>
            </a:solidFill>
          </a:ln>
        </p:spPr>
        <p:txBody>
          <a:bodyPr wrap="square" rtlCol="0">
            <a:spAutoFit/>
          </a:bodyPr>
          <a:lstStyle/>
          <a:p>
            <a:pPr algn="ctr"/>
            <a:r>
              <a:rPr lang="en-US" sz="2800" b="1" dirty="0">
                <a:latin typeface="Californian FB" panose="0207040306080B030204" pitchFamily="18" charset="0"/>
              </a:rPr>
              <a:t>Reading Skills for </a:t>
            </a:r>
            <a:r>
              <a:rPr lang="en-US" sz="2800" b="1" dirty="0" smtClean="0">
                <a:latin typeface="Californian FB" panose="0207040306080B030204" pitchFamily="18" charset="0"/>
              </a:rPr>
              <a:t>Healthcare </a:t>
            </a:r>
            <a:r>
              <a:rPr lang="en-US" sz="2800" b="1" dirty="0">
                <a:latin typeface="Californian FB" panose="0207040306080B030204" pitchFamily="18" charset="0"/>
              </a:rPr>
              <a:t>Workers</a:t>
            </a:r>
          </a:p>
        </p:txBody>
      </p:sp>
      <p:sp>
        <p:nvSpPr>
          <p:cNvPr id="12" name="TextBox 11"/>
          <p:cNvSpPr txBox="1"/>
          <p:nvPr/>
        </p:nvSpPr>
        <p:spPr>
          <a:xfrm>
            <a:off x="192192" y="1636948"/>
            <a:ext cx="3407074" cy="4401205"/>
          </a:xfrm>
          <a:prstGeom prst="rect">
            <a:avLst/>
          </a:prstGeom>
          <a:solidFill>
            <a:schemeClr val="bg1"/>
          </a:solidFill>
          <a:ln w="38100">
            <a:solidFill>
              <a:schemeClr val="tx1"/>
            </a:solidFill>
          </a:ln>
        </p:spPr>
        <p:txBody>
          <a:bodyPr wrap="square" rtlCol="0">
            <a:spAutoFit/>
          </a:bodyPr>
          <a:lstStyle/>
          <a:p>
            <a:pPr marL="457200" indent="-457200">
              <a:buSzPct val="140000"/>
              <a:buFont typeface="Wingdings" pitchFamily="2" charset="2"/>
              <a:buChar char="v"/>
            </a:pPr>
            <a:r>
              <a:rPr lang="en-US" sz="1400" dirty="0">
                <a:latin typeface="Californian FB" panose="0207040306080B030204" pitchFamily="18" charset="0"/>
              </a:rPr>
              <a:t>175 selections for intermediate-level readers between 5.5 and 8.5 grade levels</a:t>
            </a:r>
          </a:p>
          <a:p>
            <a:pPr marL="457200" indent="-457200">
              <a:buSzPct val="140000"/>
            </a:pPr>
            <a:endParaRPr lang="en-US" sz="1400" dirty="0">
              <a:latin typeface="Californian FB" panose="0207040306080B030204" pitchFamily="18" charset="0"/>
            </a:endParaRPr>
          </a:p>
          <a:p>
            <a:pPr marL="457200" indent="-457200">
              <a:buSzPct val="140000"/>
              <a:buFont typeface="Wingdings" pitchFamily="2" charset="2"/>
              <a:buChar char="v"/>
            </a:pPr>
            <a:r>
              <a:rPr lang="en-US" sz="1400" dirty="0">
                <a:latin typeface="Californian FB" panose="0207040306080B030204" pitchFamily="18" charset="0"/>
              </a:rPr>
              <a:t>Selections focused on healthcare-related content written by licensed language arts/ESL teachers, most with pre-CNA teaching and course development experience</a:t>
            </a:r>
          </a:p>
          <a:p>
            <a:pPr marL="457200" indent="-457200">
              <a:buSzPct val="140000"/>
            </a:pPr>
            <a:endParaRPr lang="en-US" sz="1400" dirty="0">
              <a:latin typeface="Californian FB" panose="0207040306080B030204" pitchFamily="18" charset="0"/>
            </a:endParaRPr>
          </a:p>
          <a:p>
            <a:pPr marL="457200" indent="-457200">
              <a:buSzPct val="140000"/>
              <a:buFont typeface="Wingdings" pitchFamily="2" charset="2"/>
              <a:buChar char="v"/>
            </a:pPr>
            <a:r>
              <a:rPr lang="en-US" sz="1400" dirty="0">
                <a:latin typeface="Californian FB" panose="0207040306080B030204" pitchFamily="18" charset="0"/>
              </a:rPr>
              <a:t>Focus on academic and content vocabulary with comprehension questions and writing prompts</a:t>
            </a:r>
          </a:p>
          <a:p>
            <a:pPr marL="457200" indent="-457200">
              <a:buSzPct val="140000"/>
            </a:pPr>
            <a:endParaRPr lang="en-US" sz="1400" dirty="0">
              <a:latin typeface="Californian FB" panose="0207040306080B030204" pitchFamily="18" charset="0"/>
            </a:endParaRPr>
          </a:p>
          <a:p>
            <a:pPr marL="457200" indent="-457200">
              <a:buSzPct val="140000"/>
              <a:buFont typeface="Wingdings" pitchFamily="2" charset="2"/>
              <a:buChar char="v"/>
            </a:pPr>
            <a:r>
              <a:rPr lang="en-US" sz="1400" dirty="0">
                <a:latin typeface="Californian FB" panose="0207040306080B030204" pitchFamily="18" charset="0"/>
              </a:rPr>
              <a:t>Readability is measured by ATOS for College &amp; Career Readiness alignment</a:t>
            </a:r>
          </a:p>
          <a:p>
            <a:pPr marL="457200" indent="-457200">
              <a:buSzPct val="140000"/>
            </a:pPr>
            <a:endParaRPr lang="en-US" sz="1400" dirty="0">
              <a:latin typeface="Californian FB" panose="0207040306080B030204" pitchFamily="18" charset="0"/>
            </a:endParaRPr>
          </a:p>
          <a:p>
            <a:pPr marL="457200" indent="-457200">
              <a:buSzPct val="140000"/>
              <a:buFont typeface="Wingdings" pitchFamily="2" charset="2"/>
              <a:buChar char="v"/>
            </a:pPr>
            <a:r>
              <a:rPr lang="en-US" sz="1400" dirty="0">
                <a:latin typeface="Californian FB" panose="0207040306080B030204" pitchFamily="18" charset="0"/>
              </a:rPr>
              <a:t>All selections recorded in 3 speeds for fluency modeling</a:t>
            </a:r>
          </a:p>
        </p:txBody>
      </p:sp>
      <p:pic>
        <p:nvPicPr>
          <p:cNvPr id="13" name="Picture 12" descr="medical.jpg"/>
          <p:cNvPicPr>
            <a:picLocks noChangeAspect="1"/>
          </p:cNvPicPr>
          <p:nvPr/>
        </p:nvPicPr>
        <p:blipFill>
          <a:blip r:embed="rId3" cstate="print"/>
          <a:stretch>
            <a:fillRect/>
          </a:stretch>
        </p:blipFill>
        <p:spPr>
          <a:xfrm>
            <a:off x="3333894" y="6200536"/>
            <a:ext cx="662994" cy="589328"/>
          </a:xfrm>
          <a:prstGeom prst="rect">
            <a:avLst/>
          </a:prstGeom>
          <a:ln w="38100">
            <a:solidFill>
              <a:schemeClr val="tx1"/>
            </a:solidFill>
          </a:ln>
        </p:spPr>
      </p:pic>
      <p:sp>
        <p:nvSpPr>
          <p:cNvPr id="14" name="Rectangle 13"/>
          <p:cNvSpPr/>
          <p:nvPr/>
        </p:nvSpPr>
        <p:spPr>
          <a:xfrm>
            <a:off x="105066" y="184879"/>
            <a:ext cx="7658707" cy="769441"/>
          </a:xfrm>
          <a:prstGeom prst="rect">
            <a:avLst/>
          </a:prstGeom>
        </p:spPr>
        <p:txBody>
          <a:bodyPr wrap="square">
            <a:spAutoFit/>
          </a:bodyPr>
          <a:lstStyle/>
          <a:p>
            <a:r>
              <a:rPr lang="en-US" sz="4400" b="1" dirty="0">
                <a:solidFill>
                  <a:srgbClr val="FF0000"/>
                </a:solidFill>
                <a:latin typeface="Papyrus" panose="03070502060502030205" pitchFamily="66" charset="0"/>
              </a:rPr>
              <a:t>Innovation: </a:t>
            </a:r>
            <a:r>
              <a:rPr lang="en-US" sz="4400" b="1" dirty="0" smtClean="0">
                <a:solidFill>
                  <a:srgbClr val="FF0000"/>
                </a:solidFill>
                <a:latin typeface="Papyrus" panose="03070502060502030205" pitchFamily="66" charset="0"/>
              </a:rPr>
              <a:t> Creates </a:t>
            </a:r>
            <a:r>
              <a:rPr lang="en-US" sz="4400" b="1" dirty="0">
                <a:solidFill>
                  <a:srgbClr val="FF0000"/>
                </a:solidFill>
                <a:latin typeface="Papyrus" panose="03070502060502030205" pitchFamily="66" charset="0"/>
              </a:rPr>
              <a:t>Success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414" y="135353"/>
            <a:ext cx="3176587" cy="1003133"/>
          </a:xfrm>
          <a:prstGeom prst="rect">
            <a:avLst/>
          </a:prstGeom>
        </p:spPr>
      </p:pic>
      <p:sp>
        <p:nvSpPr>
          <p:cNvPr id="7" name="TextBox 6"/>
          <p:cNvSpPr txBox="1"/>
          <p:nvPr/>
        </p:nvSpPr>
        <p:spPr>
          <a:xfrm>
            <a:off x="3780543" y="1477540"/>
            <a:ext cx="3156909" cy="4616648"/>
          </a:xfrm>
          <a:prstGeom prst="rect">
            <a:avLst/>
          </a:prstGeom>
          <a:solidFill>
            <a:schemeClr val="bg1"/>
          </a:solidFill>
          <a:ln w="38100">
            <a:solidFill>
              <a:schemeClr val="tx1"/>
            </a:solidFill>
          </a:ln>
        </p:spPr>
        <p:txBody>
          <a:bodyPr wrap="square" rtlCol="0">
            <a:spAutoFit/>
          </a:bodyPr>
          <a:lstStyle/>
          <a:p>
            <a:pPr>
              <a:lnSpc>
                <a:spcPct val="150000"/>
              </a:lnSpc>
            </a:pPr>
            <a:r>
              <a:rPr lang="en-US" sz="1400" b="1" u="sng" dirty="0" smtClean="0">
                <a:latin typeface="Californian FB" panose="0207040306080B030204" pitchFamily="18" charset="0"/>
              </a:rPr>
              <a:t>Sample Selection Titles</a:t>
            </a:r>
          </a:p>
          <a:p>
            <a:pPr marL="285750" indent="-285750">
              <a:lnSpc>
                <a:spcPct val="150000"/>
              </a:lnSpc>
              <a:buFont typeface="Wingdings" panose="05000000000000000000" pitchFamily="2" charset="2"/>
              <a:buChar char="v"/>
            </a:pPr>
            <a:r>
              <a:rPr lang="en-US" sz="1400" dirty="0" smtClean="0">
                <a:latin typeface="Californian FB" panose="0207040306080B030204" pitchFamily="18" charset="0"/>
              </a:rPr>
              <a:t>Mr</a:t>
            </a:r>
            <a:r>
              <a:rPr lang="en-US" sz="1400" dirty="0">
                <a:latin typeface="Californian FB" panose="0207040306080B030204" pitchFamily="18" charset="0"/>
              </a:rPr>
              <a:t>. Howe’s Pneumonia</a:t>
            </a:r>
          </a:p>
          <a:p>
            <a:pPr>
              <a:lnSpc>
                <a:spcPct val="150000"/>
              </a:lnSpc>
              <a:buFont typeface="Wingdings" pitchFamily="2" charset="2"/>
              <a:buChar char="v"/>
            </a:pPr>
            <a:r>
              <a:rPr lang="en-US" sz="1400" dirty="0">
                <a:latin typeface="Californian FB" panose="0207040306080B030204" pitchFamily="18" charset="0"/>
              </a:rPr>
              <a:t>Recognizing Signs of Elder Abuse</a:t>
            </a:r>
          </a:p>
          <a:p>
            <a:pPr>
              <a:lnSpc>
                <a:spcPct val="150000"/>
              </a:lnSpc>
              <a:buFont typeface="Wingdings" pitchFamily="2" charset="2"/>
              <a:buChar char="v"/>
            </a:pPr>
            <a:r>
              <a:rPr lang="en-US" sz="1400" dirty="0">
                <a:latin typeface="Californian FB" panose="0207040306080B030204" pitchFamily="18" charset="0"/>
              </a:rPr>
              <a:t>Resident Rights in Nursing Homes</a:t>
            </a:r>
          </a:p>
          <a:p>
            <a:pPr>
              <a:lnSpc>
                <a:spcPct val="150000"/>
              </a:lnSpc>
              <a:buFont typeface="Wingdings" pitchFamily="2" charset="2"/>
              <a:buChar char="v"/>
            </a:pPr>
            <a:r>
              <a:rPr lang="en-US" sz="1400" dirty="0">
                <a:latin typeface="Californian FB" panose="0207040306080B030204" pitchFamily="18" charset="0"/>
              </a:rPr>
              <a:t>Samantha Learns about HIPAA</a:t>
            </a:r>
          </a:p>
          <a:p>
            <a:pPr>
              <a:lnSpc>
                <a:spcPct val="150000"/>
              </a:lnSpc>
              <a:buFont typeface="Wingdings" pitchFamily="2" charset="2"/>
              <a:buChar char="v"/>
            </a:pPr>
            <a:r>
              <a:rPr lang="en-US" sz="1400" dirty="0">
                <a:latin typeface="Californian FB" panose="0207040306080B030204" pitchFamily="18" charset="0"/>
              </a:rPr>
              <a:t>What is Dementia?</a:t>
            </a:r>
          </a:p>
          <a:p>
            <a:pPr>
              <a:lnSpc>
                <a:spcPct val="150000"/>
              </a:lnSpc>
              <a:buFont typeface="Wingdings" pitchFamily="2" charset="2"/>
              <a:buChar char="v"/>
            </a:pPr>
            <a:r>
              <a:rPr lang="en-US" sz="1400" dirty="0">
                <a:latin typeface="Californian FB" panose="0207040306080B030204" pitchFamily="18" charset="0"/>
              </a:rPr>
              <a:t>The Five Principles of Care</a:t>
            </a:r>
          </a:p>
          <a:p>
            <a:pPr>
              <a:lnSpc>
                <a:spcPct val="150000"/>
              </a:lnSpc>
              <a:buFont typeface="Wingdings" pitchFamily="2" charset="2"/>
              <a:buChar char="v"/>
            </a:pPr>
            <a:r>
              <a:rPr lang="en-US" sz="1400" dirty="0">
                <a:latin typeface="Californian FB" panose="0207040306080B030204" pitchFamily="18" charset="0"/>
              </a:rPr>
              <a:t>Breaking the Chain of Infection</a:t>
            </a:r>
          </a:p>
          <a:p>
            <a:pPr>
              <a:lnSpc>
                <a:spcPct val="150000"/>
              </a:lnSpc>
              <a:buFont typeface="Wingdings" pitchFamily="2" charset="2"/>
              <a:buChar char="v"/>
            </a:pPr>
            <a:r>
              <a:rPr lang="en-US" sz="1400" dirty="0">
                <a:latin typeface="Californian FB" panose="0207040306080B030204" pitchFamily="18" charset="0"/>
              </a:rPr>
              <a:t>Developing Cultural Competence</a:t>
            </a:r>
          </a:p>
          <a:p>
            <a:pPr>
              <a:lnSpc>
                <a:spcPct val="150000"/>
              </a:lnSpc>
              <a:buFont typeface="Wingdings" pitchFamily="2" charset="2"/>
              <a:buChar char="v"/>
            </a:pPr>
            <a:r>
              <a:rPr lang="en-US" sz="1400" dirty="0">
                <a:latin typeface="Californian FB" panose="0207040306080B030204" pitchFamily="18" charset="0"/>
              </a:rPr>
              <a:t>Taking Vital Signs</a:t>
            </a:r>
          </a:p>
          <a:p>
            <a:pPr>
              <a:lnSpc>
                <a:spcPct val="150000"/>
              </a:lnSpc>
              <a:buFont typeface="Wingdings" pitchFamily="2" charset="2"/>
              <a:buChar char="v"/>
            </a:pPr>
            <a:r>
              <a:rPr lang="en-US" sz="1400" dirty="0">
                <a:latin typeface="Californian FB" panose="0207040306080B030204" pitchFamily="18" charset="0"/>
              </a:rPr>
              <a:t>Performance Evaluation</a:t>
            </a:r>
          </a:p>
          <a:p>
            <a:pPr>
              <a:lnSpc>
                <a:spcPct val="150000"/>
              </a:lnSpc>
              <a:buFont typeface="Wingdings" pitchFamily="2" charset="2"/>
              <a:buChar char="v"/>
            </a:pPr>
            <a:r>
              <a:rPr lang="en-US" sz="1400" dirty="0">
                <a:latin typeface="Californian FB" panose="0207040306080B030204" pitchFamily="18" charset="0"/>
              </a:rPr>
              <a:t>Healthcare Settings</a:t>
            </a:r>
          </a:p>
          <a:p>
            <a:pPr>
              <a:lnSpc>
                <a:spcPct val="150000"/>
              </a:lnSpc>
              <a:buFont typeface="Wingdings" pitchFamily="2" charset="2"/>
              <a:buChar char="v"/>
            </a:pPr>
            <a:r>
              <a:rPr lang="en-US" sz="1400" dirty="0">
                <a:latin typeface="Californian FB" panose="0207040306080B030204" pitchFamily="18" charset="0"/>
              </a:rPr>
              <a:t>Planning for a Successful Job Search</a:t>
            </a:r>
          </a:p>
          <a:p>
            <a:pPr>
              <a:lnSpc>
                <a:spcPct val="150000"/>
              </a:lnSpc>
              <a:buFont typeface="Wingdings" pitchFamily="2" charset="2"/>
              <a:buChar char="v"/>
            </a:pPr>
            <a:r>
              <a:rPr lang="en-US" sz="1400" dirty="0">
                <a:latin typeface="Californian FB" panose="0207040306080B030204" pitchFamily="18" charset="0"/>
              </a:rPr>
              <a:t>End of Life Care for Mr. Stephens</a:t>
            </a:r>
          </a:p>
        </p:txBody>
      </p:sp>
      <p:sp>
        <p:nvSpPr>
          <p:cNvPr id="8" name="TextBox 7"/>
          <p:cNvSpPr txBox="1"/>
          <p:nvPr/>
        </p:nvSpPr>
        <p:spPr>
          <a:xfrm>
            <a:off x="7231679" y="1473586"/>
            <a:ext cx="1763470" cy="2677656"/>
          </a:xfrm>
          <a:prstGeom prst="rect">
            <a:avLst/>
          </a:prstGeom>
          <a:solidFill>
            <a:schemeClr val="bg1"/>
          </a:solidFill>
          <a:ln w="38100">
            <a:solidFill>
              <a:schemeClr val="tx1"/>
            </a:solidFill>
          </a:ln>
        </p:spPr>
        <p:txBody>
          <a:bodyPr wrap="square" rtlCol="0">
            <a:spAutoFit/>
          </a:bodyPr>
          <a:lstStyle/>
          <a:p>
            <a:pPr algn="ctr"/>
            <a:r>
              <a:rPr lang="en-US" sz="1400" b="1" u="sng" dirty="0">
                <a:latin typeface="Californian FB" panose="0207040306080B030204" pitchFamily="18" charset="0"/>
              </a:rPr>
              <a:t>Content Vocabulary</a:t>
            </a:r>
          </a:p>
          <a:p>
            <a:pPr algn="ctr"/>
            <a:r>
              <a:rPr lang="en-US" sz="1400" dirty="0" smtClean="0">
                <a:latin typeface="Californian FB" panose="0207040306080B030204" pitchFamily="18" charset="0"/>
              </a:rPr>
              <a:t>airway </a:t>
            </a:r>
            <a:r>
              <a:rPr lang="en-US" sz="1400" dirty="0">
                <a:latin typeface="Californian FB" panose="0207040306080B030204" pitchFamily="18" charset="0"/>
              </a:rPr>
              <a:t>obstruction</a:t>
            </a:r>
          </a:p>
          <a:p>
            <a:pPr algn="ctr"/>
            <a:r>
              <a:rPr lang="en-US" sz="1400" dirty="0">
                <a:latin typeface="Californian FB" panose="0207040306080B030204" pitchFamily="18" charset="0"/>
              </a:rPr>
              <a:t>body mechanics</a:t>
            </a:r>
          </a:p>
          <a:p>
            <a:pPr algn="ctr"/>
            <a:r>
              <a:rPr lang="en-US" sz="1400" dirty="0">
                <a:latin typeface="Californian FB" panose="0207040306080B030204" pitchFamily="18" charset="0"/>
              </a:rPr>
              <a:t>care plan</a:t>
            </a:r>
          </a:p>
          <a:p>
            <a:pPr algn="ctr"/>
            <a:r>
              <a:rPr lang="en-US" sz="1400" dirty="0">
                <a:latin typeface="Californian FB" panose="0207040306080B030204" pitchFamily="18" charset="0"/>
              </a:rPr>
              <a:t>Fowler’s position</a:t>
            </a:r>
          </a:p>
          <a:p>
            <a:pPr algn="ctr"/>
            <a:r>
              <a:rPr lang="en-US" sz="1400" dirty="0">
                <a:latin typeface="Californian FB" panose="0207040306080B030204" pitchFamily="18" charset="0"/>
              </a:rPr>
              <a:t>hygiene</a:t>
            </a:r>
          </a:p>
          <a:p>
            <a:pPr algn="ctr"/>
            <a:r>
              <a:rPr lang="en-US" sz="1400" dirty="0">
                <a:latin typeface="Californian FB" panose="0207040306080B030204" pitchFamily="18" charset="0"/>
              </a:rPr>
              <a:t>intake</a:t>
            </a:r>
          </a:p>
          <a:p>
            <a:pPr algn="ctr"/>
            <a:r>
              <a:rPr lang="en-US" sz="1400" dirty="0">
                <a:latin typeface="Californian FB" panose="0207040306080B030204" pitchFamily="18" charset="0"/>
              </a:rPr>
              <a:t>pathogens</a:t>
            </a:r>
          </a:p>
          <a:p>
            <a:pPr algn="ctr"/>
            <a:r>
              <a:rPr lang="en-US" sz="1400" dirty="0">
                <a:latin typeface="Californian FB" panose="0207040306080B030204" pitchFamily="18" charset="0"/>
              </a:rPr>
              <a:t>respiration</a:t>
            </a:r>
          </a:p>
          <a:p>
            <a:pPr algn="ctr"/>
            <a:r>
              <a:rPr lang="en-US" sz="1400" dirty="0">
                <a:latin typeface="Californian FB" panose="0207040306080B030204" pitchFamily="18" charset="0"/>
              </a:rPr>
              <a:t>scope of practice</a:t>
            </a:r>
          </a:p>
          <a:p>
            <a:pPr algn="ctr"/>
            <a:r>
              <a:rPr lang="en-US" sz="1400" dirty="0">
                <a:latin typeface="Californian FB" panose="0207040306080B030204" pitchFamily="18" charset="0"/>
              </a:rPr>
              <a:t>HIPAA</a:t>
            </a:r>
          </a:p>
          <a:p>
            <a:pPr algn="ctr"/>
            <a:r>
              <a:rPr lang="en-US" sz="1400" dirty="0">
                <a:latin typeface="Californian FB" panose="0207040306080B030204" pitchFamily="18" charset="0"/>
              </a:rPr>
              <a:t>health care directive</a:t>
            </a:r>
          </a:p>
        </p:txBody>
      </p:sp>
      <p:sp>
        <p:nvSpPr>
          <p:cNvPr id="9" name="Rectangle 8"/>
          <p:cNvSpPr/>
          <p:nvPr/>
        </p:nvSpPr>
        <p:spPr>
          <a:xfrm>
            <a:off x="9553574" y="1473586"/>
            <a:ext cx="2353209" cy="2893100"/>
          </a:xfrm>
          <a:prstGeom prst="rect">
            <a:avLst/>
          </a:prstGeom>
          <a:solidFill>
            <a:schemeClr val="bg1"/>
          </a:solidFill>
          <a:ln w="38100">
            <a:solidFill>
              <a:schemeClr val="tx1"/>
            </a:solidFill>
          </a:ln>
        </p:spPr>
        <p:txBody>
          <a:bodyPr wrap="square">
            <a:spAutoFit/>
          </a:bodyPr>
          <a:lstStyle/>
          <a:p>
            <a:pPr algn="ctr"/>
            <a:r>
              <a:rPr lang="en-US" sz="1400" b="1" u="sng" dirty="0">
                <a:latin typeface="Californian FB" panose="0207040306080B030204" pitchFamily="18" charset="0"/>
              </a:rPr>
              <a:t>High-Utility Academic Vocabulary</a:t>
            </a:r>
          </a:p>
          <a:p>
            <a:pPr algn="ctr"/>
            <a:r>
              <a:rPr lang="en-US" sz="1400" dirty="0" smtClean="0">
                <a:latin typeface="Californian FB" panose="0207040306080B030204" pitchFamily="18" charset="0"/>
              </a:rPr>
              <a:t>adequate</a:t>
            </a:r>
            <a:endParaRPr lang="en-US" sz="1400" dirty="0">
              <a:latin typeface="Californian FB" panose="0207040306080B030204" pitchFamily="18" charset="0"/>
            </a:endParaRPr>
          </a:p>
          <a:p>
            <a:pPr algn="ctr"/>
            <a:r>
              <a:rPr lang="en-US" sz="1400" dirty="0">
                <a:latin typeface="Californian FB" panose="0207040306080B030204" pitchFamily="18" charset="0"/>
              </a:rPr>
              <a:t>condition</a:t>
            </a:r>
          </a:p>
          <a:p>
            <a:pPr algn="ctr"/>
            <a:r>
              <a:rPr lang="en-US" sz="1400" dirty="0">
                <a:latin typeface="Californian FB" panose="0207040306080B030204" pitchFamily="18" charset="0"/>
              </a:rPr>
              <a:t>trigger</a:t>
            </a:r>
          </a:p>
          <a:p>
            <a:pPr algn="ctr"/>
            <a:r>
              <a:rPr lang="en-US" sz="1400" dirty="0">
                <a:latin typeface="Californian FB" panose="0207040306080B030204" pitchFamily="18" charset="0"/>
              </a:rPr>
              <a:t>protocol</a:t>
            </a:r>
          </a:p>
          <a:p>
            <a:pPr algn="ctr"/>
            <a:r>
              <a:rPr lang="en-US" sz="1400" dirty="0">
                <a:latin typeface="Californian FB" panose="0207040306080B030204" pitchFamily="18" charset="0"/>
              </a:rPr>
              <a:t>evaluate</a:t>
            </a:r>
          </a:p>
          <a:p>
            <a:pPr algn="ctr"/>
            <a:r>
              <a:rPr lang="en-US" sz="1400" dirty="0">
                <a:latin typeface="Californian FB" panose="0207040306080B030204" pitchFamily="18" charset="0"/>
              </a:rPr>
              <a:t>factor</a:t>
            </a:r>
          </a:p>
          <a:p>
            <a:pPr algn="ctr"/>
            <a:r>
              <a:rPr lang="en-US" sz="1400" dirty="0">
                <a:latin typeface="Californian FB" panose="0207040306080B030204" pitchFamily="18" charset="0"/>
              </a:rPr>
              <a:t>indicate</a:t>
            </a:r>
          </a:p>
          <a:p>
            <a:pPr algn="ctr"/>
            <a:r>
              <a:rPr lang="en-US" sz="1400" dirty="0">
                <a:latin typeface="Californian FB" panose="0207040306080B030204" pitchFamily="18" charset="0"/>
              </a:rPr>
              <a:t>maintain</a:t>
            </a:r>
          </a:p>
          <a:p>
            <a:pPr algn="ctr"/>
            <a:r>
              <a:rPr lang="en-US" sz="1400" dirty="0">
                <a:latin typeface="Californian FB" panose="0207040306080B030204" pitchFamily="18" charset="0"/>
              </a:rPr>
              <a:t>minimize</a:t>
            </a:r>
          </a:p>
          <a:p>
            <a:pPr algn="ctr"/>
            <a:r>
              <a:rPr lang="en-US" sz="1400" dirty="0">
                <a:latin typeface="Californian FB" panose="0207040306080B030204" pitchFamily="18" charset="0"/>
              </a:rPr>
              <a:t>transition</a:t>
            </a:r>
          </a:p>
          <a:p>
            <a:pPr algn="ctr"/>
            <a:r>
              <a:rPr lang="en-US" sz="1400" dirty="0">
                <a:latin typeface="Californian FB" panose="0207040306080B030204" pitchFamily="18" charset="0"/>
              </a:rPr>
              <a:t>decline</a:t>
            </a:r>
          </a:p>
        </p:txBody>
      </p:sp>
      <p:pic>
        <p:nvPicPr>
          <p:cNvPr id="10" name="Picture 9" descr="CNA_scholars.jpg"/>
          <p:cNvPicPr>
            <a:picLocks noChangeAspect="1"/>
          </p:cNvPicPr>
          <p:nvPr/>
        </p:nvPicPr>
        <p:blipFill>
          <a:blip r:embed="rId5" cstate="print"/>
          <a:stretch>
            <a:fillRect/>
          </a:stretch>
        </p:blipFill>
        <p:spPr>
          <a:xfrm>
            <a:off x="7950371" y="4502401"/>
            <a:ext cx="3467046" cy="2205816"/>
          </a:xfrm>
          <a:prstGeom prst="rect">
            <a:avLst/>
          </a:prstGeom>
          <a:ln w="38100">
            <a:solidFill>
              <a:schemeClr val="tx1"/>
            </a:solidFill>
          </a:ln>
        </p:spPr>
      </p:pic>
    </p:spTree>
    <p:extLst>
      <p:ext uri="{BB962C8B-B14F-4D97-AF65-F5344CB8AC3E}">
        <p14:creationId xmlns:p14="http://schemas.microsoft.com/office/powerpoint/2010/main" val="1960070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105066" y="2013285"/>
            <a:ext cx="11874413" cy="4768515"/>
          </a:xfrm>
          <a:prstGeom prst="rect">
            <a:avLst/>
          </a:prstGeom>
          <a:solidFill>
            <a:schemeClr val="bg1"/>
          </a:solidFill>
          <a:ln w="38100">
            <a:solidFill>
              <a:schemeClr val="tx1"/>
            </a:solidFill>
          </a:ln>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800" b="1" dirty="0">
              <a:latin typeface="Garamond" pitchFamily="18" charset="0"/>
            </a:endParaRPr>
          </a:p>
          <a:p>
            <a:pPr>
              <a:buFont typeface="Arial" panose="020B0604020202020204" pitchFamily="34" charset="0"/>
              <a:buNone/>
            </a:pPr>
            <a:r>
              <a:rPr lang="en-US" sz="3000" b="1" dirty="0">
                <a:latin typeface="Bell MT" panose="02020503060305020303" pitchFamily="18" charset="0"/>
              </a:rPr>
              <a:t>Included with each reading selection:</a:t>
            </a:r>
          </a:p>
          <a:p>
            <a:r>
              <a:rPr lang="en-US" sz="3000" b="1" dirty="0" smtClean="0">
                <a:latin typeface="Bell MT" panose="02020503060305020303" pitchFamily="18" charset="0"/>
              </a:rPr>
              <a:t>Pre-reading </a:t>
            </a:r>
            <a:r>
              <a:rPr lang="en-US" sz="3000" b="1" dirty="0">
                <a:latin typeface="Bell MT" panose="02020503060305020303" pitchFamily="18" charset="0"/>
              </a:rPr>
              <a:t>questions</a:t>
            </a:r>
          </a:p>
          <a:p>
            <a:r>
              <a:rPr lang="en-US" sz="3000" b="1" dirty="0">
                <a:latin typeface="Bell MT" panose="02020503060305020303" pitchFamily="18" charset="0"/>
              </a:rPr>
              <a:t>Pre-reading definitions of healthcare and high utility vocabulary</a:t>
            </a:r>
          </a:p>
          <a:p>
            <a:r>
              <a:rPr lang="en-US" sz="3000" b="1" dirty="0">
                <a:latin typeface="Bell MT" panose="02020503060305020303" pitchFamily="18" charset="0"/>
              </a:rPr>
              <a:t>3 speeds of recorded text for learners to listen to for fluency development</a:t>
            </a:r>
          </a:p>
          <a:p>
            <a:r>
              <a:rPr lang="en-US" sz="3000" b="1" dirty="0">
                <a:latin typeface="Bell MT" panose="02020503060305020303" pitchFamily="18" charset="0"/>
              </a:rPr>
              <a:t>Selection focused on healthcare-related content for engagement and motivation </a:t>
            </a:r>
          </a:p>
          <a:p>
            <a:r>
              <a:rPr lang="en-US" sz="3000" b="1" dirty="0">
                <a:latin typeface="Bell MT" panose="02020503060305020303" pitchFamily="18" charset="0"/>
              </a:rPr>
              <a:t>Text dependent questions for understanding.</a:t>
            </a:r>
          </a:p>
          <a:p>
            <a:r>
              <a:rPr lang="en-US" sz="3000" b="1" dirty="0">
                <a:latin typeface="Bell MT" panose="02020503060305020303" pitchFamily="18" charset="0"/>
              </a:rPr>
              <a:t>2 writing options</a:t>
            </a:r>
          </a:p>
          <a:p>
            <a:pPr lvl="1"/>
            <a:r>
              <a:rPr lang="en-US" sz="3000" b="1" dirty="0">
                <a:latin typeface="Bell MT" panose="02020503060305020303" pitchFamily="18" charset="0"/>
              </a:rPr>
              <a:t>1 text dependent</a:t>
            </a:r>
          </a:p>
          <a:p>
            <a:pPr lvl="1"/>
            <a:r>
              <a:rPr lang="en-US" sz="3000" b="1" dirty="0">
                <a:latin typeface="Bell MT" panose="02020503060305020303" pitchFamily="18" charset="0"/>
              </a:rPr>
              <a:t>1 more open </a:t>
            </a:r>
            <a:r>
              <a:rPr lang="en-US" sz="3000" b="1" dirty="0" smtClean="0">
                <a:latin typeface="Bell MT" panose="02020503060305020303" pitchFamily="18" charset="0"/>
              </a:rPr>
              <a:t>ended</a:t>
            </a:r>
            <a:endParaRPr lang="en-US" sz="3000" b="1" dirty="0">
              <a:latin typeface="Bell MT" panose="02020503060305020303" pitchFamily="18" charset="0"/>
            </a:endParaRPr>
          </a:p>
        </p:txBody>
      </p:sp>
      <p:sp>
        <p:nvSpPr>
          <p:cNvPr id="3" name="TextBox 2"/>
          <p:cNvSpPr txBox="1"/>
          <p:nvPr/>
        </p:nvSpPr>
        <p:spPr>
          <a:xfrm>
            <a:off x="2267489" y="1234058"/>
            <a:ext cx="7109234" cy="584775"/>
          </a:xfrm>
          <a:prstGeom prst="rect">
            <a:avLst/>
          </a:prstGeom>
          <a:solidFill>
            <a:schemeClr val="accent4">
              <a:lumMod val="60000"/>
              <a:lumOff val="40000"/>
            </a:schemeClr>
          </a:solidFill>
          <a:ln w="38100">
            <a:solidFill>
              <a:schemeClr val="tx1"/>
            </a:solidFill>
          </a:ln>
        </p:spPr>
        <p:txBody>
          <a:bodyPr wrap="square" rtlCol="0">
            <a:spAutoFit/>
          </a:bodyPr>
          <a:lstStyle/>
          <a:p>
            <a:pPr algn="ctr"/>
            <a:r>
              <a:rPr lang="en-US" sz="3200" b="1" dirty="0">
                <a:latin typeface="Californian FB" panose="0207040306080B030204" pitchFamily="18" charset="0"/>
              </a:rPr>
              <a:t>Reading Skills for Healthcare Workers</a:t>
            </a:r>
          </a:p>
        </p:txBody>
      </p:sp>
      <p:sp>
        <p:nvSpPr>
          <p:cNvPr id="4" name="Rectangle 3"/>
          <p:cNvSpPr/>
          <p:nvPr/>
        </p:nvSpPr>
        <p:spPr>
          <a:xfrm>
            <a:off x="105066" y="184879"/>
            <a:ext cx="7658707" cy="769441"/>
          </a:xfrm>
          <a:prstGeom prst="rect">
            <a:avLst/>
          </a:prstGeom>
        </p:spPr>
        <p:txBody>
          <a:bodyPr wrap="square">
            <a:spAutoFit/>
          </a:bodyPr>
          <a:lstStyle/>
          <a:p>
            <a:r>
              <a:rPr lang="en-US" sz="4400" b="1" dirty="0">
                <a:solidFill>
                  <a:srgbClr val="FF0000"/>
                </a:solidFill>
                <a:latin typeface="Papyrus" panose="03070502060502030205" pitchFamily="66" charset="0"/>
              </a:rPr>
              <a:t>Innovation: </a:t>
            </a:r>
            <a:r>
              <a:rPr lang="en-US" sz="4400" b="1" dirty="0" smtClean="0">
                <a:solidFill>
                  <a:srgbClr val="FF0000"/>
                </a:solidFill>
                <a:latin typeface="Papyrus" panose="03070502060502030205" pitchFamily="66" charset="0"/>
              </a:rPr>
              <a:t>Creates </a:t>
            </a:r>
            <a:r>
              <a:rPr lang="en-US" sz="4400" b="1" dirty="0">
                <a:solidFill>
                  <a:srgbClr val="FF0000"/>
                </a:solidFill>
                <a:latin typeface="Papyrus" panose="03070502060502030205" pitchFamily="66" charset="0"/>
              </a:rPr>
              <a:t>Success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0843" y="36474"/>
            <a:ext cx="3176587" cy="1003133"/>
          </a:xfrm>
          <a:prstGeom prst="rect">
            <a:avLst/>
          </a:prstGeom>
        </p:spPr>
      </p:pic>
    </p:spTree>
    <p:extLst>
      <p:ext uri="{BB962C8B-B14F-4D97-AF65-F5344CB8AC3E}">
        <p14:creationId xmlns:p14="http://schemas.microsoft.com/office/powerpoint/2010/main" val="3672041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272823" y="344724"/>
            <a:ext cx="7537641" cy="769441"/>
          </a:xfrm>
          <a:prstGeom prst="rect">
            <a:avLst/>
          </a:prstGeom>
        </p:spPr>
        <p:txBody>
          <a:bodyPr wrap="none">
            <a:spAutoFit/>
          </a:bodyPr>
          <a:lstStyle/>
          <a:p>
            <a:r>
              <a:rPr lang="en-US" sz="4400" b="1" dirty="0">
                <a:solidFill>
                  <a:srgbClr val="FF0000"/>
                </a:solidFill>
                <a:latin typeface="Papyrus" panose="03070502060502030205" pitchFamily="66" charset="0"/>
              </a:rPr>
              <a:t>More Collaboration Success!</a:t>
            </a:r>
          </a:p>
        </p:txBody>
      </p:sp>
      <p:sp>
        <p:nvSpPr>
          <p:cNvPr id="5" name="TextBox 4"/>
          <p:cNvSpPr txBox="1"/>
          <p:nvPr/>
        </p:nvSpPr>
        <p:spPr>
          <a:xfrm>
            <a:off x="2448464" y="1201233"/>
            <a:ext cx="7109234" cy="584775"/>
          </a:xfrm>
          <a:prstGeom prst="rect">
            <a:avLst/>
          </a:prstGeom>
          <a:solidFill>
            <a:schemeClr val="accent4">
              <a:lumMod val="60000"/>
              <a:lumOff val="40000"/>
            </a:schemeClr>
          </a:solidFill>
          <a:ln w="38100">
            <a:solidFill>
              <a:schemeClr val="tx1"/>
            </a:solidFill>
          </a:ln>
        </p:spPr>
        <p:txBody>
          <a:bodyPr wrap="square" rtlCol="0">
            <a:spAutoFit/>
          </a:bodyPr>
          <a:lstStyle/>
          <a:p>
            <a:pPr algn="ctr"/>
            <a:r>
              <a:rPr lang="en-US" sz="3200" b="1" dirty="0">
                <a:latin typeface="Perpetua" panose="02020502060401020303" pitchFamily="18" charset="0"/>
              </a:rPr>
              <a:t>Reading Skills for Healthcare Workers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255" y="2495142"/>
            <a:ext cx="3661216" cy="873697"/>
          </a:xfrm>
          <a:prstGeom prst="rect">
            <a:avLst/>
          </a:prstGeom>
          <a:ln w="57150">
            <a:solidFill>
              <a:schemeClr val="accent6">
                <a:lumMod val="75000"/>
              </a:schemeClr>
            </a:solidFill>
          </a:ln>
        </p:spPr>
      </p:pic>
      <p:pic>
        <p:nvPicPr>
          <p:cNvPr id="7" name="Picture 6"/>
          <p:cNvPicPr>
            <a:picLocks noChangeAspect="1"/>
          </p:cNvPicPr>
          <p:nvPr/>
        </p:nvPicPr>
        <p:blipFill rotWithShape="1">
          <a:blip r:embed="rId3"/>
          <a:srcRect l="6008" r="2310" b="10396"/>
          <a:stretch/>
        </p:blipFill>
        <p:spPr>
          <a:xfrm>
            <a:off x="5101389" y="4099362"/>
            <a:ext cx="4211053" cy="1711891"/>
          </a:xfrm>
          <a:prstGeom prst="rect">
            <a:avLst/>
          </a:prstGeom>
          <a:ln w="57150">
            <a:solidFill>
              <a:schemeClr val="accent6">
                <a:lumMod val="75000"/>
              </a:schemeClr>
            </a:solidFill>
          </a:ln>
        </p:spPr>
      </p:pic>
      <p:pic>
        <p:nvPicPr>
          <p:cNvPr id="8" name="Picture 7"/>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488392" y="2051221"/>
            <a:ext cx="2361480" cy="1954047"/>
          </a:xfrm>
          <a:prstGeom prst="rect">
            <a:avLst/>
          </a:prstGeom>
          <a:ln w="57150">
            <a:solidFill>
              <a:schemeClr val="accent1">
                <a:lumMod val="75000"/>
              </a:schemeClr>
            </a:solidFill>
          </a:ln>
        </p:spPr>
      </p:pic>
      <p:pic>
        <p:nvPicPr>
          <p:cNvPr id="11" name="Picture 10"/>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12095" r="20169" b="24606"/>
          <a:stretch/>
        </p:blipFill>
        <p:spPr>
          <a:xfrm>
            <a:off x="2669132" y="4441077"/>
            <a:ext cx="1233402" cy="947257"/>
          </a:xfrm>
          <a:prstGeom prst="rect">
            <a:avLst/>
          </a:prstGeom>
        </p:spPr>
      </p:pic>
      <p:sp>
        <p:nvSpPr>
          <p:cNvPr id="9" name="TextBox 8"/>
          <p:cNvSpPr txBox="1"/>
          <p:nvPr/>
        </p:nvSpPr>
        <p:spPr>
          <a:xfrm>
            <a:off x="520117" y="5912671"/>
            <a:ext cx="11197357" cy="646331"/>
          </a:xfrm>
          <a:prstGeom prst="rect">
            <a:avLst/>
          </a:prstGeom>
          <a:noFill/>
        </p:spPr>
        <p:txBody>
          <a:bodyPr wrap="square" rtlCol="0">
            <a:spAutoFit/>
          </a:bodyPr>
          <a:lstStyle/>
          <a:p>
            <a:pPr algn="ctr"/>
            <a:r>
              <a:rPr lang="en-US" sz="3600" b="1" dirty="0">
                <a:latin typeface="Bell MT" panose="02020503060305020303" pitchFamily="18" charset="0"/>
              </a:rPr>
              <a:t>$25,000 grant to expand to </a:t>
            </a:r>
            <a:r>
              <a:rPr lang="en-US" sz="3600" b="1" dirty="0" smtClean="0">
                <a:latin typeface="Bell MT" panose="02020503060305020303" pitchFamily="18" charset="0"/>
              </a:rPr>
              <a:t>RSHW </a:t>
            </a:r>
            <a:r>
              <a:rPr lang="en-US" sz="3600" b="1" dirty="0">
                <a:latin typeface="Bell MT" panose="02020503060305020303" pitchFamily="18" charset="0"/>
              </a:rPr>
              <a:t>levels </a:t>
            </a:r>
            <a:r>
              <a:rPr lang="en-US" sz="3600" b="1" dirty="0" smtClean="0">
                <a:latin typeface="Bell MT" panose="02020503060305020303" pitchFamily="18" charset="0"/>
              </a:rPr>
              <a:t>5.0 </a:t>
            </a:r>
            <a:r>
              <a:rPr lang="en-US" sz="3600" b="1" dirty="0">
                <a:latin typeface="Bell MT" panose="02020503060305020303" pitchFamily="18" charset="0"/>
              </a:rPr>
              <a:t>&amp; 4.5</a:t>
            </a:r>
          </a:p>
        </p:txBody>
      </p:sp>
      <p:pic>
        <p:nvPicPr>
          <p:cNvPr id="10" name="Picture 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40880" y="2514306"/>
            <a:ext cx="835367" cy="835367"/>
          </a:xfrm>
          <a:prstGeom prst="rect">
            <a:avLst/>
          </a:prstGeom>
        </p:spPr>
      </p:pic>
    </p:spTree>
    <p:extLst>
      <p:ext uri="{BB962C8B-B14F-4D97-AF65-F5344CB8AC3E}">
        <p14:creationId xmlns:p14="http://schemas.microsoft.com/office/powerpoint/2010/main" val="2862435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272823" y="344724"/>
            <a:ext cx="7537641" cy="769441"/>
          </a:xfrm>
          <a:prstGeom prst="rect">
            <a:avLst/>
          </a:prstGeom>
        </p:spPr>
        <p:txBody>
          <a:bodyPr wrap="none">
            <a:spAutoFit/>
          </a:bodyPr>
          <a:lstStyle/>
          <a:p>
            <a:r>
              <a:rPr lang="en-US" sz="4400" b="1" dirty="0">
                <a:solidFill>
                  <a:srgbClr val="FF0000"/>
                </a:solidFill>
                <a:latin typeface="Papyrus" panose="03070502060502030205" pitchFamily="66" charset="0"/>
              </a:rPr>
              <a:t>More Collaboration Success!</a:t>
            </a:r>
          </a:p>
        </p:txBody>
      </p:sp>
      <p:sp>
        <p:nvSpPr>
          <p:cNvPr id="12" name="Content Placeholder 2"/>
          <p:cNvSpPr txBox="1">
            <a:spLocks/>
          </p:cNvSpPr>
          <p:nvPr/>
        </p:nvSpPr>
        <p:spPr>
          <a:xfrm>
            <a:off x="138622" y="1669336"/>
            <a:ext cx="11874413" cy="5268359"/>
          </a:xfrm>
          <a:prstGeom prst="rect">
            <a:avLst/>
          </a:prstGeom>
          <a:solidFill>
            <a:schemeClr val="bg1"/>
          </a:solidFill>
          <a:ln w="38100">
            <a:solidFill>
              <a:schemeClr val="tx1"/>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800" b="1" dirty="0">
              <a:latin typeface="Garamond" pitchFamily="18" charset="0"/>
            </a:endParaRPr>
          </a:p>
          <a:p>
            <a:pPr>
              <a:buFont typeface="Arial" panose="020B0604020202020204" pitchFamily="34" charset="0"/>
              <a:buNone/>
            </a:pPr>
            <a:r>
              <a:rPr lang="en-US" sz="3600" b="1" i="1" dirty="0" smtClean="0">
                <a:latin typeface="Bell MT" panose="02020503060305020303" pitchFamily="18" charset="0"/>
              </a:rPr>
              <a:t>The Successes just keep coming…</a:t>
            </a:r>
          </a:p>
          <a:p>
            <a:r>
              <a:rPr lang="en-US" sz="3000" dirty="0" smtClean="0">
                <a:latin typeface="Bell MT" panose="02020503060305020303" pitchFamily="18" charset="0"/>
              </a:rPr>
              <a:t>DEI Grant</a:t>
            </a:r>
          </a:p>
          <a:p>
            <a:r>
              <a:rPr lang="en-US" sz="3000" dirty="0" smtClean="0">
                <a:latin typeface="Bell MT" panose="02020503060305020303" pitchFamily="18" charset="0"/>
              </a:rPr>
              <a:t>Learning thru Sharing</a:t>
            </a:r>
          </a:p>
          <a:p>
            <a:r>
              <a:rPr lang="en-US" sz="3000" dirty="0" smtClean="0">
                <a:latin typeface="Bell MT" panose="02020503060305020303" pitchFamily="18" charset="0"/>
              </a:rPr>
              <a:t>Marshall Adult Literacy</a:t>
            </a:r>
          </a:p>
          <a:p>
            <a:r>
              <a:rPr lang="en-US" sz="3000" dirty="0" smtClean="0">
                <a:latin typeface="Bell MT" panose="02020503060305020303" pitchFamily="18" charset="0"/>
              </a:rPr>
              <a:t>SMSU Partnership</a:t>
            </a:r>
          </a:p>
          <a:p>
            <a:r>
              <a:rPr lang="en-US" sz="3000" dirty="0" smtClean="0">
                <a:latin typeface="Bell MT" panose="02020503060305020303" pitchFamily="18" charset="0"/>
              </a:rPr>
              <a:t>Schwan’s Project</a:t>
            </a:r>
          </a:p>
          <a:p>
            <a:r>
              <a:rPr lang="en-US" sz="3000" dirty="0" smtClean="0">
                <a:latin typeface="Bell MT" panose="02020503060305020303" pitchFamily="18" charset="0"/>
              </a:rPr>
              <a:t>Adobe Connect to deliver ABE Services</a:t>
            </a:r>
          </a:p>
          <a:p>
            <a:r>
              <a:rPr lang="en-US" sz="3000" dirty="0" smtClean="0">
                <a:latin typeface="Bell MT" panose="02020503060305020303" pitchFamily="18" charset="0"/>
              </a:rPr>
              <a:t>Rural Career Pathways Legislative Project:  </a:t>
            </a:r>
            <a:r>
              <a:rPr lang="en-US" sz="3000" b="1" i="1" dirty="0" smtClean="0">
                <a:solidFill>
                  <a:srgbClr val="0070C0"/>
                </a:solidFill>
                <a:latin typeface="Bell MT" panose="02020503060305020303" pitchFamily="18" charset="0"/>
              </a:rPr>
              <a:t>www.lyftpathways.org</a:t>
            </a:r>
            <a:endParaRPr lang="en-US" sz="3000" b="1" i="1" dirty="0">
              <a:solidFill>
                <a:srgbClr val="0070C0"/>
              </a:solidFill>
              <a:latin typeface="Bell MT" panose="02020503060305020303" pitchFamily="18" charset="0"/>
            </a:endParaRPr>
          </a:p>
        </p:txBody>
      </p:sp>
    </p:spTree>
    <p:extLst>
      <p:ext uri="{BB962C8B-B14F-4D97-AF65-F5344CB8AC3E}">
        <p14:creationId xmlns:p14="http://schemas.microsoft.com/office/powerpoint/2010/main" val="210433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extBox 19"/>
          <p:cNvSpPr txBox="1"/>
          <p:nvPr/>
        </p:nvSpPr>
        <p:spPr>
          <a:xfrm>
            <a:off x="6338" y="42360"/>
            <a:ext cx="8270701" cy="830997"/>
          </a:xfrm>
          <a:prstGeom prst="rect">
            <a:avLst/>
          </a:prstGeom>
          <a:noFill/>
        </p:spPr>
        <p:txBody>
          <a:bodyPr wrap="square" rtlCol="0">
            <a:spAutoFit/>
          </a:bodyPr>
          <a:lstStyle/>
          <a:p>
            <a:r>
              <a:rPr lang="en-US" sz="4800" b="1" i="1" dirty="0" smtClean="0">
                <a:solidFill>
                  <a:schemeClr val="accent5">
                    <a:lumMod val="60000"/>
                    <a:lumOff val="40000"/>
                  </a:schemeClr>
                </a:solidFill>
                <a:latin typeface="Californian FB" panose="0207040306080B030204" pitchFamily="18" charset="0"/>
              </a:rPr>
              <a:t>Ready to Take the Plunge?</a:t>
            </a:r>
            <a:endParaRPr lang="en-US" sz="4800" b="1" i="1" dirty="0">
              <a:solidFill>
                <a:schemeClr val="accent5">
                  <a:lumMod val="60000"/>
                  <a:lumOff val="40000"/>
                </a:schemeClr>
              </a:solidFill>
            </a:endParaRPr>
          </a:p>
        </p:txBody>
      </p:sp>
      <p:sp>
        <p:nvSpPr>
          <p:cNvPr id="21" name="TextBox 20"/>
          <p:cNvSpPr txBox="1"/>
          <p:nvPr/>
        </p:nvSpPr>
        <p:spPr>
          <a:xfrm>
            <a:off x="5308706" y="5573053"/>
            <a:ext cx="6735400" cy="1015663"/>
          </a:xfrm>
          <a:prstGeom prst="rect">
            <a:avLst/>
          </a:prstGeom>
          <a:noFill/>
        </p:spPr>
        <p:txBody>
          <a:bodyPr wrap="square" rtlCol="0">
            <a:spAutoFit/>
          </a:bodyPr>
          <a:lstStyle/>
          <a:p>
            <a:r>
              <a:rPr lang="en-US" sz="3600" b="1" i="1" dirty="0" smtClean="0">
                <a:solidFill>
                  <a:schemeClr val="accent5">
                    <a:lumMod val="60000"/>
                    <a:lumOff val="40000"/>
                  </a:schemeClr>
                </a:solidFill>
                <a:latin typeface="Bell MT" panose="02020503060305020303" pitchFamily="18" charset="0"/>
              </a:rPr>
              <a:t>Can you Work Outside the Silo?</a:t>
            </a:r>
            <a:endParaRPr lang="en-US" sz="2800" dirty="0" smtClean="0">
              <a:latin typeface="Bell MT" panose="02020503060305020303" pitchFamily="18" charset="0"/>
            </a:endParaRPr>
          </a:p>
          <a:p>
            <a:r>
              <a:rPr lang="en-US" sz="2400" b="1" i="1" dirty="0" smtClean="0">
                <a:solidFill>
                  <a:schemeClr val="accent5">
                    <a:lumMod val="75000"/>
                  </a:schemeClr>
                </a:solidFill>
                <a:latin typeface="Bell MT" panose="02020503060305020303" pitchFamily="18" charset="0"/>
              </a:rPr>
              <a:t>Seeing Customers receive a better service</a:t>
            </a:r>
            <a:endParaRPr lang="en-US" sz="2400" b="1" i="1" dirty="0">
              <a:solidFill>
                <a:schemeClr val="accent5">
                  <a:lumMod val="75000"/>
                </a:schemeClr>
              </a:solidFill>
              <a:latin typeface="Bell MT" panose="02020503060305020303" pitchFamily="18" charset="0"/>
            </a:endParaRPr>
          </a:p>
        </p:txBody>
      </p:sp>
      <p:pic>
        <p:nvPicPr>
          <p:cNvPr id="2052" name="Picture 4" descr="Image result for silo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216" y="5681044"/>
            <a:ext cx="1682490" cy="1119621"/>
          </a:xfrm>
          <a:prstGeom prst="rect">
            <a:avLst/>
          </a:prstGeom>
          <a:noFill/>
          <a:extLst>
            <a:ext uri="{909E8E84-426E-40DD-AFC4-6F175D3DCCD1}">
              <a14:hiddenFill xmlns:a14="http://schemas.microsoft.com/office/drawing/2010/main">
                <a:solidFill>
                  <a:srgbClr val="FFFFFF"/>
                </a:solidFill>
              </a14:hiddenFill>
            </a:ext>
          </a:extLst>
        </p:spPr>
      </p:pic>
      <p:pic>
        <p:nvPicPr>
          <p:cNvPr id="5" name="IMG_4390">
            <a:hlinkClick r:id="" action="ppaction://media"/>
          </p:cNvPr>
          <p:cNvPicPr>
            <a:picLocks noChangeAspect="1"/>
          </p:cNvPicPr>
          <p:nvPr/>
        </p:nvPicPr>
        <p:blipFill>
          <a:blip r:embed="rId4"/>
          <a:stretch>
            <a:fillRect/>
          </a:stretch>
        </p:blipFill>
        <p:spPr>
          <a:xfrm>
            <a:off x="393584" y="1156640"/>
            <a:ext cx="3200400" cy="5199062"/>
          </a:xfrm>
          <a:prstGeom prst="rect">
            <a:avLst/>
          </a:prstGeom>
        </p:spPr>
      </p:pic>
      <p:sp>
        <p:nvSpPr>
          <p:cNvPr id="2" name="TextBox 1"/>
          <p:cNvSpPr txBox="1"/>
          <p:nvPr/>
        </p:nvSpPr>
        <p:spPr>
          <a:xfrm rot="2272318">
            <a:off x="3482036" y="1860388"/>
            <a:ext cx="3170612" cy="461665"/>
          </a:xfrm>
          <a:prstGeom prst="rect">
            <a:avLst/>
          </a:prstGeom>
          <a:noFill/>
        </p:spPr>
        <p:txBody>
          <a:bodyPr wrap="square" rtlCol="0">
            <a:spAutoFit/>
          </a:bodyPr>
          <a:lstStyle/>
          <a:p>
            <a:r>
              <a:rPr lang="en-US" sz="2400" dirty="0" smtClean="0">
                <a:solidFill>
                  <a:srgbClr val="92D050"/>
                </a:solidFill>
                <a:latin typeface="Ravie" panose="04040805050809020602" pitchFamily="82" charset="0"/>
              </a:rPr>
              <a:t>Losing Control</a:t>
            </a:r>
            <a:endParaRPr lang="en-US" sz="2400" dirty="0">
              <a:solidFill>
                <a:srgbClr val="92D050"/>
              </a:solidFill>
              <a:latin typeface="Ravie" panose="04040805050809020602" pitchFamily="82" charset="0"/>
            </a:endParaRPr>
          </a:p>
        </p:txBody>
      </p:sp>
      <p:sp>
        <p:nvSpPr>
          <p:cNvPr id="7" name="TextBox 6"/>
          <p:cNvSpPr txBox="1"/>
          <p:nvPr/>
        </p:nvSpPr>
        <p:spPr>
          <a:xfrm rot="2616340">
            <a:off x="10140901" y="704954"/>
            <a:ext cx="2023082" cy="461665"/>
          </a:xfrm>
          <a:prstGeom prst="rect">
            <a:avLst/>
          </a:prstGeom>
          <a:noFill/>
        </p:spPr>
        <p:txBody>
          <a:bodyPr wrap="square" rtlCol="0">
            <a:spAutoFit/>
          </a:bodyPr>
          <a:lstStyle/>
          <a:p>
            <a:r>
              <a:rPr lang="en-US" sz="2400" dirty="0" smtClean="0">
                <a:solidFill>
                  <a:schemeClr val="accent5">
                    <a:lumMod val="60000"/>
                    <a:lumOff val="40000"/>
                  </a:schemeClr>
                </a:solidFill>
                <a:latin typeface="Ravie" panose="04040805050809020602" pitchFamily="82" charset="0"/>
              </a:rPr>
              <a:t>Exciting</a:t>
            </a:r>
            <a:endParaRPr lang="en-US" sz="2400" dirty="0">
              <a:solidFill>
                <a:schemeClr val="accent5">
                  <a:lumMod val="60000"/>
                  <a:lumOff val="40000"/>
                </a:schemeClr>
              </a:solidFill>
              <a:latin typeface="Ravie" panose="04040805050809020602" pitchFamily="82" charset="0"/>
            </a:endParaRPr>
          </a:p>
        </p:txBody>
      </p:sp>
      <p:sp>
        <p:nvSpPr>
          <p:cNvPr id="8" name="TextBox 7"/>
          <p:cNvSpPr txBox="1"/>
          <p:nvPr/>
        </p:nvSpPr>
        <p:spPr>
          <a:xfrm rot="1062696">
            <a:off x="3714156" y="3164422"/>
            <a:ext cx="4119600" cy="461665"/>
          </a:xfrm>
          <a:prstGeom prst="rect">
            <a:avLst/>
          </a:prstGeom>
          <a:noFill/>
        </p:spPr>
        <p:txBody>
          <a:bodyPr wrap="square" rtlCol="0">
            <a:spAutoFit/>
          </a:bodyPr>
          <a:lstStyle/>
          <a:p>
            <a:r>
              <a:rPr lang="en-US" sz="2400" dirty="0" smtClean="0">
                <a:solidFill>
                  <a:srgbClr val="7030A0"/>
                </a:solidFill>
                <a:latin typeface="Ravie" panose="04040805050809020602" pitchFamily="82" charset="0"/>
              </a:rPr>
              <a:t>Brand New Feeling</a:t>
            </a:r>
            <a:endParaRPr lang="en-US" sz="2400" dirty="0">
              <a:solidFill>
                <a:srgbClr val="7030A0"/>
              </a:solidFill>
              <a:latin typeface="Ravie" panose="04040805050809020602" pitchFamily="82" charset="0"/>
            </a:endParaRPr>
          </a:p>
        </p:txBody>
      </p:sp>
      <p:sp>
        <p:nvSpPr>
          <p:cNvPr id="9" name="TextBox 8"/>
          <p:cNvSpPr txBox="1"/>
          <p:nvPr/>
        </p:nvSpPr>
        <p:spPr>
          <a:xfrm>
            <a:off x="6426680" y="2463802"/>
            <a:ext cx="2705126" cy="461665"/>
          </a:xfrm>
          <a:prstGeom prst="rect">
            <a:avLst/>
          </a:prstGeom>
          <a:noFill/>
        </p:spPr>
        <p:txBody>
          <a:bodyPr wrap="square" rtlCol="0">
            <a:spAutoFit/>
          </a:bodyPr>
          <a:lstStyle/>
          <a:p>
            <a:r>
              <a:rPr lang="en-US" sz="2400" dirty="0" smtClean="0">
                <a:solidFill>
                  <a:srgbClr val="C00000"/>
                </a:solidFill>
                <a:latin typeface="Ravie" panose="04040805050809020602" pitchFamily="82" charset="0"/>
              </a:rPr>
              <a:t>Risk Taking</a:t>
            </a:r>
            <a:endParaRPr lang="en-US" sz="2400" dirty="0">
              <a:solidFill>
                <a:srgbClr val="C00000"/>
              </a:solidFill>
              <a:latin typeface="Ravie" panose="04040805050809020602" pitchFamily="82" charset="0"/>
            </a:endParaRPr>
          </a:p>
        </p:txBody>
      </p:sp>
      <p:sp>
        <p:nvSpPr>
          <p:cNvPr id="10" name="TextBox 9"/>
          <p:cNvSpPr txBox="1"/>
          <p:nvPr/>
        </p:nvSpPr>
        <p:spPr>
          <a:xfrm rot="259326">
            <a:off x="7290144" y="559808"/>
            <a:ext cx="3572695" cy="1384995"/>
          </a:xfrm>
          <a:prstGeom prst="rect">
            <a:avLst/>
          </a:prstGeom>
          <a:noFill/>
        </p:spPr>
        <p:txBody>
          <a:bodyPr wrap="square" rtlCol="0">
            <a:spAutoFit/>
          </a:bodyPr>
          <a:lstStyle/>
          <a:p>
            <a:r>
              <a:rPr lang="en-US" sz="2400" dirty="0" err="1" smtClean="0">
                <a:solidFill>
                  <a:schemeClr val="accent2">
                    <a:lumMod val="75000"/>
                  </a:schemeClr>
                </a:solidFill>
                <a:latin typeface="Ravie" panose="04040805050809020602" pitchFamily="82" charset="0"/>
              </a:rPr>
              <a:t>acCe</a:t>
            </a:r>
            <a:r>
              <a:rPr lang="en-US" sz="2400" dirty="0" err="1" smtClean="0">
                <a:solidFill>
                  <a:srgbClr val="00B050"/>
                </a:solidFill>
                <a:latin typeface="Kristen ITC" panose="03050502040202030202" pitchFamily="66" charset="0"/>
              </a:rPr>
              <a:t>pt</a:t>
            </a:r>
            <a:r>
              <a:rPr lang="en-US" sz="2400" dirty="0" err="1" smtClean="0">
                <a:solidFill>
                  <a:schemeClr val="accent2">
                    <a:lumMod val="75000"/>
                  </a:schemeClr>
                </a:solidFill>
                <a:latin typeface="Ravie" panose="04040805050809020602" pitchFamily="82" charset="0"/>
              </a:rPr>
              <a:t>ing</a:t>
            </a:r>
            <a:r>
              <a:rPr lang="en-US" sz="2400" dirty="0" smtClean="0">
                <a:solidFill>
                  <a:schemeClr val="accent2">
                    <a:lumMod val="75000"/>
                  </a:schemeClr>
                </a:solidFill>
                <a:latin typeface="Ravie" panose="04040805050809020602" pitchFamily="82" charset="0"/>
              </a:rPr>
              <a:t> Le</a:t>
            </a:r>
            <a:r>
              <a:rPr lang="en-US" sz="2400" dirty="0" smtClean="0">
                <a:solidFill>
                  <a:srgbClr val="11BCD3"/>
                </a:solidFill>
                <a:latin typeface="Kristen ITC" panose="03050502040202030202" pitchFamily="66" charset="0"/>
              </a:rPr>
              <a:t>s</a:t>
            </a:r>
            <a:r>
              <a:rPr lang="en-US" sz="2400" dirty="0" smtClean="0">
                <a:solidFill>
                  <a:schemeClr val="accent2">
                    <a:lumMod val="75000"/>
                  </a:schemeClr>
                </a:solidFill>
                <a:latin typeface="Ravie" panose="04040805050809020602" pitchFamily="82" charset="0"/>
              </a:rPr>
              <a:t>s th</a:t>
            </a:r>
            <a:r>
              <a:rPr lang="en-US" sz="6000" dirty="0" smtClean="0">
                <a:solidFill>
                  <a:srgbClr val="C90D6F"/>
                </a:solidFill>
                <a:latin typeface="Informal Roman" panose="030604020304060B0204" pitchFamily="66" charset="0"/>
              </a:rPr>
              <a:t>a</a:t>
            </a:r>
            <a:r>
              <a:rPr lang="en-US" sz="2400" dirty="0" smtClean="0">
                <a:solidFill>
                  <a:schemeClr val="accent2">
                    <a:lumMod val="75000"/>
                  </a:schemeClr>
                </a:solidFill>
                <a:latin typeface="Ravie" panose="04040805050809020602" pitchFamily="82" charset="0"/>
              </a:rPr>
              <a:t>n Per</a:t>
            </a:r>
            <a:r>
              <a:rPr lang="en-US" sz="4800" dirty="0" smtClean="0">
                <a:solidFill>
                  <a:schemeClr val="accent6">
                    <a:lumMod val="75000"/>
                  </a:schemeClr>
                </a:solidFill>
                <a:latin typeface="Viner Hand ITC" panose="03070502030502020203" pitchFamily="66" charset="0"/>
              </a:rPr>
              <a:t>f</a:t>
            </a:r>
            <a:r>
              <a:rPr lang="en-US" sz="2400" dirty="0" smtClean="0">
                <a:solidFill>
                  <a:schemeClr val="accent2">
                    <a:lumMod val="75000"/>
                  </a:schemeClr>
                </a:solidFill>
                <a:latin typeface="Ravie" panose="04040805050809020602" pitchFamily="82" charset="0"/>
              </a:rPr>
              <a:t>ect</a:t>
            </a:r>
            <a:endParaRPr lang="en-US" sz="2400" dirty="0">
              <a:solidFill>
                <a:schemeClr val="accent2">
                  <a:lumMod val="75000"/>
                </a:schemeClr>
              </a:solidFill>
              <a:latin typeface="Ravie" panose="04040805050809020602" pitchFamily="82" charset="0"/>
            </a:endParaRPr>
          </a:p>
        </p:txBody>
      </p:sp>
      <p:sp>
        <p:nvSpPr>
          <p:cNvPr id="11" name="TextBox 10"/>
          <p:cNvSpPr txBox="1"/>
          <p:nvPr/>
        </p:nvSpPr>
        <p:spPr>
          <a:xfrm rot="20671013">
            <a:off x="9567230" y="2168782"/>
            <a:ext cx="2101803" cy="461665"/>
          </a:xfrm>
          <a:prstGeom prst="rect">
            <a:avLst/>
          </a:prstGeom>
          <a:noFill/>
        </p:spPr>
        <p:txBody>
          <a:bodyPr wrap="square" rtlCol="0">
            <a:spAutoFit/>
          </a:bodyPr>
          <a:lstStyle/>
          <a:p>
            <a:pPr algn="ctr"/>
            <a:r>
              <a:rPr lang="en-US" sz="2400" dirty="0" smtClean="0">
                <a:solidFill>
                  <a:srgbClr val="11BCD3"/>
                </a:solidFill>
                <a:latin typeface="Ravie" panose="04040805050809020602" pitchFamily="82" charset="0"/>
              </a:rPr>
              <a:t>Amazed</a:t>
            </a:r>
            <a:endParaRPr lang="en-US" sz="2400" dirty="0">
              <a:solidFill>
                <a:srgbClr val="11BCD3"/>
              </a:solidFill>
              <a:latin typeface="Ravie" panose="04040805050809020602" pitchFamily="82" charset="0"/>
            </a:endParaRPr>
          </a:p>
        </p:txBody>
      </p:sp>
      <p:sp>
        <p:nvSpPr>
          <p:cNvPr id="12" name="TextBox 11"/>
          <p:cNvSpPr txBox="1"/>
          <p:nvPr/>
        </p:nvSpPr>
        <p:spPr>
          <a:xfrm rot="19813905">
            <a:off x="6537724" y="3515780"/>
            <a:ext cx="5481908" cy="461665"/>
          </a:xfrm>
          <a:prstGeom prst="rect">
            <a:avLst/>
          </a:prstGeom>
          <a:noFill/>
        </p:spPr>
        <p:txBody>
          <a:bodyPr wrap="square" rtlCol="0">
            <a:spAutoFit/>
          </a:bodyPr>
          <a:lstStyle/>
          <a:p>
            <a:r>
              <a:rPr lang="en-US" sz="2400" dirty="0" smtClean="0">
                <a:solidFill>
                  <a:schemeClr val="accent6">
                    <a:lumMod val="75000"/>
                  </a:schemeClr>
                </a:solidFill>
                <a:latin typeface="Ravie" panose="04040805050809020602" pitchFamily="82" charset="0"/>
              </a:rPr>
              <a:t>Sense of Accomplishment</a:t>
            </a:r>
            <a:endParaRPr lang="en-US" sz="2400" dirty="0">
              <a:solidFill>
                <a:schemeClr val="accent6">
                  <a:lumMod val="75000"/>
                </a:schemeClr>
              </a:solidFill>
              <a:latin typeface="Ravie" panose="04040805050809020602" pitchFamily="82" charset="0"/>
            </a:endParaRPr>
          </a:p>
        </p:txBody>
      </p:sp>
    </p:spTree>
    <p:extLst>
      <p:ext uri="{BB962C8B-B14F-4D97-AF65-F5344CB8AC3E}">
        <p14:creationId xmlns:p14="http://schemas.microsoft.com/office/powerpoint/2010/main" val="3191813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214041" y="449859"/>
            <a:ext cx="11977959" cy="769441"/>
          </a:xfrm>
          <a:prstGeom prst="rect">
            <a:avLst/>
          </a:prstGeom>
        </p:spPr>
        <p:txBody>
          <a:bodyPr wrap="none">
            <a:spAutoFit/>
          </a:bodyPr>
          <a:lstStyle/>
          <a:p>
            <a:r>
              <a:rPr lang="en-US" sz="4400" b="1" dirty="0">
                <a:solidFill>
                  <a:srgbClr val="FF0000"/>
                </a:solidFill>
                <a:latin typeface="Papyrus" panose="03070502060502030205" pitchFamily="66" charset="0"/>
              </a:rPr>
              <a:t>To get more information about our successes……. </a:t>
            </a:r>
          </a:p>
        </p:txBody>
      </p:sp>
      <p:sp>
        <p:nvSpPr>
          <p:cNvPr id="8" name="TextBox 7"/>
          <p:cNvSpPr txBox="1"/>
          <p:nvPr/>
        </p:nvSpPr>
        <p:spPr>
          <a:xfrm>
            <a:off x="1531427" y="1136754"/>
            <a:ext cx="4340867" cy="584775"/>
          </a:xfrm>
          <a:prstGeom prst="rect">
            <a:avLst/>
          </a:prstGeom>
          <a:noFill/>
        </p:spPr>
        <p:txBody>
          <a:bodyPr wrap="square" rtlCol="0">
            <a:spAutoFit/>
          </a:bodyPr>
          <a:lstStyle/>
          <a:p>
            <a:r>
              <a:rPr lang="en-US" sz="3200" dirty="0">
                <a:solidFill>
                  <a:srgbClr val="002060"/>
                </a:solidFill>
                <a:latin typeface="Californian FB" panose="0207040306080B030204" pitchFamily="18" charset="0"/>
              </a:rPr>
              <a:t>www.southwestabe.org</a:t>
            </a:r>
          </a:p>
        </p:txBody>
      </p:sp>
      <p:grpSp>
        <p:nvGrpSpPr>
          <p:cNvPr id="9" name="Group 8"/>
          <p:cNvGrpSpPr/>
          <p:nvPr/>
        </p:nvGrpSpPr>
        <p:grpSpPr>
          <a:xfrm>
            <a:off x="1624966" y="1925529"/>
            <a:ext cx="7176110" cy="1738169"/>
            <a:chOff x="4644972" y="2147835"/>
            <a:chExt cx="5037928" cy="795157"/>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972" y="2147835"/>
              <a:ext cx="5037928" cy="795157"/>
            </a:xfrm>
            <a:prstGeom prst="rect">
              <a:avLst/>
            </a:prstGeom>
            <a:ln w="38100">
              <a:solidFill>
                <a:schemeClr val="tx1"/>
              </a:solidFill>
            </a:ln>
          </p:spPr>
        </p:pic>
        <p:sp>
          <p:nvSpPr>
            <p:cNvPr id="11" name="Oval 10"/>
            <p:cNvSpPr/>
            <p:nvPr/>
          </p:nvSpPr>
          <p:spPr>
            <a:xfrm>
              <a:off x="6359236" y="2452255"/>
              <a:ext cx="1188720" cy="4239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4966" y="3855346"/>
            <a:ext cx="4868746" cy="2827465"/>
          </a:xfrm>
          <a:prstGeom prst="rect">
            <a:avLst/>
          </a:prstGeom>
          <a:ln w="38100">
            <a:solidFill>
              <a:schemeClr val="tx1"/>
            </a:solidFill>
          </a:ln>
        </p:spPr>
      </p:pic>
      <p:sp>
        <p:nvSpPr>
          <p:cNvPr id="14" name="Rectangle 13"/>
          <p:cNvSpPr/>
          <p:nvPr/>
        </p:nvSpPr>
        <p:spPr>
          <a:xfrm>
            <a:off x="754798" y="1056277"/>
            <a:ext cx="1031273" cy="769441"/>
          </a:xfrm>
          <a:prstGeom prst="rect">
            <a:avLst/>
          </a:prstGeom>
          <a:noFill/>
        </p:spPr>
        <p:txBody>
          <a:bodyPr wrap="squar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1.</a:t>
            </a:r>
          </a:p>
        </p:txBody>
      </p:sp>
      <p:sp>
        <p:nvSpPr>
          <p:cNvPr id="15" name="Rectangle 14"/>
          <p:cNvSpPr/>
          <p:nvPr/>
        </p:nvSpPr>
        <p:spPr>
          <a:xfrm>
            <a:off x="754798" y="1715687"/>
            <a:ext cx="1031273" cy="769441"/>
          </a:xfrm>
          <a:prstGeom prst="rect">
            <a:avLst/>
          </a:prstGeom>
          <a:noFill/>
        </p:spPr>
        <p:txBody>
          <a:bodyPr wrap="square" lIns="91440" tIns="45720" rIns="91440" bIns="45720">
            <a:spAutoFit/>
          </a:bodyPr>
          <a:lstStyle/>
          <a:p>
            <a:pPr algn="ctr"/>
            <a:r>
              <a:rPr lang="en-US" sz="4400" dirty="0">
                <a:ln w="0"/>
                <a:effectLst>
                  <a:outerShdw blurRad="38100" dist="19050" dir="2700000" algn="tl" rotWithShape="0">
                    <a:schemeClr val="dk1">
                      <a:alpha val="40000"/>
                    </a:schemeClr>
                  </a:outerShdw>
                </a:effectLst>
              </a:rPr>
              <a:t>2</a:t>
            </a:r>
            <a:r>
              <a:rPr lang="en-US" sz="4400" b="0" cap="none" spc="0" dirty="0">
                <a:ln w="0"/>
                <a:solidFill>
                  <a:schemeClr val="tx1"/>
                </a:solidFill>
                <a:effectLst>
                  <a:outerShdw blurRad="38100" dist="19050" dir="2700000" algn="tl" rotWithShape="0">
                    <a:schemeClr val="dk1">
                      <a:alpha val="40000"/>
                    </a:schemeClr>
                  </a:outerShdw>
                </a:effectLst>
              </a:rPr>
              <a:t>.</a:t>
            </a:r>
          </a:p>
        </p:txBody>
      </p:sp>
      <p:sp>
        <p:nvSpPr>
          <p:cNvPr id="16" name="Rectangle 15"/>
          <p:cNvSpPr/>
          <p:nvPr/>
        </p:nvSpPr>
        <p:spPr>
          <a:xfrm>
            <a:off x="718240" y="3663698"/>
            <a:ext cx="1031273" cy="769441"/>
          </a:xfrm>
          <a:prstGeom prst="rect">
            <a:avLst/>
          </a:prstGeom>
          <a:noFill/>
        </p:spPr>
        <p:txBody>
          <a:bodyPr wrap="square" lIns="91440" tIns="45720" rIns="91440" bIns="45720">
            <a:spAutoFit/>
          </a:bodyPr>
          <a:lstStyle/>
          <a:p>
            <a:pPr algn="ctr"/>
            <a:r>
              <a:rPr lang="en-US" sz="4400" dirty="0">
                <a:ln w="0"/>
                <a:effectLst>
                  <a:outerShdw blurRad="38100" dist="19050" dir="2700000" algn="tl" rotWithShape="0">
                    <a:schemeClr val="dk1">
                      <a:alpha val="40000"/>
                    </a:schemeClr>
                  </a:outerShdw>
                </a:effectLst>
              </a:rPr>
              <a:t>3</a:t>
            </a:r>
            <a:r>
              <a:rPr lang="en-US" sz="4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3140544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81179" y="111331"/>
            <a:ext cx="5251269" cy="6494085"/>
          </a:xfrm>
          <a:prstGeom prst="rect">
            <a:avLst/>
          </a:prstGeom>
        </p:spPr>
        <p:txBody>
          <a:bodyPr wrap="square">
            <a:spAutoFit/>
          </a:bodyPr>
          <a:lstStyle/>
          <a:p>
            <a:r>
              <a:rPr lang="en-US" sz="3200" b="1" dirty="0">
                <a:latin typeface="Bell MT" panose="02020503060305020303" pitchFamily="18" charset="0"/>
              </a:rPr>
              <a:t>When faced with possible hardships, focusing on a positive attitude and being open to new ways of collaboration becomes even more critical!</a:t>
            </a:r>
          </a:p>
          <a:p>
            <a:r>
              <a:rPr lang="en-US" sz="3200" b="1" dirty="0">
                <a:latin typeface="Bell MT" panose="02020503060305020303" pitchFamily="18" charset="0"/>
              </a:rPr>
              <a:t> </a:t>
            </a:r>
          </a:p>
          <a:p>
            <a:r>
              <a:rPr lang="en-US" sz="3200" b="1" dirty="0">
                <a:latin typeface="Bell MT" panose="02020503060305020303" pitchFamily="18" charset="0"/>
              </a:rPr>
              <a:t>When the doors are closed, windows are opened. </a:t>
            </a:r>
          </a:p>
          <a:p>
            <a:endParaRPr lang="en-US" sz="2400" b="1" dirty="0">
              <a:latin typeface="Bell MT" panose="02020503060305020303" pitchFamily="18" charset="0"/>
            </a:endParaRPr>
          </a:p>
          <a:p>
            <a:r>
              <a:rPr lang="en-US" sz="4000" b="1" dirty="0">
                <a:ln w="12700">
                  <a:solidFill>
                    <a:schemeClr val="tx1"/>
                  </a:solidFill>
                </a:ln>
                <a:solidFill>
                  <a:srgbClr val="0070C0"/>
                </a:solidFill>
                <a:latin typeface="Bell MT" panose="02020503060305020303" pitchFamily="18" charset="0"/>
              </a:rPr>
              <a:t>Your attitude </a:t>
            </a:r>
            <a:r>
              <a:rPr lang="en-US" sz="3200" b="1" dirty="0">
                <a:latin typeface="Bell MT" panose="02020503060305020303" pitchFamily="18" charset="0"/>
              </a:rPr>
              <a:t>will determine if you can see the open windows.</a:t>
            </a:r>
            <a:endParaRPr lang="en-US" sz="3200" b="1" i="0" dirty="0">
              <a:effectLst/>
              <a:latin typeface="Bell MT" panose="02020503060305020303" pitchFamily="18"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50911" y="978678"/>
            <a:ext cx="5658059" cy="4759392"/>
          </a:xfrm>
          <a:prstGeom prst="rect">
            <a:avLst/>
          </a:prstGeom>
          <a:ln w="38100">
            <a:solidFill>
              <a:schemeClr val="tx1"/>
            </a:solidFill>
          </a:ln>
        </p:spPr>
      </p:pic>
    </p:spTree>
    <p:extLst>
      <p:ext uri="{BB962C8B-B14F-4D97-AF65-F5344CB8AC3E}">
        <p14:creationId xmlns:p14="http://schemas.microsoft.com/office/powerpoint/2010/main" val="540351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extBox 19"/>
          <p:cNvSpPr txBox="1"/>
          <p:nvPr/>
        </p:nvSpPr>
        <p:spPr>
          <a:xfrm>
            <a:off x="4198566" y="1352310"/>
            <a:ext cx="7816567" cy="5262979"/>
          </a:xfrm>
          <a:prstGeom prst="rect">
            <a:avLst/>
          </a:prstGeom>
          <a:noFill/>
        </p:spPr>
        <p:txBody>
          <a:bodyPr wrap="square" rtlCol="0">
            <a:spAutoFit/>
          </a:bodyPr>
          <a:lstStyle/>
          <a:p>
            <a:r>
              <a:rPr lang="en-US" sz="2400" dirty="0">
                <a:latin typeface="Bell MT" panose="02020503060305020303" pitchFamily="18" charset="0"/>
              </a:rPr>
              <a:t>In summary I am here to confidently state that collaboration (real collaboration) and innovation create success for your </a:t>
            </a:r>
            <a:r>
              <a:rPr lang="en-US" sz="2400" dirty="0" smtClean="0">
                <a:latin typeface="Bell MT" panose="02020503060305020303" pitchFamily="18" charset="0"/>
              </a:rPr>
              <a:t>customers.</a:t>
            </a:r>
            <a:endParaRPr lang="en-US" sz="2400" dirty="0">
              <a:latin typeface="Bell MT" panose="02020503060305020303" pitchFamily="18" charset="0"/>
            </a:endParaRPr>
          </a:p>
          <a:p>
            <a:r>
              <a:rPr lang="en-US" sz="2400" dirty="0">
                <a:latin typeface="Bell MT" panose="02020503060305020303" pitchFamily="18" charset="0"/>
              </a:rPr>
              <a:t>Wisdom from “Been around the block”:</a:t>
            </a:r>
          </a:p>
          <a:p>
            <a:pPr marL="974725" indent="-457200">
              <a:buAutoNum type="arabicPeriod"/>
            </a:pPr>
            <a:r>
              <a:rPr lang="en-US" sz="2400" dirty="0">
                <a:latin typeface="Bell MT" panose="02020503060305020303" pitchFamily="18" charset="0"/>
              </a:rPr>
              <a:t>Focus on your </a:t>
            </a:r>
            <a:r>
              <a:rPr lang="en-US" sz="2400" dirty="0" smtClean="0">
                <a:latin typeface="Bell MT" panose="02020503060305020303" pitchFamily="18" charset="0"/>
              </a:rPr>
              <a:t>customer </a:t>
            </a:r>
            <a:r>
              <a:rPr lang="en-US" sz="2400" dirty="0">
                <a:latin typeface="Bell MT" panose="02020503060305020303" pitchFamily="18" charset="0"/>
              </a:rPr>
              <a:t>and his/her success</a:t>
            </a:r>
          </a:p>
          <a:p>
            <a:pPr marL="974725" indent="-457200">
              <a:buAutoNum type="arabicPeriod"/>
            </a:pPr>
            <a:r>
              <a:rPr lang="en-US" sz="2400" dirty="0">
                <a:latin typeface="Bell MT" panose="02020503060305020303" pitchFamily="18" charset="0"/>
              </a:rPr>
              <a:t>Be aware of others who share that </a:t>
            </a:r>
            <a:r>
              <a:rPr lang="en-US" sz="2400" dirty="0" smtClean="0">
                <a:latin typeface="Bell MT" panose="02020503060305020303" pitchFamily="18" charset="0"/>
              </a:rPr>
              <a:t>customer’s </a:t>
            </a:r>
            <a:r>
              <a:rPr lang="en-US" sz="2400" dirty="0">
                <a:latin typeface="Bell MT" panose="02020503060305020303" pitchFamily="18" charset="0"/>
              </a:rPr>
              <a:t>success as a focus from other agencies</a:t>
            </a:r>
          </a:p>
          <a:p>
            <a:pPr marL="974725" indent="-457200">
              <a:buFontTx/>
              <a:buAutoNum type="arabicPeriod"/>
            </a:pPr>
            <a:r>
              <a:rPr lang="en-US" sz="2400" dirty="0">
                <a:latin typeface="Bell MT" panose="02020503060305020303" pitchFamily="18" charset="0"/>
              </a:rPr>
              <a:t>Be open to new ideas</a:t>
            </a:r>
          </a:p>
          <a:p>
            <a:pPr marL="974725" indent="-457200">
              <a:buAutoNum type="arabicPeriod"/>
            </a:pPr>
            <a:r>
              <a:rPr lang="en-US" sz="2400" dirty="0">
                <a:latin typeface="Bell MT" panose="02020503060305020303" pitchFamily="18" charset="0"/>
              </a:rPr>
              <a:t>Be willing to seize opportunities as they present </a:t>
            </a:r>
            <a:r>
              <a:rPr lang="en-US" sz="2400" dirty="0" smtClean="0">
                <a:latin typeface="Bell MT" panose="02020503060305020303" pitchFamily="18" charset="0"/>
              </a:rPr>
              <a:t>themselves</a:t>
            </a:r>
          </a:p>
          <a:p>
            <a:pPr marL="974725" indent="-457200">
              <a:buAutoNum type="arabicPeriod"/>
            </a:pPr>
            <a:r>
              <a:rPr lang="en-US" sz="2400" dirty="0" smtClean="0">
                <a:latin typeface="Bell MT" panose="02020503060305020303" pitchFamily="18" charset="0"/>
              </a:rPr>
              <a:t>Allow the employers to Drive the training content</a:t>
            </a:r>
            <a:endParaRPr lang="en-US" sz="2400" dirty="0">
              <a:latin typeface="Bell MT" panose="02020503060305020303" pitchFamily="18" charset="0"/>
            </a:endParaRPr>
          </a:p>
          <a:p>
            <a:r>
              <a:rPr lang="en-US" sz="2400" dirty="0">
                <a:latin typeface="Bell MT" panose="02020503060305020303" pitchFamily="18" charset="0"/>
              </a:rPr>
              <a:t>I can assure you our </a:t>
            </a:r>
            <a:r>
              <a:rPr lang="en-US" sz="2400" dirty="0" smtClean="0">
                <a:latin typeface="Bell MT" panose="02020503060305020303" pitchFamily="18" charset="0"/>
              </a:rPr>
              <a:t>customers </a:t>
            </a:r>
            <a:r>
              <a:rPr lang="en-US" sz="2400" dirty="0">
                <a:latin typeface="Bell MT" panose="02020503060305020303" pitchFamily="18" charset="0"/>
              </a:rPr>
              <a:t>are receiving better services due to our collaborations – not duplicating services! And that </a:t>
            </a:r>
          </a:p>
          <a:p>
            <a:r>
              <a:rPr lang="en-US" sz="2400" dirty="0">
                <a:latin typeface="Bell MT" panose="02020503060305020303" pitchFamily="18" charset="0"/>
              </a:rPr>
              <a:t>is what WIOA is all about.</a:t>
            </a:r>
          </a:p>
        </p:txBody>
      </p:sp>
      <p:pic>
        <p:nvPicPr>
          <p:cNvPr id="2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88" y="166329"/>
            <a:ext cx="3346175" cy="324344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5" name="Title 1"/>
          <p:cNvSpPr txBox="1">
            <a:spLocks/>
          </p:cNvSpPr>
          <p:nvPr/>
        </p:nvSpPr>
        <p:spPr>
          <a:xfrm>
            <a:off x="245388" y="3494863"/>
            <a:ext cx="3410001" cy="23076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0000"/>
                </a:solidFill>
                <a:latin typeface="Papyrus" panose="03070502060502030205" pitchFamily="66" charset="0"/>
              </a:rPr>
              <a:t>The recipe is always reinventing itself.</a:t>
            </a:r>
          </a:p>
          <a:p>
            <a:pPr algn="ctr"/>
            <a:endParaRPr lang="en-US" sz="2400" b="1" dirty="0" smtClean="0">
              <a:solidFill>
                <a:srgbClr val="FF0000"/>
              </a:solidFill>
              <a:latin typeface="Papyrus" panose="03070502060502030205" pitchFamily="66" charset="0"/>
            </a:endParaRPr>
          </a:p>
          <a:p>
            <a:pPr algn="ctr"/>
            <a:r>
              <a:rPr lang="en-US" sz="2400" b="1" dirty="0" smtClean="0">
                <a:solidFill>
                  <a:srgbClr val="FF0000"/>
                </a:solidFill>
                <a:latin typeface="Papyrus" panose="03070502060502030205" pitchFamily="66" charset="0"/>
              </a:rPr>
              <a:t>New </a:t>
            </a:r>
            <a:r>
              <a:rPr lang="en-US" sz="2400" b="1" dirty="0">
                <a:solidFill>
                  <a:srgbClr val="FF0000"/>
                </a:solidFill>
                <a:latin typeface="Papyrus" panose="03070502060502030205" pitchFamily="66" charset="0"/>
              </a:rPr>
              <a:t>Ingredients </a:t>
            </a:r>
            <a:endParaRPr lang="en-US" sz="2400" b="1" dirty="0" smtClean="0">
              <a:solidFill>
                <a:srgbClr val="FF0000"/>
              </a:solidFill>
              <a:latin typeface="Papyrus" panose="03070502060502030205" pitchFamily="66" charset="0"/>
            </a:endParaRPr>
          </a:p>
          <a:p>
            <a:pPr algn="ctr"/>
            <a:r>
              <a:rPr lang="en-US" sz="2400" b="1" dirty="0" smtClean="0">
                <a:solidFill>
                  <a:srgbClr val="FF0000"/>
                </a:solidFill>
                <a:latin typeface="Papyrus" panose="03070502060502030205" pitchFamily="66" charset="0"/>
              </a:rPr>
              <a:t>=</a:t>
            </a:r>
          </a:p>
          <a:p>
            <a:pPr algn="ctr"/>
            <a:r>
              <a:rPr lang="en-US" sz="2400" b="1" dirty="0" smtClean="0">
                <a:solidFill>
                  <a:srgbClr val="FF0000"/>
                </a:solidFill>
                <a:latin typeface="Papyrus" panose="03070502060502030205" pitchFamily="66" charset="0"/>
              </a:rPr>
              <a:t>New </a:t>
            </a:r>
            <a:r>
              <a:rPr lang="en-US" sz="2400" b="1" dirty="0">
                <a:solidFill>
                  <a:srgbClr val="FF0000"/>
                </a:solidFill>
                <a:latin typeface="Papyrus" panose="03070502060502030205" pitchFamily="66" charset="0"/>
              </a:rPr>
              <a:t>Successes</a:t>
            </a:r>
          </a:p>
        </p:txBody>
      </p:sp>
      <p:sp>
        <p:nvSpPr>
          <p:cNvPr id="27" name="TextBox 26"/>
          <p:cNvSpPr txBox="1"/>
          <p:nvPr/>
        </p:nvSpPr>
        <p:spPr>
          <a:xfrm>
            <a:off x="3591563" y="5462"/>
            <a:ext cx="8600437" cy="1446550"/>
          </a:xfrm>
          <a:prstGeom prst="rect">
            <a:avLst/>
          </a:prstGeom>
          <a:noFill/>
        </p:spPr>
        <p:txBody>
          <a:bodyPr wrap="square" rtlCol="0">
            <a:spAutoFit/>
          </a:bodyPr>
          <a:lstStyle/>
          <a:p>
            <a:pPr algn="ctr"/>
            <a:r>
              <a:rPr lang="en-US" sz="4400" b="1" i="1" dirty="0">
                <a:solidFill>
                  <a:srgbClr val="FF0000"/>
                </a:solidFill>
                <a:latin typeface="Papyrus" panose="03070502060502030205" pitchFamily="66" charset="0"/>
              </a:rPr>
              <a:t>Voila!</a:t>
            </a:r>
          </a:p>
          <a:p>
            <a:pPr algn="ctr"/>
            <a:r>
              <a:rPr lang="en-US" sz="4400" b="1" dirty="0">
                <a:solidFill>
                  <a:srgbClr val="FF0000"/>
                </a:solidFill>
                <a:latin typeface="Papyrus" panose="03070502060502030205" pitchFamily="66" charset="0"/>
              </a:rPr>
              <a:t>A Recipe for Success</a:t>
            </a:r>
          </a:p>
        </p:txBody>
      </p:sp>
      <p:pic>
        <p:nvPicPr>
          <p:cNvPr id="7170" name="Picture 2" descr="http://photos.gograph.com/thumbs/CSP/CSP274/k196513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9671" y="5887619"/>
            <a:ext cx="921434" cy="92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25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
          <a:stretch/>
        </p:blipFill>
        <p:spPr>
          <a:xfrm>
            <a:off x="2998486" y="398841"/>
            <a:ext cx="4940801" cy="2574739"/>
          </a:xfrm>
          <a:prstGeom prst="rect">
            <a:avLst/>
          </a:prstGeom>
        </p:spPr>
      </p:pic>
      <p:grpSp>
        <p:nvGrpSpPr>
          <p:cNvPr id="7" name="Group 6"/>
          <p:cNvGrpSpPr/>
          <p:nvPr/>
        </p:nvGrpSpPr>
        <p:grpSpPr>
          <a:xfrm>
            <a:off x="319390" y="398841"/>
            <a:ext cx="2483142" cy="2697292"/>
            <a:chOff x="638172" y="2781315"/>
            <a:chExt cx="2483142" cy="2697292"/>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172" y="2781315"/>
              <a:ext cx="1605192" cy="1681629"/>
            </a:xfrm>
            <a:prstGeom prst="rect">
              <a:avLst/>
            </a:prstGeom>
          </p:spPr>
        </p:pic>
        <p:sp>
          <p:nvSpPr>
            <p:cNvPr id="12" name="TextBox 11"/>
            <p:cNvSpPr txBox="1"/>
            <p:nvPr/>
          </p:nvSpPr>
          <p:spPr>
            <a:xfrm>
              <a:off x="638172" y="4462944"/>
              <a:ext cx="2483142" cy="1015663"/>
            </a:xfrm>
            <a:prstGeom prst="rect">
              <a:avLst/>
            </a:prstGeom>
            <a:noFill/>
          </p:spPr>
          <p:txBody>
            <a:bodyPr wrap="square" rtlCol="0">
              <a:spAutoFit/>
            </a:bodyPr>
            <a:lstStyle/>
            <a:p>
              <a:r>
                <a:rPr lang="en-US" b="1" dirty="0" smtClean="0">
                  <a:latin typeface="Bell MT" panose="02020503060305020303" pitchFamily="18" charset="0"/>
                </a:rPr>
                <a:t>Pat Thomas</a:t>
              </a:r>
              <a:endParaRPr lang="en-US" dirty="0">
                <a:latin typeface="Bell MT" panose="02020503060305020303" pitchFamily="18" charset="0"/>
              </a:endParaRPr>
            </a:p>
            <a:p>
              <a:r>
                <a:rPr lang="en-US" sz="1400" dirty="0" smtClean="0">
                  <a:latin typeface="Bell MT" panose="02020503060305020303" pitchFamily="18" charset="0"/>
                </a:rPr>
                <a:t>Director</a:t>
              </a:r>
            </a:p>
            <a:p>
              <a:r>
                <a:rPr lang="en-US" sz="1400" dirty="0" smtClean="0">
                  <a:latin typeface="Bell MT" panose="02020503060305020303" pitchFamily="18" charset="0"/>
                </a:rPr>
                <a:t>SW ABE Marshall Region</a:t>
              </a:r>
            </a:p>
            <a:p>
              <a:r>
                <a:rPr lang="en-US" sz="1400" dirty="0" smtClean="0">
                  <a:solidFill>
                    <a:srgbClr val="0070C0"/>
                  </a:solidFill>
                  <a:latin typeface="Bell MT" panose="02020503060305020303" pitchFamily="18" charset="0"/>
                </a:rPr>
                <a:t>pthomas@starpoint.net</a:t>
              </a:r>
              <a:endParaRPr lang="en-US" sz="1400" dirty="0">
                <a:solidFill>
                  <a:srgbClr val="0070C0"/>
                </a:solidFill>
                <a:latin typeface="Bell MT" panose="02020503060305020303" pitchFamily="18" charset="0"/>
              </a:endParaRPr>
            </a:p>
          </p:txBody>
        </p:sp>
      </p:grpSp>
      <p:grpSp>
        <p:nvGrpSpPr>
          <p:cNvPr id="8" name="Group 7"/>
          <p:cNvGrpSpPr/>
          <p:nvPr/>
        </p:nvGrpSpPr>
        <p:grpSpPr>
          <a:xfrm>
            <a:off x="9013190" y="249988"/>
            <a:ext cx="3178809" cy="2915562"/>
            <a:chOff x="8618908" y="1894230"/>
            <a:chExt cx="3178809" cy="2915562"/>
          </a:xfrm>
        </p:grpSpPr>
        <p:pic>
          <p:nvPicPr>
            <p:cNvPr id="1031" name="Picture 7" descr="Eriann Bio P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8909" y="1894230"/>
              <a:ext cx="1741600" cy="1868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Box 12"/>
            <p:cNvSpPr txBox="1"/>
            <p:nvPr/>
          </p:nvSpPr>
          <p:spPr>
            <a:xfrm>
              <a:off x="8618908" y="3794129"/>
              <a:ext cx="3178809" cy="1015663"/>
            </a:xfrm>
            <a:prstGeom prst="rect">
              <a:avLst/>
            </a:prstGeom>
            <a:noFill/>
          </p:spPr>
          <p:txBody>
            <a:bodyPr wrap="square" rtlCol="0">
              <a:spAutoFit/>
            </a:bodyPr>
            <a:lstStyle/>
            <a:p>
              <a:r>
                <a:rPr lang="en-US" b="1" dirty="0" err="1">
                  <a:latin typeface="Bell MT" panose="02020503060305020303" pitchFamily="18" charset="0"/>
                </a:rPr>
                <a:t>Eriann</a:t>
              </a:r>
              <a:r>
                <a:rPr lang="en-US" b="1" dirty="0">
                  <a:latin typeface="Bell MT" panose="02020503060305020303" pitchFamily="18" charset="0"/>
                </a:rPr>
                <a:t> </a:t>
              </a:r>
              <a:r>
                <a:rPr lang="en-US" b="1" dirty="0" err="1">
                  <a:latin typeface="Bell MT" panose="02020503060305020303" pitchFamily="18" charset="0"/>
                </a:rPr>
                <a:t>Faris</a:t>
              </a:r>
              <a:endParaRPr lang="en-US" dirty="0">
                <a:latin typeface="Bell MT" panose="02020503060305020303" pitchFamily="18" charset="0"/>
              </a:endParaRPr>
            </a:p>
            <a:p>
              <a:r>
                <a:rPr lang="en-US" sz="1400" dirty="0" smtClean="0">
                  <a:latin typeface="Bell MT" panose="02020503060305020303" pitchFamily="18" charset="0"/>
                </a:rPr>
                <a:t>Youth Program Manager</a:t>
              </a:r>
            </a:p>
            <a:p>
              <a:r>
                <a:rPr lang="en-US" sz="1400" dirty="0" smtClean="0">
                  <a:latin typeface="Bell MT" panose="02020503060305020303" pitchFamily="18" charset="0"/>
                </a:rPr>
                <a:t>SW MN Private Industry Council (PIC)</a:t>
              </a:r>
            </a:p>
            <a:p>
              <a:r>
                <a:rPr lang="en-US" altLang="en-US" sz="1400" dirty="0">
                  <a:solidFill>
                    <a:srgbClr val="0070C0"/>
                  </a:solidFill>
                  <a:latin typeface="Bell MT" panose="02020503060305020303" pitchFamily="18" charset="0"/>
                </a:rPr>
                <a:t>efaris@swmnpic.org</a:t>
              </a:r>
              <a:endParaRPr lang="en-US" sz="1400" dirty="0">
                <a:solidFill>
                  <a:srgbClr val="0070C0"/>
                </a:solidFill>
                <a:latin typeface="Bell MT" panose="02020503060305020303" pitchFamily="18" charset="0"/>
              </a:endParaRPr>
            </a:p>
          </p:txBody>
        </p:sp>
      </p:grpSp>
      <p:grpSp>
        <p:nvGrpSpPr>
          <p:cNvPr id="10" name="Group 9"/>
          <p:cNvGrpSpPr/>
          <p:nvPr/>
        </p:nvGrpSpPr>
        <p:grpSpPr>
          <a:xfrm>
            <a:off x="6849095" y="3009623"/>
            <a:ext cx="4563972" cy="3396514"/>
            <a:chOff x="6599858" y="3233886"/>
            <a:chExt cx="4563972" cy="3396514"/>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858" y="3233886"/>
              <a:ext cx="1909450" cy="2299617"/>
            </a:xfrm>
            <a:prstGeom prst="rect">
              <a:avLst/>
            </a:prstGeom>
          </p:spPr>
        </p:pic>
        <p:sp>
          <p:nvSpPr>
            <p:cNvPr id="9" name="TextBox 8"/>
            <p:cNvSpPr txBox="1"/>
            <p:nvPr/>
          </p:nvSpPr>
          <p:spPr>
            <a:xfrm>
              <a:off x="6599858" y="5614737"/>
              <a:ext cx="4563972" cy="1015663"/>
            </a:xfrm>
            <a:prstGeom prst="rect">
              <a:avLst/>
            </a:prstGeom>
            <a:noFill/>
          </p:spPr>
          <p:txBody>
            <a:bodyPr wrap="square" rtlCol="0">
              <a:spAutoFit/>
            </a:bodyPr>
            <a:lstStyle/>
            <a:p>
              <a:r>
                <a:rPr lang="en-US" b="1" dirty="0"/>
                <a:t>Dawn </a:t>
              </a:r>
              <a:r>
                <a:rPr lang="en-US" b="1" dirty="0" err="1" smtClean="0"/>
                <a:t>Regnier</a:t>
              </a:r>
              <a:endParaRPr lang="en-US" b="1" dirty="0" smtClean="0"/>
            </a:p>
            <a:p>
              <a:r>
                <a:rPr lang="en-US" sz="1400" dirty="0" smtClean="0">
                  <a:latin typeface="Bell MT" panose="02020503060305020303" pitchFamily="18" charset="0"/>
                </a:rPr>
                <a:t>Director </a:t>
              </a:r>
              <a:r>
                <a:rPr lang="en-US" sz="1400" dirty="0">
                  <a:latin typeface="Bell MT" panose="02020503060305020303" pitchFamily="18" charset="0"/>
                </a:rPr>
                <a:t>of Customized Training/Continuing Education </a:t>
              </a:r>
            </a:p>
            <a:p>
              <a:r>
                <a:rPr lang="en-US" sz="1400" dirty="0">
                  <a:latin typeface="Bell MT" panose="02020503060305020303" pitchFamily="18" charset="0"/>
                </a:rPr>
                <a:t>Minnesota West Community and Technical College</a:t>
              </a:r>
            </a:p>
            <a:p>
              <a:r>
                <a:rPr lang="en-US" sz="1400" dirty="0" smtClean="0">
                  <a:solidFill>
                    <a:srgbClr val="0070C0"/>
                  </a:solidFill>
                  <a:latin typeface="Bell MT" panose="02020503060305020303" pitchFamily="18" charset="0"/>
                </a:rPr>
                <a:t>dawn.regnier@mnwest.edu</a:t>
              </a:r>
              <a:endParaRPr lang="en-US" sz="1400" dirty="0">
                <a:solidFill>
                  <a:srgbClr val="0070C0"/>
                </a:solidFill>
                <a:latin typeface="Bell MT" panose="02020503060305020303" pitchFamily="18" charset="0"/>
              </a:endParaRPr>
            </a:p>
          </p:txBody>
        </p:sp>
      </p:grpSp>
      <p:grpSp>
        <p:nvGrpSpPr>
          <p:cNvPr id="14" name="Group 13"/>
          <p:cNvGrpSpPr/>
          <p:nvPr/>
        </p:nvGrpSpPr>
        <p:grpSpPr>
          <a:xfrm>
            <a:off x="2517248" y="3009623"/>
            <a:ext cx="3539001" cy="3659388"/>
            <a:chOff x="2599331" y="2511411"/>
            <a:chExt cx="3539001" cy="3659388"/>
          </a:xfrm>
        </p:grpSpPr>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31" y="2511411"/>
              <a:ext cx="1785424" cy="2366726"/>
            </a:xfrm>
            <a:prstGeom prst="rect">
              <a:avLst/>
            </a:prstGeom>
          </p:spPr>
        </p:pic>
        <p:sp>
          <p:nvSpPr>
            <p:cNvPr id="11" name="TextBox 10"/>
            <p:cNvSpPr txBox="1"/>
            <p:nvPr/>
          </p:nvSpPr>
          <p:spPr>
            <a:xfrm>
              <a:off x="2599331" y="4878137"/>
              <a:ext cx="3539001" cy="1292662"/>
            </a:xfrm>
            <a:prstGeom prst="rect">
              <a:avLst/>
            </a:prstGeom>
            <a:noFill/>
          </p:spPr>
          <p:txBody>
            <a:bodyPr wrap="square" rtlCol="0">
              <a:spAutoFit/>
            </a:bodyPr>
            <a:lstStyle/>
            <a:p>
              <a:r>
                <a:rPr lang="en-US" b="1" dirty="0">
                  <a:latin typeface="Bell MT" panose="02020503060305020303" pitchFamily="18" charset="0"/>
                </a:rPr>
                <a:t>Leanna </a:t>
              </a:r>
              <a:r>
                <a:rPr lang="en-US" b="1" dirty="0" err="1" smtClean="0">
                  <a:latin typeface="Bell MT" panose="02020503060305020303" pitchFamily="18" charset="0"/>
                </a:rPr>
                <a:t>Ginocchio</a:t>
              </a:r>
              <a:endParaRPr lang="en-US" dirty="0">
                <a:latin typeface="Bell MT" panose="02020503060305020303" pitchFamily="18" charset="0"/>
              </a:endParaRPr>
            </a:p>
            <a:p>
              <a:r>
                <a:rPr lang="en-US" sz="1400" dirty="0" smtClean="0"/>
                <a:t>Administrative </a:t>
              </a:r>
              <a:r>
                <a:rPr lang="en-US" sz="1400" dirty="0"/>
                <a:t>Assistant</a:t>
              </a:r>
            </a:p>
            <a:p>
              <a:r>
                <a:rPr lang="en-US" sz="1400" dirty="0"/>
                <a:t>Marshall Area Technical &amp; Educational Center </a:t>
              </a:r>
              <a:endParaRPr lang="en-US" dirty="0"/>
            </a:p>
            <a:p>
              <a:r>
                <a:rPr lang="en-US" sz="1400" dirty="0" smtClean="0">
                  <a:solidFill>
                    <a:srgbClr val="0070C0"/>
                  </a:solidFill>
                  <a:latin typeface="Bell MT" panose="02020503060305020303" pitchFamily="18" charset="0"/>
                </a:rPr>
                <a:t>leanna.ginocchio@marshall.k12.mn.us</a:t>
              </a:r>
              <a:endParaRPr lang="en-US" sz="1400" dirty="0">
                <a:solidFill>
                  <a:srgbClr val="0070C0"/>
                </a:solidFill>
                <a:latin typeface="Bell MT" panose="02020503060305020303" pitchFamily="18" charset="0"/>
              </a:endParaRPr>
            </a:p>
            <a:p>
              <a:endParaRPr lang="en-US" dirty="0"/>
            </a:p>
          </p:txBody>
        </p:sp>
      </p:grpSp>
    </p:spTree>
    <p:extLst>
      <p:ext uri="{BB962C8B-B14F-4D97-AF65-F5344CB8AC3E}">
        <p14:creationId xmlns:p14="http://schemas.microsoft.com/office/powerpoint/2010/main" val="113595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670" y="0"/>
            <a:ext cx="2167397" cy="6858000"/>
          </a:xfrm>
          <a:prstGeom prst="rect">
            <a:avLst/>
          </a:prstGeom>
        </p:spPr>
      </p:pic>
      <p:sp>
        <p:nvSpPr>
          <p:cNvPr id="31" name="TextBox 30"/>
          <p:cNvSpPr txBox="1"/>
          <p:nvPr/>
        </p:nvSpPr>
        <p:spPr>
          <a:xfrm>
            <a:off x="1980218" y="159308"/>
            <a:ext cx="10063842" cy="6771084"/>
          </a:xfrm>
          <a:prstGeom prst="rect">
            <a:avLst/>
          </a:prstGeom>
          <a:noFill/>
        </p:spPr>
        <p:txBody>
          <a:bodyPr wrap="square" rtlCol="0">
            <a:spAutoFit/>
          </a:bodyPr>
          <a:lstStyle/>
          <a:p>
            <a:r>
              <a:rPr lang="en-US" sz="3200" dirty="0" smtClean="0">
                <a:latin typeface="Bell MT" panose="02020503060305020303" pitchFamily="18" charset="0"/>
              </a:rPr>
              <a:t>For the purpose of this presentation we will primarily focus on our Career Pathway Training in Health Care – Certified Nursing Assistant Training. </a:t>
            </a:r>
          </a:p>
          <a:p>
            <a:endParaRPr lang="en-US" sz="3200" dirty="0" smtClean="0">
              <a:latin typeface="Bell MT" panose="02020503060305020303" pitchFamily="18" charset="0"/>
            </a:endParaRPr>
          </a:p>
          <a:p>
            <a:r>
              <a:rPr lang="en-US" sz="3200" dirty="0" smtClean="0">
                <a:latin typeface="Bell MT" panose="02020503060305020303" pitchFamily="18" charset="0"/>
              </a:rPr>
              <a:t>Other Career Pathway trainings we offer in our region:</a:t>
            </a:r>
          </a:p>
          <a:p>
            <a:r>
              <a:rPr lang="en-US" sz="3200" i="1" dirty="0" smtClean="0">
                <a:latin typeface="Bell MT" panose="02020503060305020303" pitchFamily="18" charset="0"/>
              </a:rPr>
              <a:t>Medical Terminology – 2 college credits</a:t>
            </a:r>
          </a:p>
          <a:p>
            <a:r>
              <a:rPr lang="en-US" sz="3200" i="1" dirty="0" smtClean="0">
                <a:latin typeface="Bell MT" panose="02020503060305020303" pitchFamily="18" charset="0"/>
              </a:rPr>
              <a:t>Trained Medication Administration – Employer recognized credential</a:t>
            </a:r>
          </a:p>
          <a:p>
            <a:r>
              <a:rPr lang="en-US" sz="3200" i="1" dirty="0" smtClean="0">
                <a:latin typeface="Bell MT" panose="02020503060305020303" pitchFamily="18" charset="0"/>
              </a:rPr>
              <a:t>Welding – 6 to 16 college credits depending on the length</a:t>
            </a:r>
          </a:p>
          <a:p>
            <a:r>
              <a:rPr lang="en-US" sz="3200" i="1" dirty="0" smtClean="0">
                <a:latin typeface="Bell MT" panose="02020503060305020303" pitchFamily="18" charset="0"/>
              </a:rPr>
              <a:t>Community Interpreter – Recognized credential </a:t>
            </a:r>
          </a:p>
          <a:p>
            <a:r>
              <a:rPr lang="en-US" sz="3200" i="1" dirty="0" smtClean="0">
                <a:latin typeface="Bell MT" panose="02020503060305020303" pitchFamily="18" charset="0"/>
              </a:rPr>
              <a:t>Machine Tool – 4 college credits</a:t>
            </a:r>
          </a:p>
          <a:p>
            <a:r>
              <a:rPr lang="en-US" sz="3200" i="1" dirty="0" smtClean="0">
                <a:latin typeface="Bell MT" panose="02020503060305020303" pitchFamily="18" charset="0"/>
              </a:rPr>
              <a:t>Mechatronics – 4 college credits</a:t>
            </a:r>
          </a:p>
          <a:p>
            <a:r>
              <a:rPr lang="en-US" sz="3200" i="1" dirty="0" smtClean="0">
                <a:latin typeface="Bell MT" panose="02020503060305020303" pitchFamily="18" charset="0"/>
              </a:rPr>
              <a:t>Electronic Controls – 2 college credits</a:t>
            </a:r>
          </a:p>
          <a:p>
            <a:endParaRPr lang="en-US" dirty="0">
              <a:latin typeface="Bell MT" panose="02020503060305020303" pitchFamily="18" charset="0"/>
            </a:endParaRPr>
          </a:p>
        </p:txBody>
      </p:sp>
    </p:spTree>
    <p:extLst>
      <p:ext uri="{BB962C8B-B14F-4D97-AF65-F5344CB8AC3E}">
        <p14:creationId xmlns:p14="http://schemas.microsoft.com/office/powerpoint/2010/main" val="381721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263995" y="146344"/>
            <a:ext cx="9462847" cy="1323439"/>
          </a:xfrm>
          <a:prstGeom prst="rect">
            <a:avLst/>
          </a:prstGeom>
          <a:noFill/>
        </p:spPr>
        <p:txBody>
          <a:bodyPr wrap="square" rtlCol="0">
            <a:spAutoFit/>
          </a:bodyPr>
          <a:lstStyle/>
          <a:p>
            <a:pPr algn="ctr"/>
            <a:r>
              <a:rPr lang="en-US" sz="4000" b="1" dirty="0">
                <a:solidFill>
                  <a:srgbClr val="FF0000"/>
                </a:solidFill>
                <a:latin typeface="Papyrus" panose="03070502060502030205" pitchFamily="66" charset="0"/>
              </a:rPr>
              <a:t>What do Healthcare Collaboration Partners look like?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5637" y="3344414"/>
            <a:ext cx="2602435" cy="621034"/>
          </a:xfrm>
          <a:prstGeom prst="rect">
            <a:avLst/>
          </a:prstGeom>
          <a:ln w="28575">
            <a:solidFill>
              <a:srgbClr val="00B050"/>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3553" y="3203000"/>
            <a:ext cx="2688542" cy="988221"/>
          </a:xfrm>
          <a:prstGeom prst="rect">
            <a:avLst/>
          </a:prstGeom>
          <a:ln w="28575">
            <a:solidFill>
              <a:srgbClr val="FF0000"/>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169" y="3892982"/>
            <a:ext cx="1431942" cy="1275511"/>
          </a:xfrm>
          <a:prstGeom prst="rect">
            <a:avLst/>
          </a:prstGeom>
          <a:ln w="28575">
            <a:solidFill>
              <a:srgbClr val="FF0000"/>
            </a:solidFill>
          </a:ln>
        </p:spPr>
      </p:pic>
      <p:pic>
        <p:nvPicPr>
          <p:cNvPr id="8" name="Picture 7"/>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2113512" y="2282967"/>
            <a:ext cx="1723047" cy="1425765"/>
          </a:xfrm>
          <a:prstGeom prst="rect">
            <a:avLst/>
          </a:prstGeom>
          <a:ln w="28575">
            <a:solidFill>
              <a:srgbClr val="FF0000"/>
            </a:solidFill>
          </a:ln>
        </p:spPr>
      </p:pic>
      <p:pic>
        <p:nvPicPr>
          <p:cNvPr id="9" name="Picture 8"/>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149" t="4785" b="11902"/>
          <a:stretch/>
        </p:blipFill>
        <p:spPr>
          <a:xfrm>
            <a:off x="7291910" y="4135398"/>
            <a:ext cx="2226162" cy="742054"/>
          </a:xfrm>
          <a:prstGeom prst="rect">
            <a:avLst/>
          </a:prstGeom>
          <a:ln w="28575">
            <a:solidFill>
              <a:srgbClr val="00B050"/>
            </a:solidFill>
          </a:ln>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156330" y="5486399"/>
            <a:ext cx="1785555" cy="938149"/>
          </a:xfrm>
          <a:prstGeom prst="rect">
            <a:avLst/>
          </a:prstGeom>
          <a:ln w="28575">
            <a:solidFill>
              <a:srgbClr val="FF0000"/>
            </a:solidFill>
          </a:ln>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81979" y="3015091"/>
            <a:ext cx="2170534" cy="723512"/>
          </a:xfrm>
          <a:prstGeom prst="rect">
            <a:avLst/>
          </a:prstGeom>
          <a:ln w="28575">
            <a:solidFill>
              <a:srgbClr val="00B050"/>
            </a:solidFill>
          </a:ln>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13420" y="4800159"/>
            <a:ext cx="2155590" cy="1175777"/>
          </a:xfrm>
          <a:prstGeom prst="rect">
            <a:avLst/>
          </a:prstGeom>
          <a:ln w="28575">
            <a:solidFill>
              <a:srgbClr val="00B050"/>
            </a:solidFill>
          </a:ln>
        </p:spPr>
      </p:pic>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94864" y="3892982"/>
            <a:ext cx="2318096" cy="772699"/>
          </a:xfrm>
          <a:prstGeom prst="rect">
            <a:avLst/>
          </a:prstGeom>
          <a:ln w="28575">
            <a:solidFill>
              <a:srgbClr val="00B050"/>
            </a:solidFill>
          </a:ln>
        </p:spPr>
      </p:pic>
      <p:pic>
        <p:nvPicPr>
          <p:cNvPr id="4" name="Picture 3"/>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6670" y="0"/>
            <a:ext cx="2167397" cy="6858000"/>
          </a:xfrm>
          <a:prstGeom prst="rect">
            <a:avLst/>
          </a:prstGeom>
        </p:spPr>
      </p:pic>
      <p:grpSp>
        <p:nvGrpSpPr>
          <p:cNvPr id="34" name="Group 33"/>
          <p:cNvGrpSpPr/>
          <p:nvPr/>
        </p:nvGrpSpPr>
        <p:grpSpPr>
          <a:xfrm>
            <a:off x="8911707" y="6284694"/>
            <a:ext cx="3101253" cy="560891"/>
            <a:chOff x="9572198" y="3030169"/>
            <a:chExt cx="2456318" cy="511647"/>
          </a:xfrm>
        </p:grpSpPr>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l="79315" t="-1622"/>
            <a:stretch/>
          </p:blipFill>
          <p:spPr>
            <a:xfrm>
              <a:off x="9572198" y="3046795"/>
              <a:ext cx="422231" cy="495021"/>
            </a:xfrm>
            <a:prstGeom prst="rect">
              <a:avLst/>
            </a:prstGeom>
            <a:ln w="28575">
              <a:solidFill>
                <a:srgbClr val="00B050"/>
              </a:solidFill>
            </a:ln>
          </p:spPr>
        </p:pic>
        <p:sp>
          <p:nvSpPr>
            <p:cNvPr id="31" name="TextBox 30"/>
            <p:cNvSpPr txBox="1"/>
            <p:nvPr/>
          </p:nvSpPr>
          <p:spPr>
            <a:xfrm>
              <a:off x="9987652" y="3030169"/>
              <a:ext cx="2040864" cy="477283"/>
            </a:xfrm>
            <a:prstGeom prst="rect">
              <a:avLst/>
            </a:prstGeom>
            <a:noFill/>
            <a:ln w="28575">
              <a:solidFill>
                <a:srgbClr val="00B050"/>
              </a:solidFill>
            </a:ln>
          </p:spPr>
          <p:txBody>
            <a:bodyPr wrap="square" rtlCol="0">
              <a:spAutoFit/>
            </a:bodyPr>
            <a:lstStyle/>
            <a:p>
              <a:r>
                <a:rPr lang="en-US" sz="1400" b="1" dirty="0">
                  <a:latin typeface="Harrington" panose="04040505050A02020702" pitchFamily="82" charset="0"/>
                </a:rPr>
                <a:t>Morningside Heights</a:t>
              </a:r>
            </a:p>
            <a:p>
              <a:r>
                <a:rPr lang="en-US" sz="1400" b="1" dirty="0">
                  <a:latin typeface="Harrington" panose="04040505050A02020702" pitchFamily="82" charset="0"/>
                </a:rPr>
                <a:t>Assisted Living </a:t>
              </a:r>
            </a:p>
          </p:txBody>
        </p:sp>
      </p:grpSp>
      <p:pic>
        <p:nvPicPr>
          <p:cNvPr id="11" name="Pictur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25491" y="5083755"/>
            <a:ext cx="1892581" cy="1046560"/>
          </a:xfrm>
          <a:prstGeom prst="rect">
            <a:avLst/>
          </a:prstGeom>
          <a:ln w="28575">
            <a:solidFill>
              <a:srgbClr val="00B050"/>
            </a:solidFill>
          </a:ln>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56926" y="4530737"/>
            <a:ext cx="2205074" cy="918781"/>
          </a:xfrm>
          <a:prstGeom prst="rect">
            <a:avLst/>
          </a:prstGeom>
          <a:ln w="28575">
            <a:solidFill>
              <a:srgbClr val="FF0000"/>
            </a:solidFill>
          </a:ln>
        </p:spPr>
      </p:pic>
      <p:grpSp>
        <p:nvGrpSpPr>
          <p:cNvPr id="12" name="Group 11"/>
          <p:cNvGrpSpPr/>
          <p:nvPr/>
        </p:nvGrpSpPr>
        <p:grpSpPr>
          <a:xfrm>
            <a:off x="1872082" y="1333777"/>
            <a:ext cx="10140878" cy="1710270"/>
            <a:chOff x="2079955" y="1489990"/>
            <a:chExt cx="10140878" cy="1710270"/>
          </a:xfrm>
        </p:grpSpPr>
        <p:sp>
          <p:nvSpPr>
            <p:cNvPr id="19" name="TextBox 18"/>
            <p:cNvSpPr txBox="1"/>
            <p:nvPr/>
          </p:nvSpPr>
          <p:spPr>
            <a:xfrm>
              <a:off x="2079955" y="1489990"/>
              <a:ext cx="10140878" cy="646331"/>
            </a:xfrm>
            <a:prstGeom prst="rect">
              <a:avLst/>
            </a:prstGeom>
            <a:solidFill>
              <a:srgbClr val="FFFF00"/>
            </a:solidFill>
            <a:ln w="38100">
              <a:solidFill>
                <a:schemeClr val="tx1"/>
              </a:solidFill>
            </a:ln>
          </p:spPr>
          <p:txBody>
            <a:bodyPr wrap="square" rtlCol="0">
              <a:spAutoFit/>
            </a:bodyPr>
            <a:lstStyle/>
            <a:p>
              <a:pPr algn="ctr"/>
              <a:r>
                <a:rPr lang="en-US" b="1" dirty="0">
                  <a:latin typeface="Bell MT" panose="02020503060305020303" pitchFamily="18" charset="0"/>
                  <a:cs typeface="Courier New" panose="02070309020205020404" pitchFamily="49" charset="0"/>
                </a:rPr>
                <a:t>We are better at providing services because all of us know we CAN NOT do it </a:t>
              </a:r>
              <a:r>
                <a:rPr lang="en-US" b="1" dirty="0" smtClean="0">
                  <a:latin typeface="Bell MT" panose="02020503060305020303" pitchFamily="18" charset="0"/>
                  <a:cs typeface="Courier New" panose="02070309020205020404" pitchFamily="49" charset="0"/>
                </a:rPr>
                <a:t>by </a:t>
              </a:r>
              <a:r>
                <a:rPr lang="en-US" b="1" dirty="0">
                  <a:latin typeface="Bell MT" panose="02020503060305020303" pitchFamily="18" charset="0"/>
                  <a:cs typeface="Courier New" panose="02070309020205020404" pitchFamily="49" charset="0"/>
                </a:rPr>
                <a:t>ourselves!!!! </a:t>
              </a:r>
            </a:p>
            <a:p>
              <a:pPr algn="ctr"/>
              <a:r>
                <a:rPr lang="en-US" b="1" dirty="0">
                  <a:latin typeface="Bell MT" panose="02020503060305020303" pitchFamily="18" charset="0"/>
                  <a:cs typeface="Courier New" panose="02070309020205020404" pitchFamily="49" charset="0"/>
                </a:rPr>
                <a:t>We are not the only tools in the drawer.</a:t>
              </a:r>
            </a:p>
          </p:txBody>
        </p:sp>
        <p:pic>
          <p:nvPicPr>
            <p:cNvPr id="21" name="Picture 2" descr="http://www.miumiuborse.com/wp-content/uploads/2016/11/fascinating-image-of-new-at-plans-free-2016-kitchen-utensils-silhouette.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6385995" y="2145434"/>
              <a:ext cx="1345651" cy="105482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AutoShape 2" descr="Image result for smsu logo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Image result for smsu logo image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40741" y="5789034"/>
            <a:ext cx="2515452" cy="89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57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670" y="0"/>
            <a:ext cx="2167397" cy="6858000"/>
          </a:xfrm>
          <a:prstGeom prst="rect">
            <a:avLst/>
          </a:prstGeom>
        </p:spPr>
      </p:pic>
      <p:sp>
        <p:nvSpPr>
          <p:cNvPr id="31" name="TextBox 30"/>
          <p:cNvSpPr txBox="1"/>
          <p:nvPr/>
        </p:nvSpPr>
        <p:spPr>
          <a:xfrm>
            <a:off x="1960554" y="1706220"/>
            <a:ext cx="10063842" cy="4708981"/>
          </a:xfrm>
          <a:prstGeom prst="rect">
            <a:avLst/>
          </a:prstGeom>
          <a:noFill/>
        </p:spPr>
        <p:txBody>
          <a:bodyPr wrap="square" rtlCol="0">
            <a:spAutoFit/>
          </a:bodyPr>
          <a:lstStyle/>
          <a:p>
            <a:r>
              <a:rPr lang="en-US" sz="2800" b="1" dirty="0" smtClean="0">
                <a:solidFill>
                  <a:srgbClr val="FF0000"/>
                </a:solidFill>
                <a:latin typeface="Bell MT" panose="02020503060305020303" pitchFamily="18" charset="0"/>
              </a:rPr>
              <a:t>Definition</a:t>
            </a:r>
            <a:r>
              <a:rPr lang="en-US" sz="2800" b="1" dirty="0" smtClean="0">
                <a:latin typeface="Bell MT" panose="02020503060305020303" pitchFamily="18" charset="0"/>
              </a:rPr>
              <a:t>:  </a:t>
            </a:r>
            <a:r>
              <a:rPr lang="en-US" sz="2400" i="1" dirty="0" smtClean="0">
                <a:latin typeface="Bell MT" panose="02020503060305020303" pitchFamily="18" charset="0"/>
              </a:rPr>
              <a:t>T</a:t>
            </a:r>
            <a:r>
              <a:rPr lang="en-US" sz="2400" dirty="0" smtClean="0">
                <a:latin typeface="Bell MT" panose="02020503060305020303" pitchFamily="18" charset="0"/>
              </a:rPr>
              <a:t>o </a:t>
            </a:r>
            <a:r>
              <a:rPr lang="en-US" sz="2400" dirty="0">
                <a:latin typeface="Bell MT" panose="02020503060305020303" pitchFamily="18" charset="0"/>
              </a:rPr>
              <a:t>cooperate with an </a:t>
            </a:r>
            <a:r>
              <a:rPr lang="en-US" sz="2400" dirty="0" smtClean="0">
                <a:latin typeface="Bell MT" panose="02020503060305020303" pitchFamily="18" charset="0"/>
              </a:rPr>
              <a:t>agency or</a:t>
            </a:r>
            <a:r>
              <a:rPr lang="en-US" sz="2400" dirty="0">
                <a:latin typeface="Bell MT" panose="02020503060305020303" pitchFamily="18" charset="0"/>
              </a:rPr>
              <a:t> </a:t>
            </a:r>
            <a:r>
              <a:rPr lang="en-US" sz="2400" dirty="0">
                <a:latin typeface="Bell MT" panose="02020503060305020303" pitchFamily="18" charset="0"/>
                <a:hlinkClick r:id="rId4"/>
              </a:rPr>
              <a:t>instrumentality</a:t>
            </a:r>
            <a:r>
              <a:rPr lang="en-US" sz="2400" dirty="0">
                <a:latin typeface="Bell MT" panose="02020503060305020303" pitchFamily="18" charset="0"/>
              </a:rPr>
              <a:t> with which one is not immediately connected. </a:t>
            </a:r>
            <a:endParaRPr lang="en-US" sz="2400" dirty="0" smtClean="0">
              <a:latin typeface="Bell MT" panose="02020503060305020303" pitchFamily="18" charset="0"/>
            </a:endParaRPr>
          </a:p>
          <a:p>
            <a:r>
              <a:rPr lang="en-US" sz="2800" b="1" dirty="0" smtClean="0">
                <a:solidFill>
                  <a:srgbClr val="FF0000"/>
                </a:solidFill>
                <a:latin typeface="Bell MT" panose="02020503060305020303" pitchFamily="18" charset="0"/>
              </a:rPr>
              <a:t>Test</a:t>
            </a:r>
            <a:r>
              <a:rPr lang="en-US" sz="2800" b="1" dirty="0" smtClean="0">
                <a:latin typeface="Bell MT" panose="02020503060305020303" pitchFamily="18" charset="0"/>
              </a:rPr>
              <a:t>:  </a:t>
            </a:r>
            <a:endParaRPr lang="en-US" sz="2400" i="1" dirty="0" smtClean="0">
              <a:latin typeface="Bell MT" panose="02020503060305020303" pitchFamily="18" charset="0"/>
            </a:endParaRPr>
          </a:p>
          <a:p>
            <a:pPr marL="457200" indent="-457200">
              <a:buAutoNum type="arabicPeriod"/>
            </a:pPr>
            <a:r>
              <a:rPr lang="en-US" sz="2400" i="1" dirty="0" smtClean="0">
                <a:latin typeface="Bell MT" panose="02020503060305020303" pitchFamily="18" charset="0"/>
              </a:rPr>
              <a:t>Do you function differently due to your collaboration?</a:t>
            </a:r>
          </a:p>
          <a:p>
            <a:pPr marL="457200" indent="-457200">
              <a:buAutoNum type="arabicPeriod"/>
            </a:pPr>
            <a:r>
              <a:rPr lang="en-US" sz="2400" i="1" dirty="0" smtClean="0">
                <a:latin typeface="Bell MT" panose="02020503060305020303" pitchFamily="18" charset="0"/>
              </a:rPr>
              <a:t>Where is your focus?</a:t>
            </a:r>
          </a:p>
          <a:p>
            <a:pPr marL="457200" indent="-457200">
              <a:buAutoNum type="arabicPeriod"/>
            </a:pPr>
            <a:r>
              <a:rPr lang="en-US" sz="2400" i="1" dirty="0" smtClean="0">
                <a:latin typeface="Bell MT" panose="02020503060305020303" pitchFamily="18" charset="0"/>
              </a:rPr>
              <a:t>Can you operate “as a work in progress” or like you are creating a recipe as you go along?</a:t>
            </a:r>
          </a:p>
          <a:p>
            <a:pPr marL="457200" indent="-457200">
              <a:buAutoNum type="arabicPeriod"/>
            </a:pPr>
            <a:r>
              <a:rPr lang="en-US" sz="2400" i="1" dirty="0" smtClean="0">
                <a:latin typeface="Bell MT" panose="02020503060305020303" pitchFamily="18" charset="0"/>
              </a:rPr>
              <a:t>How much do you set as a priority in the creation of relationships outside your agency?</a:t>
            </a:r>
          </a:p>
          <a:p>
            <a:r>
              <a:rPr lang="en-US" sz="2800" b="1" dirty="0" smtClean="0">
                <a:solidFill>
                  <a:srgbClr val="FF0000"/>
                </a:solidFill>
                <a:latin typeface="Bell MT" panose="02020503060305020303" pitchFamily="18" charset="0"/>
              </a:rPr>
              <a:t>What it looks like to us</a:t>
            </a:r>
            <a:r>
              <a:rPr lang="en-US" sz="2800" b="1" dirty="0" smtClean="0">
                <a:latin typeface="Bell MT" panose="02020503060305020303" pitchFamily="18" charset="0"/>
              </a:rPr>
              <a:t>:  </a:t>
            </a:r>
            <a:endParaRPr lang="en-US" sz="2400" i="1" dirty="0" smtClean="0">
              <a:latin typeface="Bell MT" panose="02020503060305020303" pitchFamily="18" charset="0"/>
            </a:endParaRPr>
          </a:p>
          <a:p>
            <a:r>
              <a:rPr lang="en-US" sz="2400" dirty="0" smtClean="0">
                <a:latin typeface="Bell MT" panose="02020503060305020303" pitchFamily="18" charset="0"/>
              </a:rPr>
              <a:t>A new </a:t>
            </a:r>
            <a:r>
              <a:rPr lang="en-US" sz="2400" b="1" i="1" dirty="0" smtClean="0">
                <a:latin typeface="Bell MT" panose="02020503060305020303" pitchFamily="18" charset="0"/>
              </a:rPr>
              <a:t>Mindset</a:t>
            </a:r>
            <a:r>
              <a:rPr lang="en-US" sz="2400" dirty="0" smtClean="0">
                <a:latin typeface="Bell MT" panose="02020503060305020303" pitchFamily="18" charset="0"/>
              </a:rPr>
              <a:t>: I am invested in the success of my partners in order to ensure success for my program and customers.</a:t>
            </a:r>
            <a:endParaRPr lang="en-US" sz="2400" b="1" i="1" dirty="0">
              <a:latin typeface="Bell MT" panose="02020503060305020303" pitchFamily="18" charset="0"/>
            </a:endParaRPr>
          </a:p>
        </p:txBody>
      </p:sp>
      <p:sp>
        <p:nvSpPr>
          <p:cNvPr id="32" name="TextBox 31"/>
          <p:cNvSpPr txBox="1"/>
          <p:nvPr/>
        </p:nvSpPr>
        <p:spPr>
          <a:xfrm>
            <a:off x="1864737" y="179601"/>
            <a:ext cx="10159659" cy="954107"/>
          </a:xfrm>
          <a:prstGeom prst="rect">
            <a:avLst/>
          </a:prstGeom>
          <a:noFill/>
        </p:spPr>
        <p:txBody>
          <a:bodyPr wrap="square" rtlCol="0">
            <a:spAutoFit/>
          </a:bodyPr>
          <a:lstStyle/>
          <a:p>
            <a:r>
              <a:rPr lang="en-US" sz="2800" b="1" cap="small" dirty="0" smtClean="0">
                <a:solidFill>
                  <a:srgbClr val="FF0000"/>
                </a:solidFill>
                <a:latin typeface="Papyrus" panose="03070502060502030205" pitchFamily="66" charset="0"/>
              </a:rPr>
              <a:t>Collaboration –</a:t>
            </a:r>
          </a:p>
          <a:p>
            <a:r>
              <a:rPr lang="en-US" sz="2800" b="1" cap="small" dirty="0" smtClean="0">
                <a:solidFill>
                  <a:srgbClr val="FF0000"/>
                </a:solidFill>
                <a:latin typeface="Papyrus" panose="03070502060502030205" pitchFamily="66" charset="0"/>
              </a:rPr>
              <a:t>Definition, Test, and What it looks like to us</a:t>
            </a:r>
            <a:endParaRPr lang="en-US" sz="2800" b="1" dirty="0">
              <a:solidFill>
                <a:srgbClr val="FF0000"/>
              </a:solidFill>
              <a:latin typeface="Papyrus" panose="03070502060502030205" pitchFamily="66" charset="0"/>
            </a:endParaRPr>
          </a:p>
        </p:txBody>
      </p:sp>
    </p:spTree>
    <p:extLst>
      <p:ext uri="{BB962C8B-B14F-4D97-AF65-F5344CB8AC3E}">
        <p14:creationId xmlns:p14="http://schemas.microsoft.com/office/powerpoint/2010/main" val="1801801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1472541" y="5812665"/>
            <a:ext cx="8942118" cy="830997"/>
          </a:xfrm>
          <a:prstGeom prst="rect">
            <a:avLst/>
          </a:prstGeom>
        </p:spPr>
        <p:txBody>
          <a:bodyPr wrap="square">
            <a:spAutoFit/>
          </a:bodyPr>
          <a:lstStyle/>
          <a:p>
            <a:pPr algn="ctr"/>
            <a:r>
              <a:rPr lang="en-US" sz="2400" b="1" dirty="0" smtClean="0">
                <a:latin typeface="Bell MT" panose="02020503060305020303" pitchFamily="18" charset="0"/>
              </a:rPr>
              <a:t>Keep moving forward</a:t>
            </a:r>
          </a:p>
          <a:p>
            <a:pPr algn="ctr"/>
            <a:r>
              <a:rPr lang="en-US" sz="2400" b="1" dirty="0" smtClean="0">
                <a:latin typeface="Bell MT" panose="02020503060305020303" pitchFamily="18" charset="0"/>
              </a:rPr>
              <a:t>and adapting when changes are needed</a:t>
            </a:r>
            <a:endParaRPr lang="en-US" sz="2400" dirty="0">
              <a:latin typeface="Bell MT" panose="02020503060305020303" pitchFamily="18" charset="0"/>
            </a:endParaRPr>
          </a:p>
        </p:txBody>
      </p:sp>
      <p:grpSp>
        <p:nvGrpSpPr>
          <p:cNvPr id="8" name="Group 7"/>
          <p:cNvGrpSpPr/>
          <p:nvPr/>
        </p:nvGrpSpPr>
        <p:grpSpPr>
          <a:xfrm>
            <a:off x="1472540" y="0"/>
            <a:ext cx="8942120" cy="5522026"/>
            <a:chOff x="583967" y="0"/>
            <a:chExt cx="10887597" cy="611744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67" y="0"/>
              <a:ext cx="10887597" cy="6117446"/>
            </a:xfrm>
            <a:prstGeom prst="rect">
              <a:avLst/>
            </a:prstGeom>
          </p:spPr>
        </p:pic>
        <p:sp>
          <p:nvSpPr>
            <p:cNvPr id="6" name="Oval 5"/>
            <p:cNvSpPr/>
            <p:nvPr/>
          </p:nvSpPr>
          <p:spPr>
            <a:xfrm>
              <a:off x="4191990" y="1781299"/>
              <a:ext cx="1116280" cy="403761"/>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182592" y="1579418"/>
              <a:ext cx="1116280" cy="403761"/>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876307" y="3810000"/>
              <a:ext cx="1116280" cy="403761"/>
            </a:xfrm>
            <a:prstGeom prst="ellipse">
              <a:avLst/>
            </a:prstGeom>
            <a:solidFill>
              <a:srgbClr val="4E88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1472540" y="190005"/>
            <a:ext cx="8942119" cy="83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solidFill>
                <a:latin typeface="Bell MT" panose="02020503060305020303" pitchFamily="18" charset="0"/>
              </a:rPr>
              <a:t>Building the Plane While It’s Flying</a:t>
            </a:r>
            <a:endParaRPr lang="en-US" sz="44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3862085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360727" y="220425"/>
            <a:ext cx="11442584" cy="1600438"/>
          </a:xfrm>
          <a:prstGeom prst="rect">
            <a:avLst/>
          </a:prstGeom>
          <a:noFill/>
        </p:spPr>
        <p:txBody>
          <a:bodyPr wrap="square" rtlCol="0">
            <a:spAutoFit/>
          </a:bodyPr>
          <a:lstStyle/>
          <a:p>
            <a:pPr algn="ctr"/>
            <a:r>
              <a:rPr lang="en-US" sz="4000" b="1" dirty="0" smtClean="0">
                <a:solidFill>
                  <a:srgbClr val="FF0000"/>
                </a:solidFill>
                <a:latin typeface="Papyrus" panose="03070502060502030205" pitchFamily="66" charset="0"/>
              </a:rPr>
              <a:t>Real </a:t>
            </a:r>
            <a:r>
              <a:rPr lang="en-US" sz="4000" b="1" dirty="0">
                <a:solidFill>
                  <a:srgbClr val="FF0000"/>
                </a:solidFill>
                <a:latin typeface="Papyrus" panose="03070502060502030205" pitchFamily="66" charset="0"/>
              </a:rPr>
              <a:t>collaboration </a:t>
            </a:r>
            <a:r>
              <a:rPr lang="en-US" sz="4000" b="1" dirty="0" smtClean="0">
                <a:solidFill>
                  <a:srgbClr val="FF0000"/>
                </a:solidFill>
                <a:latin typeface="Papyrus" panose="03070502060502030205" pitchFamily="66" charset="0"/>
              </a:rPr>
              <a:t>requires</a:t>
            </a:r>
          </a:p>
          <a:p>
            <a:pPr algn="ctr"/>
            <a:r>
              <a:rPr lang="en-US" sz="4000" b="1" dirty="0" smtClean="0">
                <a:solidFill>
                  <a:srgbClr val="FF0000"/>
                </a:solidFill>
                <a:latin typeface="Papyrus" panose="03070502060502030205" pitchFamily="66" charset="0"/>
              </a:rPr>
              <a:t>Flexibility and Adaptability.</a:t>
            </a:r>
            <a:endParaRPr lang="en-US" sz="4000" b="1" dirty="0">
              <a:solidFill>
                <a:srgbClr val="FF0000"/>
              </a:solidFill>
              <a:latin typeface="Papyrus" panose="03070502060502030205" pitchFamily="66" charset="0"/>
            </a:endParaRPr>
          </a:p>
          <a:p>
            <a:endParaRPr lang="en-US" dirty="0"/>
          </a:p>
        </p:txBody>
      </p:sp>
      <p:sp>
        <p:nvSpPr>
          <p:cNvPr id="10" name="TextBox 9"/>
          <p:cNvSpPr txBox="1"/>
          <p:nvPr/>
        </p:nvSpPr>
        <p:spPr>
          <a:xfrm>
            <a:off x="103465" y="1821393"/>
            <a:ext cx="11957108" cy="2431435"/>
          </a:xfrm>
          <a:prstGeom prst="rect">
            <a:avLst/>
          </a:prstGeom>
          <a:noFill/>
        </p:spPr>
        <p:txBody>
          <a:bodyPr wrap="square" rtlCol="0">
            <a:spAutoFit/>
          </a:bodyPr>
          <a:lstStyle/>
          <a:p>
            <a:r>
              <a:rPr lang="en-US" sz="2800" b="1" dirty="0" smtClean="0">
                <a:latin typeface="Bell MT" panose="02020503060305020303" pitchFamily="18" charset="0"/>
              </a:rPr>
              <a:t>It is like having to come up with a meal using surprise ingredients from the “Chopped” mystery basket.</a:t>
            </a:r>
          </a:p>
          <a:p>
            <a:r>
              <a:rPr lang="en-US" sz="2400" b="1" dirty="0" smtClean="0">
                <a:latin typeface="Bell MT" panose="02020503060305020303" pitchFamily="18" charset="0"/>
              </a:rPr>
              <a:t>Examples</a:t>
            </a:r>
            <a:r>
              <a:rPr lang="en-US" sz="2400" b="1" dirty="0">
                <a:latin typeface="Bell MT" panose="02020503060305020303" pitchFamily="18" charset="0"/>
              </a:rPr>
              <a:t>:</a:t>
            </a:r>
          </a:p>
          <a:p>
            <a:pPr marL="514350" indent="-514350">
              <a:buAutoNum type="arabicPeriod"/>
            </a:pPr>
            <a:r>
              <a:rPr lang="en-US" sz="2400" b="1" dirty="0">
                <a:latin typeface="Bell MT" panose="02020503060305020303" pitchFamily="18" charset="0"/>
              </a:rPr>
              <a:t>Schedule for Career Pathway trainings done with youth.</a:t>
            </a:r>
          </a:p>
          <a:p>
            <a:pPr marL="514350" indent="-514350">
              <a:buAutoNum type="arabicPeriod"/>
            </a:pPr>
            <a:r>
              <a:rPr lang="en-US" sz="2400" b="1" dirty="0">
                <a:latin typeface="Bell MT" panose="02020503060305020303" pitchFamily="18" charset="0"/>
              </a:rPr>
              <a:t>Legislation providing CNA training reimbursement to </a:t>
            </a:r>
            <a:r>
              <a:rPr lang="en-US" sz="2400" b="1" dirty="0" smtClean="0">
                <a:latin typeface="Bell MT" panose="02020503060305020303" pitchFamily="18" charset="0"/>
              </a:rPr>
              <a:t>agencies.</a:t>
            </a:r>
          </a:p>
          <a:p>
            <a:pPr marL="514350" indent="-514350">
              <a:buAutoNum type="arabicPeriod"/>
            </a:pPr>
            <a:r>
              <a:rPr lang="en-US" sz="2400" b="1" dirty="0" smtClean="0">
                <a:latin typeface="Bell MT" panose="02020503060305020303" pitchFamily="18" charset="0"/>
              </a:rPr>
              <a:t>Employer brainstorming with </a:t>
            </a:r>
            <a:r>
              <a:rPr lang="en-US" sz="2400" b="1" dirty="0" smtClean="0">
                <a:latin typeface="Bell MT" panose="02020503060305020303" pitchFamily="18" charset="0"/>
                <a:hlinkClick r:id="rId3"/>
              </a:rPr>
              <a:t>Home </a:t>
            </a:r>
            <a:r>
              <a:rPr lang="en-US" sz="2400" b="1" dirty="0">
                <a:latin typeface="Bell MT" panose="02020503060305020303" pitchFamily="18" charset="0"/>
                <a:hlinkClick r:id="rId3"/>
              </a:rPr>
              <a:t>and Community Based Scholarship </a:t>
            </a:r>
            <a:r>
              <a:rPr lang="en-US" sz="2400" b="1" dirty="0" smtClean="0">
                <a:latin typeface="Bell MT" panose="02020503060305020303" pitchFamily="18" charset="0"/>
                <a:hlinkClick r:id="rId3"/>
              </a:rPr>
              <a:t>grants</a:t>
            </a:r>
            <a:r>
              <a:rPr lang="en-US" sz="2400" b="1" dirty="0" smtClean="0">
                <a:latin typeface="Bell MT" panose="02020503060305020303" pitchFamily="18" charset="0"/>
              </a:rPr>
              <a:t>.</a:t>
            </a:r>
            <a:endParaRPr lang="en-US" sz="2400" b="1" dirty="0">
              <a:latin typeface="Bell MT" panose="020205030603050203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824" y="4874321"/>
            <a:ext cx="2952750" cy="15430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2019" y="4684226"/>
            <a:ext cx="4083761" cy="1923239"/>
          </a:xfrm>
          <a:prstGeom prst="rect">
            <a:avLst/>
          </a:prstGeom>
        </p:spPr>
      </p:pic>
    </p:spTree>
    <p:extLst>
      <p:ext uri="{BB962C8B-B14F-4D97-AF65-F5344CB8AC3E}">
        <p14:creationId xmlns:p14="http://schemas.microsoft.com/office/powerpoint/2010/main" val="1555345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2721</Words>
  <Application>Microsoft Office PowerPoint</Application>
  <PresentationFormat>Widescreen</PresentationFormat>
  <Paragraphs>469</Paragraphs>
  <Slides>43</Slides>
  <Notes>39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43</vt:i4>
      </vt:variant>
    </vt:vector>
  </HeadingPairs>
  <TitlesOfParts>
    <vt:vector size="60" baseType="lpstr">
      <vt:lpstr>Arial</vt:lpstr>
      <vt:lpstr>Arial Black</vt:lpstr>
      <vt:lpstr>Bell MT</vt:lpstr>
      <vt:lpstr>Calibri</vt:lpstr>
      <vt:lpstr>Calibri Light</vt:lpstr>
      <vt:lpstr>Californian FB</vt:lpstr>
      <vt:lpstr>Courier New</vt:lpstr>
      <vt:lpstr>Garamond</vt:lpstr>
      <vt:lpstr>Harrington</vt:lpstr>
      <vt:lpstr>Informal Roman</vt:lpstr>
      <vt:lpstr>Kristen ITC</vt:lpstr>
      <vt:lpstr>Papyrus</vt:lpstr>
      <vt:lpstr>Perpetua</vt:lpstr>
      <vt:lpstr>Ravie</vt:lpstr>
      <vt:lpstr>Viner Hand ITC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2017-08-29T14:03:26Z</dcterms:created>
  <dcterms:modified xsi:type="dcterms:W3CDTF">2018-08-02T12:43:41Z</dcterms:modified>
</cp:coreProperties>
</file>